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5"/>
  </p:notesMasterIdLst>
  <p:sldIdLst>
    <p:sldId id="256" r:id="rId2"/>
    <p:sldId id="262" r:id="rId3"/>
    <p:sldId id="261" r:id="rId4"/>
    <p:sldId id="258" r:id="rId5"/>
    <p:sldId id="259" r:id="rId6"/>
    <p:sldId id="264" r:id="rId7"/>
    <p:sldId id="268" r:id="rId8"/>
    <p:sldId id="269" r:id="rId9"/>
    <p:sldId id="260" r:id="rId10"/>
    <p:sldId id="266" r:id="rId11"/>
    <p:sldId id="257" r:id="rId12"/>
    <p:sldId id="265" r:id="rId13"/>
    <p:sldId id="267" r:id="rId14"/>
    <p:sldId id="263" r:id="rId15"/>
    <p:sldId id="277" r:id="rId16"/>
    <p:sldId id="278" r:id="rId17"/>
    <p:sldId id="270" r:id="rId18"/>
    <p:sldId id="274" r:id="rId19"/>
    <p:sldId id="279" r:id="rId20"/>
    <p:sldId id="280" r:id="rId21"/>
    <p:sldId id="275" r:id="rId22"/>
    <p:sldId id="276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BCA1-FE64-49A1-B54E-DC8F75771BE4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BF334-5371-4855-909B-ED4FAA4C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49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BF334-5371-4855-909B-ED4FAA4C83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3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24143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85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08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38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06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2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3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37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03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5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36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3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64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48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6BC3BE-E9EA-40DE-AC49-A2FCA5DC5B9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FF13D-B0AC-46FC-97E8-33923EF61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0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kp-rao.ru/interaktivnyj-konstruktor-individualnoj-programmy-korrekcionnoj-raboty-dlya-doshkolnikov-so-slozhnymi-sensornymi-narusheniyam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stitut_vospitaniya/27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100ballnik.com/%D0%BE%D1%82%D0%B2%D0%B5%D1%82%D1%8B-%D0%BD%D0%B0-%D1%82%D0%B8%D0%BF%D0%BE%D0%B2%D1%8B%D0%B5-%D0%B2%D0%BE%D0%BF%D1%80%D0%BE%D1%81%D1%8B-%D0%BF%D0%BE-%D0%B2%D0%BD%D0%B5%D0%B4%D1%80%D0%B5%D0%BD%D0%B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chitel.club/events/kruglyi-stol-ot-pervogo-lica-aktualnye-trendy-doskolnogo-obrazovaniia-v-nastupaiushhem-ucebnom-go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ivfra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.me/zr1gkM4WgxtlZjg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inomdetstva" TargetMode="External"/><Relationship Id="rId2" Type="http://schemas.openxmlformats.org/officeDocument/2006/relationships/hyperlink" Target="https://t.me/vsouzesdetstv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chitel.club/events/kruglyi-stol-ot-pervogo-lica-aktualnye-trendy-doskolnogo-obrazovaniia-v-nastupaiushhem-ucebnom-go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vsouzesdetstvom/338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vsouzesdetstvom/339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opdo2_bot" TargetMode="External"/><Relationship Id="rId2" Type="http://schemas.openxmlformats.org/officeDocument/2006/relationships/hyperlink" Target="https://t.me/fopdo1_bo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0/mobile/folders/1RhVrasAHirvYTMjMOrj5tAwwy33zp34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0;&#1074;&#1092;&#1088;&#1072;&#1086;.&#1088;&#1092;/%D0%BA%D0%BE%D0%BD%D1%81%D1%82%D1%80%D1%83%D0%BA%D1%82%D0%BE%D1%80-%D0%BE%D0%BF%D0%B4%D0%B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edu.gov.ru/document/id/364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0eA02-IAt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id/36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rm.ru/life/news/preschool/665949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f4f7837770384bfa1faa1827ec8d72d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id/36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FB8D73-4744-43B9-B1BA-E96E56FB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843" y="441662"/>
            <a:ext cx="6542314" cy="57803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«Дагестанский государственный педагогический университет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дошкольного образования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утин перечислил вопросы, которые будут решать в Год педагога и наставника  - РИА Новости, 03.03.2023">
            <a:extLst>
              <a:ext uri="{FF2B5EF4-FFF2-40B4-BE49-F238E27FC236}">
                <a16:creationId xmlns:a16="http://schemas.microsoft.com/office/drawing/2014/main" xmlns="" id="{4176611A-D44B-4898-ADB2-CA9A4174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163" y="718457"/>
            <a:ext cx="3366391" cy="18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1858CB-A97F-40EE-9061-3F1611200E46}"/>
              </a:ext>
            </a:extLst>
          </p:cNvPr>
          <p:cNvSpPr/>
          <p:nvPr/>
        </p:nvSpPr>
        <p:spPr>
          <a:xfrm>
            <a:off x="957217" y="2399537"/>
            <a:ext cx="77520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ДОО по переходу на ФОП ДО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49C1F44-56FC-4133-A543-BB75E5F187E9}"/>
              </a:ext>
            </a:extLst>
          </p:cNvPr>
          <p:cNvSpPr txBox="1">
            <a:spLocks/>
          </p:cNvSpPr>
          <p:nvPr/>
        </p:nvSpPr>
        <p:spPr>
          <a:xfrm>
            <a:off x="2487386" y="5208024"/>
            <a:ext cx="6542314" cy="1290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педагогики и технологий дошкольного и дополнительного образования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13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66BBE-7068-4277-B564-47CA0239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78829"/>
            <a:ext cx="7886700" cy="139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https://ikp-rao.ru/interaktivnyj-konstruktor-individualnoj-programmy-korrekcionnoj-raboty-dlya-doshkolnikov-so-slozhnymi-sensornymi-narusheniyami/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238FCC-0547-453E-B09D-71BDBB41F7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743" y="708977"/>
            <a:ext cx="8142514" cy="32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0933E-19E8-422D-801E-14903B53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22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работе с детьми и родителями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0AB7B-68BD-4BF8-95DD-CED26D7D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796180"/>
            <a:ext cx="7886700" cy="3720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https://t.me/institut_vospitaniya/2722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E0A766-51A1-4DDC-ACD8-834E2E5C21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25" y="1897336"/>
            <a:ext cx="6153150" cy="37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7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8BD1A-8113-48B3-9907-9C94C7C5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14057"/>
            <a:ext cx="7886700" cy="25629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https://100ballnik.com/%D0%BE%D1%82%D0%B2%D0%B5%D1%82%D1%8B-%D0%BD%D0%B0-%D1%82%D0%B8%D0%BF%D0%BE%D0%B2%D1%8B%D0%B5-%D0%B2%D0%BE%D0%BF%D1%80%D0%BE%D1%81%D1%8B-%D0%BF%D0%BE-%D0%B2%D0%BD%D0%B5%D0%B4%D1%80%D0%B5%D0%BD%D0%B8/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AF7B5E-DB5D-4C1F-AE58-7B602B491D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43" y="915380"/>
            <a:ext cx="8599714" cy="23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33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A68C0-0FEE-4D56-8E7C-A3CE3A6F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87825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https://uchitel.club/events/kruglyi-stol-ot-pervogo-lica-aktualnye-trendy-doskolnogo-obrazovaniia-v-nastupaiushhem-ucebnom-godu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281D529-93BC-44B6-834E-768A62848490}"/>
              </a:ext>
            </a:extLst>
          </p:cNvPr>
          <p:cNvSpPr txBox="1">
            <a:spLocks/>
          </p:cNvSpPr>
          <p:nvPr/>
        </p:nvSpPr>
        <p:spPr>
          <a:xfrm>
            <a:off x="628650" y="568326"/>
            <a:ext cx="7886700" cy="252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«От первого лица: актуальные тренды дошкольного образования в наступающем учебном году»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61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107F48-AD52-4AFD-A9EF-4E29A575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84371"/>
            <a:ext cx="7886700" cy="5925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https://t.me/ivfrao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AA3C6F-8DFF-434A-BEBB-F8D1E97188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649" y="681037"/>
            <a:ext cx="3858701" cy="45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34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ED5D44-9061-4E9D-85C5-D97193E8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Дошколка</a:t>
            </a:r>
            <a:r>
              <a:rPr lang="ru-RU" dirty="0"/>
              <a:t> РД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F9ABBC1-1962-4448-8767-6B66917B4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8881" y="3708241"/>
          <a:ext cx="2171700" cy="124968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736746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73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915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0" u="none" strike="noStrike" dirty="0" err="1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Дошколка</a:t>
                      </a:r>
                      <a:r>
                        <a:rPr lang="ru-RU" b="0" u="none" strike="noStrike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 РД</a:t>
                      </a:r>
                      <a:endParaRPr lang="ru-RU" b="0" dirty="0">
                        <a:effectLst/>
                      </a:endParaRPr>
                    </a:p>
                    <a:p>
                      <a:pPr algn="l"/>
                      <a:r>
                        <a:rPr lang="en-US" b="0" u="none" strike="noStrike" dirty="0">
                          <a:effectLst/>
                          <a:hlinkClick r:id="rId2"/>
                        </a:rPr>
                        <a:t>t.me</a:t>
                      </a:r>
                      <a:endParaRPr lang="en-US" b="0" dirty="0">
                        <a:effectLst/>
                      </a:endParaRPr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670707"/>
                  </a:ext>
                </a:extLst>
              </a:tr>
            </a:tbl>
          </a:graphicData>
        </a:graphic>
      </p:graphicFrame>
      <p:sp>
        <p:nvSpPr>
          <p:cNvPr id="5" name="AutoShape 2">
            <a:hlinkClick r:id="rId2"/>
            <a:extLst>
              <a:ext uri="{FF2B5EF4-FFF2-40B4-BE49-F238E27FC236}">
                <a16:creationId xmlns:a16="http://schemas.microsoft.com/office/drawing/2014/main" xmlns="" id="{5E157AA7-7D60-48A6-AEAF-89BABE0F7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34238" y="60642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hlinkClick r:id="rId2"/>
            <a:extLst>
              <a:ext uri="{FF2B5EF4-FFF2-40B4-BE49-F238E27FC236}">
                <a16:creationId xmlns:a16="http://schemas.microsoft.com/office/drawing/2014/main" xmlns="" id="{63BEB78F-E88E-4242-B55F-19CC2BC2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6150" y="23431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075DC49-F260-4EAA-A687-E3A39EEC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976691"/>
              </p:ext>
            </p:extLst>
          </p:nvPr>
        </p:nvGraphicFramePr>
        <p:xfrm>
          <a:off x="776997" y="2082017"/>
          <a:ext cx="4076357" cy="3810000"/>
        </p:xfrm>
        <a:graphic>
          <a:graphicData uri="http://schemas.openxmlformats.org/drawingml/2006/table">
            <a:tbl>
              <a:tblPr/>
              <a:tblGrid>
                <a:gridCol w="4076357">
                  <a:extLst>
                    <a:ext uri="{9D8B030D-6E8A-4147-A177-3AD203B41FA5}">
                      <a16:colId xmlns:a16="http://schemas.microsoft.com/office/drawing/2014/main" xmlns="" val="1802850759"/>
                    </a:ext>
                  </a:extLst>
                </a:gridCol>
              </a:tblGrid>
              <a:tr h="10146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Здесь самые актуальные новости, </a:t>
                      </a:r>
                    </a:p>
                    <a:p>
                      <a:pPr algn="ctr"/>
                      <a:r>
                        <a:rPr lang="ru-RU" sz="2400" dirty="0" err="1"/>
                        <a:t>нормативка</a:t>
                      </a:r>
                      <a:r>
                        <a:rPr lang="ru-RU" sz="2400" dirty="0"/>
                        <a:t> и методическая помощь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198653"/>
                  </a:ext>
                </a:extLst>
              </a:tr>
              <a:tr h="507337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302177"/>
                  </a:ext>
                </a:extLst>
              </a:tr>
              <a:tr h="1120369">
                <a:tc>
                  <a:txBody>
                    <a:bodyPr/>
                    <a:lstStyle/>
                    <a:p>
                      <a:pPr algn="ctr"/>
                      <a:r>
                        <a:rPr lang="ru-RU" sz="4800" b="0" u="none" strike="noStrike" dirty="0" err="1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Дошколка</a:t>
                      </a:r>
                      <a:r>
                        <a:rPr lang="ru-RU" sz="4800" b="0" u="none" strike="noStrike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 РД</a:t>
                      </a:r>
                      <a:endParaRPr lang="ru-RU" sz="4800" b="0" dirty="0">
                        <a:effectLst/>
                      </a:endParaRPr>
                    </a:p>
                    <a:p>
                      <a:pPr algn="ctr"/>
                      <a:r>
                        <a:rPr lang="en-US" sz="4800" b="0" u="none" strike="noStrike" dirty="0">
                          <a:effectLst/>
                          <a:hlinkClick r:id="rId2"/>
                        </a:rPr>
                        <a:t>t.me</a:t>
                      </a:r>
                      <a:endParaRPr lang="en-US" sz="4800" b="0" dirty="0">
                        <a:effectLst/>
                      </a:endParaRPr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9234152"/>
                  </a:ext>
                </a:extLst>
              </a:tr>
            </a:tbl>
          </a:graphicData>
        </a:graphic>
      </p:graphicFrame>
      <p:sp>
        <p:nvSpPr>
          <p:cNvPr id="9" name="AutoShape 6">
            <a:hlinkClick r:id="rId2"/>
            <a:extLst>
              <a:ext uri="{FF2B5EF4-FFF2-40B4-BE49-F238E27FC236}">
                <a16:creationId xmlns:a16="http://schemas.microsoft.com/office/drawing/2014/main" xmlns="" id="{59F09635-7F3F-46CA-9125-2F62713D8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34238" y="60642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634680C-C57A-44C2-8B95-952537C0A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354" y="457201"/>
            <a:ext cx="4038582" cy="54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71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05628-8E49-4BB2-ADDB-5E973A31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«Просвещение-Союз»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0D1752-5002-4CEC-98BD-8E32F02C7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Телеграм</a:t>
            </a:r>
            <a:r>
              <a:rPr lang="ru-RU" dirty="0"/>
              <a:t>-канал для педагогов «В Союзе с детством» </a:t>
            </a:r>
            <a:r>
              <a:rPr lang="ru-RU" dirty="0">
                <a:hlinkClick r:id="rId2"/>
              </a:rPr>
              <a:t>https://t.me/vsouzesdetstvom</a:t>
            </a:r>
            <a:endParaRPr lang="ru-RU" dirty="0"/>
          </a:p>
          <a:p>
            <a:r>
              <a:rPr lang="ru-RU" dirty="0" err="1"/>
              <a:t>Телеграм</a:t>
            </a:r>
            <a:r>
              <a:rPr lang="ru-RU" dirty="0"/>
              <a:t>-канал для родителей «Просвещение-Союз: книги и игры для досуга» </a:t>
            </a:r>
            <a:r>
              <a:rPr lang="ru-RU" dirty="0">
                <a:hlinkClick r:id="rId3"/>
              </a:rPr>
              <a:t>https://t.me/binomdetstva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5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8DD94-CF4D-429A-94F4-EF84919F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пособия для реализации ФОП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643C5-49B8-4F5F-8458-38C851375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https://uchitel.club/events/kruglyi-stol-ot-pervogo-lica-aktualnye-trendy-doskolnogo-obrazovaniia-v-nastupaiushhem-ucebnom-godu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23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170E8-5388-4637-A54E-1A39C563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АВГУСТОВСКИЙ ПЕДСОВЕТ «ПРОСВЕЩЕНИЯ»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B334D7-C5D4-45D8-BFA0-06BD62851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Развивающее пространство дошкольного образования: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 ТРАДИЦИИ И ИННОВАЦИИ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https://t.me/vsouzesdetstvom/3388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F03158F-AE71-46DE-84A9-E22FDDD53976}"/>
              </a:ext>
            </a:extLst>
          </p:cNvPr>
          <p:cNvSpPr txBox="1">
            <a:spLocks/>
          </p:cNvSpPr>
          <p:nvPr/>
        </p:nvSpPr>
        <p:spPr>
          <a:xfrm>
            <a:off x="982134" y="2438401"/>
            <a:ext cx="8351780" cy="396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13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970984-E010-4D55-A186-D37E0351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ФОП дошкольного образования: ТЕХНОЛОГИИ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FA4800-8AA9-4BCC-8E7E-4A502D3A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https://t.me/vsouzesdetstvom/3390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871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2C485-A8A4-4C69-9993-08225017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429174"/>
            <a:ext cx="7704667" cy="1981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ФОП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D14A9-DA01-4F61-8704-8C4C3B629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242185"/>
            <a:ext cx="7886700" cy="208234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25.11.2022 № 1028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образовательной программы дошкольного образования"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28.12.2022 № 71847)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0D94C7A-883A-437F-AC61-BA924323A5A3}"/>
              </a:ext>
            </a:extLst>
          </p:cNvPr>
          <p:cNvSpPr txBox="1">
            <a:spLocks/>
          </p:cNvSpPr>
          <p:nvPr/>
        </p:nvSpPr>
        <p:spPr>
          <a:xfrm>
            <a:off x="1085850" y="4388347"/>
            <a:ext cx="7886700" cy="208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8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6CCEB-29AC-4D0B-A247-E55689EC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Умные помощники ФОП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E239C1-9DBF-4C35-B524-16A5DF27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Умные помощники : </a:t>
            </a:r>
          </a:p>
          <a:p>
            <a:r>
              <a:rPr lang="ru-RU" dirty="0">
                <a:hlinkClick r:id="rId2"/>
              </a:rPr>
              <a:t>https://t.me/fopdo1_bot</a:t>
            </a:r>
            <a:endParaRPr lang="ru-RU" dirty="0"/>
          </a:p>
          <a:p>
            <a:r>
              <a:rPr lang="ru-RU" dirty="0">
                <a:hlinkClick r:id="rId3"/>
              </a:rPr>
              <a:t>https://t.me/fopdo2_bot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49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553BF-359A-486F-8677-881DBD3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ПЕРЕЧЕНЬ ИСТОЧНИКОВ ПО ФОП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FEBC4-1A77-4B07-81F1-F8B577AB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https://drive.google.com/drive/u/0/mobile/folders/1RhVrasAHirvYTMjMOrj5tAwwy33zp34T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77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92F1D-9922-45DD-AE5A-F6AB67EF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Конструктор образовательных программ дошкольного образования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87EB2A-EC7B-42B2-A306-489792973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p1ai/%D0%BA%D0%BE%D0%BD%D1%81%D1%82%D1%80%D1%83%D0%BA%D1%82%D0%BE%D1%80-%D0%BE%D0%BF%D0%B4%D0%BE/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99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RT - цели - презентация онлайн">
            <a:extLst>
              <a:ext uri="{FF2B5EF4-FFF2-40B4-BE49-F238E27FC236}">
                <a16:creationId xmlns:a16="http://schemas.microsoft.com/office/drawing/2014/main" xmlns="" id="{0AFC6A02-3C50-49B3-8354-BC35B5FA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46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9DD87-29D5-4536-9645-C641CBA0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841"/>
            <a:ext cx="78867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ФОП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39BA7-E801-45D3-A1C8-18D93DBA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93229"/>
            <a:ext cx="7886700" cy="870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https://docs.edu.gov.ru/document/id/3643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DA0C53-8952-4A1B-ADAE-77B938490F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93" y="1440318"/>
            <a:ext cx="5742214" cy="3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3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CE549-55A7-4AFC-88E4-26903391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326"/>
            <a:ext cx="78867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внедрения ФОП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487171-6F0B-4EBA-A5BA-DEB3E5CC2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47359"/>
            <a:ext cx="7886700" cy="5178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https://www.youtube.com/watch?v=A0eA02-IAtI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C08A9B5-6F65-4F9A-8540-6C933E9095C2}"/>
              </a:ext>
            </a:extLst>
          </p:cNvPr>
          <p:cNvSpPr txBox="1">
            <a:spLocks/>
          </p:cNvSpPr>
          <p:nvPr/>
        </p:nvSpPr>
        <p:spPr>
          <a:xfrm>
            <a:off x="628650" y="2387827"/>
            <a:ext cx="7886700" cy="208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Дошкольного образования: дорожная карта внедрения в образовательный процесс ДОО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32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6AA87-37CB-4B63-B84C-5845B427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97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РЕАЛИЗАЦИИ ФЕДЕРАЛЬНОЙ ОБРАЗОВАТЕЛЬНОЙ ПРОГРАММЫ ДОШКОЛЬНОГО ОБРАЗОВАНИЯ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AA7AE-D9CA-4154-8D82-910F9BB3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3880"/>
            <a:ext cx="7886700" cy="853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https://docs.edu.gov.ru/document/id/3643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00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6BA67A-DA02-4C75-8E05-894658EEC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107" y="1244847"/>
            <a:ext cx="4724739" cy="3950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8110EC-E10F-4849-8303-EE1E5ABFAD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380" y="905556"/>
            <a:ext cx="3217598" cy="46291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E236BE3-0285-49FE-895E-B52581DA57AE}"/>
              </a:ext>
            </a:extLst>
          </p:cNvPr>
          <p:cNvSpPr txBox="1">
            <a:spLocks/>
          </p:cNvSpPr>
          <p:nvPr/>
        </p:nvSpPr>
        <p:spPr>
          <a:xfrm>
            <a:off x="628650" y="5656148"/>
            <a:ext cx="7886700" cy="59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https://www.schoolrm.ru/life/news/preschool/665949/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5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F643-9B40-4714-A900-6CD9868D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223521"/>
            <a:ext cx="7704667" cy="149351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для руководителя ДОО по анализу 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797F3-8C0E-46EF-9D91-F69F12C9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17040"/>
            <a:ext cx="7704667" cy="48158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1. Соотносим структуру Программы с Федеральной программой и ФГОС ДО ( Диагностическая таблица 1.)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2. Соотносим цель и задачи Программы с Федеральной программой ( Диагностическая таблица 2.)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3. Соотносим планируемые результаты (Диагностическая таблица 3.)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4. Соотносим задачи и содержание образовательной деятельности по образовательным областям и направлениям воспитания Программы с Федеральной программой (Диагностическая таблица 4.)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5. Соотносим направленность программ коррекционно-развивающей работы (далее – КРР), обозначенных в Программе с перечнем целевых групп Федеральной программы (Диагностическая таблица 5.)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6. Определяем совокупное соответствие разделов Программы обязательному минимуму содержания, заданному в Федеральной программе ( Диагностическая таблица 6.) </a:t>
            </a:r>
          </a:p>
        </p:txBody>
      </p:sp>
    </p:spTree>
    <p:extLst>
      <p:ext uri="{BB962C8B-B14F-4D97-AF65-F5344CB8AC3E}">
        <p14:creationId xmlns:p14="http://schemas.microsoft.com/office/powerpoint/2010/main" xmlns="" val="428904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F643-9B40-4714-A900-6CD9868D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для руководителя ДОО по анализу ОП ДО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797F3-8C0E-46EF-9D91-F69F12C9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42720"/>
            <a:ext cx="7704667" cy="5080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7. Формируем элементы вариативной части Программы из материалов, превышающих обязательный минимум содержания Федеральной программы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8. Проводим анализ инфраструктуры и методического обеспечения реализации Федеральной программы на основе «Рекомендации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 Ссылка на документ: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https://docs.edu.gov.ru/document/f4f7837770384bfa1faa1827ec8d72d4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9. Составляем аналитическую справку в свободной форме по результатам внутреннего аудита Программы ДОО, проведенного с целью анализа соответствия Программы обязательному минимуму содержания, заданному в Федеральной программе. Включаем в аналитическую справку информацию об инфраструктуре ДОО и комплектации учебно-методических материалов (инвариантная часть) для реализации Федеральной программы. В выводах обозначаем готовность/частичную готовность к реализации Федеральной программы, а также необходимые меры по повышению уровня готовности. На этапе внедрения Федеральной программы внутренний аудит соответствия Программы обязательному минимуму содержания, заданному в Федеральной программе не является обязательным действием ДОО и выполняется инициативно. В тех случаях, когда Организация использует ссылку на Федеральную программу в качестве обязательной части Программы действия чек-листа 1 - 6 не осуществляются.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2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57797-50FA-44DE-8E78-461AE58D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 соответствия основной образовательной программы ДОО обязательному минимуму содержания, заданному в Федеральной программе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37FB4-D96E-4C2C-9371-D951A89F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29742"/>
            <a:ext cx="7886700" cy="1611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https://docs.edu.gov.ru/document/id/3643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83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229</TotalTime>
  <Words>584</Words>
  <Application>Microsoft Office PowerPoint</Application>
  <PresentationFormat>Экран (4:3)</PresentationFormat>
  <Paragraphs>72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Parallax</vt:lpstr>
      <vt:lpstr>Слайд 1</vt:lpstr>
      <vt:lpstr>Изучаем ФОП ДО</vt:lpstr>
      <vt:lpstr>Основные положения ФОП ДО</vt:lpstr>
      <vt:lpstr>Дорожная карта внедрения ФОП ДО</vt:lpstr>
      <vt:lpstr>МЕТОДИЧЕСКИЕ РЕКОМЕНДАЦИИ ПО РЕАЛИЗАЦИИ ФЕДЕРАЛЬНОЙ ОБРАЗОВАТЕЛЬНОЙ ПРОГРАММЫ ДОШКОЛЬНОГО ОБРАЗОВАНИЯ</vt:lpstr>
      <vt:lpstr>Слайд 6</vt:lpstr>
      <vt:lpstr>Чек-лист для руководителя ДОО по анализу ОП ДО</vt:lpstr>
      <vt:lpstr>Чек-лист для руководителя ДОО по анализу ОП ДО</vt:lpstr>
      <vt:lpstr>Диагностическая карта соответствия основной образовательной программы ДОО обязательному минимуму содержания, заданному в Федеральной программе</vt:lpstr>
      <vt:lpstr>Слайд 10</vt:lpstr>
      <vt:lpstr>Рекомендации по работе с детьми и родителями</vt:lpstr>
      <vt:lpstr>Слайд 12</vt:lpstr>
      <vt:lpstr>Слайд 13</vt:lpstr>
      <vt:lpstr>Слайд 14</vt:lpstr>
      <vt:lpstr>Дошколка РД</vt:lpstr>
      <vt:lpstr>«Просвещение-Союз»</vt:lpstr>
      <vt:lpstr>Новые пособия для реализации ФОП ДО</vt:lpstr>
      <vt:lpstr>БОЛЬШОЙ АВГУСТОВСКИЙ ПЕДСОВЕТ «ПРОСВЕЩЕНИЯ» </vt:lpstr>
      <vt:lpstr>ФОП дошкольного образования: ТЕХНОЛОГИИ РЕАЛИЗАЦИИ</vt:lpstr>
      <vt:lpstr>Умные помощники ФОП ДО</vt:lpstr>
      <vt:lpstr>ПЕРЕЧЕНЬ ИСТОЧНИКОВ ПО ФОП</vt:lpstr>
      <vt:lpstr>Конструктор образовательных программ дошкольного образования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Gasanova, Erzibat</dc:creator>
  <cp:lastModifiedBy>user</cp:lastModifiedBy>
  <cp:revision>32</cp:revision>
  <dcterms:created xsi:type="dcterms:W3CDTF">2023-08-09T12:22:01Z</dcterms:created>
  <dcterms:modified xsi:type="dcterms:W3CDTF">2023-08-30T08:25:29Z</dcterms:modified>
</cp:coreProperties>
</file>