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  <p:sldMasterId id="2147483660" r:id="rId3"/>
  </p:sldMasterIdLst>
  <p:notesMasterIdLst>
    <p:notesMasterId r:id="rId19"/>
  </p:notesMasterIdLst>
  <p:sldIdLst>
    <p:sldId id="339" r:id="rId4"/>
    <p:sldId id="318" r:id="rId5"/>
    <p:sldId id="340" r:id="rId6"/>
    <p:sldId id="338" r:id="rId7"/>
    <p:sldId id="321" r:id="rId8"/>
    <p:sldId id="327" r:id="rId9"/>
    <p:sldId id="336" r:id="rId10"/>
    <p:sldId id="325" r:id="rId11"/>
    <p:sldId id="430" r:id="rId12"/>
    <p:sldId id="436" r:id="rId13"/>
    <p:sldId id="432" r:id="rId14"/>
    <p:sldId id="433" r:id="rId15"/>
    <p:sldId id="434" r:id="rId16"/>
    <p:sldId id="435" r:id="rId17"/>
    <p:sldId id="437" r:id="rId18"/>
  </p:sldIdLst>
  <p:sldSz cx="13439775" cy="7559675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Bahnschrift Condensed" panose="020B0502040204020203" pitchFamily="34" charset="0"/>
      <p:regular r:id="rId33"/>
      <p:bold r:id="rId34"/>
    </p:embeddedFont>
    <p:embeddedFont>
      <p:font typeface="Montserrat" panose="020B0604020202020204" charset="-52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291999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583997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875996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167995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1459993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1751992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2043990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2335989" algn="l" defTabSz="583997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56E"/>
    <a:srgbClr val="0700A7"/>
    <a:srgbClr val="4D54AD"/>
    <a:srgbClr val="00B0F0"/>
    <a:srgbClr val="123D73"/>
    <a:srgbClr val="E4E4E4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5380" autoAdjust="0"/>
  </p:normalViewPr>
  <p:slideViewPr>
    <p:cSldViewPr>
      <p:cViewPr varScale="1">
        <p:scale>
          <a:sx n="106" d="100"/>
          <a:sy n="106" d="100"/>
        </p:scale>
        <p:origin x="210" y="102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услан" userId="909dca328cef7033" providerId="LiveId" clId="{276166A8-22CB-4AEA-9DD4-C88F965FF305}"/>
    <pc:docChg chg="undo custSel addSld modSld">
      <pc:chgData name="Руслан" userId="909dca328cef7033" providerId="LiveId" clId="{276166A8-22CB-4AEA-9DD4-C88F965FF305}" dt="2023-06-03T17:24:36.044" v="110" actId="1440"/>
      <pc:docMkLst>
        <pc:docMk/>
      </pc:docMkLst>
      <pc:sldChg chg="addSp delSp modSp mod">
        <pc:chgData name="Руслан" userId="909dca328cef7033" providerId="LiveId" clId="{276166A8-22CB-4AEA-9DD4-C88F965FF305}" dt="2023-06-03T17:24:36.044" v="110" actId="1440"/>
        <pc:sldMkLst>
          <pc:docMk/>
          <pc:sldMk cId="3683913312" sldId="339"/>
        </pc:sldMkLst>
        <pc:spChg chg="add mod">
          <ac:chgData name="Руслан" userId="909dca328cef7033" providerId="LiveId" clId="{276166A8-22CB-4AEA-9DD4-C88F965FF305}" dt="2023-06-03T17:20:17.893" v="91" actId="20577"/>
          <ac:spMkLst>
            <pc:docMk/>
            <pc:sldMk cId="3683913312" sldId="339"/>
            <ac:spMk id="2" creationId="{FA724EAA-CE72-15C6-53DC-E5FEB2BA5D70}"/>
          </ac:spMkLst>
        </pc:spChg>
        <pc:picChg chg="add mod">
          <ac:chgData name="Руслан" userId="909dca328cef7033" providerId="LiveId" clId="{276166A8-22CB-4AEA-9DD4-C88F965FF305}" dt="2023-06-03T17:24:36.044" v="110" actId="1440"/>
          <ac:picMkLst>
            <pc:docMk/>
            <pc:sldMk cId="3683913312" sldId="339"/>
            <ac:picMk id="3" creationId="{B5B59BA7-3AA4-4C5F-2FF8-D8540BC43DF4}"/>
          </ac:picMkLst>
        </pc:picChg>
        <pc:picChg chg="add del mod">
          <ac:chgData name="Руслан" userId="909dca328cef7033" providerId="LiveId" clId="{276166A8-22CB-4AEA-9DD4-C88F965FF305}" dt="2023-06-03T17:23:13.523" v="103" actId="21"/>
          <ac:picMkLst>
            <pc:docMk/>
            <pc:sldMk cId="3683913312" sldId="339"/>
            <ac:picMk id="4" creationId="{AF66CDDE-2FC3-FF97-4409-E6A50FEFDA85}"/>
          </ac:picMkLst>
        </pc:picChg>
        <pc:picChg chg="mod">
          <ac:chgData name="Руслан" userId="909dca328cef7033" providerId="LiveId" clId="{276166A8-22CB-4AEA-9DD4-C88F965FF305}" dt="2023-06-03T17:18:13.357" v="5" actId="1076"/>
          <ac:picMkLst>
            <pc:docMk/>
            <pc:sldMk cId="3683913312" sldId="339"/>
            <ac:picMk id="1026" creationId="{00000000-0000-0000-0000-000000000000}"/>
          </ac:picMkLst>
        </pc:picChg>
      </pc:sldChg>
      <pc:sldChg chg="addSp modSp add">
        <pc:chgData name="Руслан" userId="909dca328cef7033" providerId="LiveId" clId="{276166A8-22CB-4AEA-9DD4-C88F965FF305}" dt="2023-06-03T17:23:31.942" v="106" actId="1076"/>
        <pc:sldMkLst>
          <pc:docMk/>
          <pc:sldMk cId="0" sldId="430"/>
        </pc:sldMkLst>
        <pc:picChg chg="add mod">
          <ac:chgData name="Руслан" userId="909dca328cef7033" providerId="LiveId" clId="{276166A8-22CB-4AEA-9DD4-C88F965FF305}" dt="2023-06-03T17:23:31.942" v="106" actId="1076"/>
          <ac:picMkLst>
            <pc:docMk/>
            <pc:sldMk cId="0" sldId="430"/>
            <ac:picMk id="3" creationId="{18C7D340-A1D7-30B4-A986-DEB3E0AC2D01}"/>
          </ac:picMkLst>
        </pc:picChg>
      </pc:sldChg>
      <pc:sldChg chg="add">
        <pc:chgData name="Руслан" userId="909dca328cef7033" providerId="LiveId" clId="{276166A8-22CB-4AEA-9DD4-C88F965FF305}" dt="2023-06-03T17:15:58.261" v="0"/>
        <pc:sldMkLst>
          <pc:docMk/>
          <pc:sldMk cId="0" sldId="432"/>
        </pc:sldMkLst>
      </pc:sldChg>
      <pc:sldChg chg="add">
        <pc:chgData name="Руслан" userId="909dca328cef7033" providerId="LiveId" clId="{276166A8-22CB-4AEA-9DD4-C88F965FF305}" dt="2023-06-03T17:15:58.261" v="0"/>
        <pc:sldMkLst>
          <pc:docMk/>
          <pc:sldMk cId="0" sldId="433"/>
        </pc:sldMkLst>
      </pc:sldChg>
      <pc:sldChg chg="add">
        <pc:chgData name="Руслан" userId="909dca328cef7033" providerId="LiveId" clId="{276166A8-22CB-4AEA-9DD4-C88F965FF305}" dt="2023-06-03T17:15:58.261" v="0"/>
        <pc:sldMkLst>
          <pc:docMk/>
          <pc:sldMk cId="0" sldId="434"/>
        </pc:sldMkLst>
      </pc:sldChg>
      <pc:sldChg chg="add">
        <pc:chgData name="Руслан" userId="909dca328cef7033" providerId="LiveId" clId="{276166A8-22CB-4AEA-9DD4-C88F965FF305}" dt="2023-06-03T17:15:58.261" v="0"/>
        <pc:sldMkLst>
          <pc:docMk/>
          <pc:sldMk cId="0" sldId="435"/>
        </pc:sldMkLst>
      </pc:sldChg>
      <pc:sldChg chg="add setBg">
        <pc:chgData name="Руслан" userId="909dca328cef7033" providerId="LiveId" clId="{276166A8-22CB-4AEA-9DD4-C88F965FF305}" dt="2023-06-03T17:15:58.261" v="0"/>
        <pc:sldMkLst>
          <pc:docMk/>
          <pc:sldMk cId="0" sldId="436"/>
        </pc:sldMkLst>
      </pc:sldChg>
      <pc:sldChg chg="add setBg">
        <pc:chgData name="Руслан" userId="909dca328cef7033" providerId="LiveId" clId="{276166A8-22CB-4AEA-9DD4-C88F965FF305}" dt="2023-06-03T17:15:58.261" v="0"/>
        <pc:sldMkLst>
          <pc:docMk/>
          <pc:sldMk cId="0" sldId="437"/>
        </pc:sldMkLst>
      </pc:sldChg>
    </pc:docChg>
  </pc:docChgLst>
  <pc:docChgLst>
    <pc:chgData name="Руслан" userId="909dca328cef7033" providerId="LiveId" clId="{0B63E4F6-9B24-4024-832F-26655FB0187E}"/>
    <pc:docChg chg="undo custSel delSld modSld sldOrd">
      <pc:chgData name="Руслан" userId="909dca328cef7033" providerId="LiveId" clId="{0B63E4F6-9B24-4024-832F-26655FB0187E}" dt="2023-06-03T22:23:53.261" v="276" actId="20577"/>
      <pc:docMkLst>
        <pc:docMk/>
      </pc:docMkLst>
      <pc:sldChg chg="ord">
        <pc:chgData name="Руслан" userId="909dca328cef7033" providerId="LiveId" clId="{0B63E4F6-9B24-4024-832F-26655FB0187E}" dt="2023-06-03T21:56:55.654" v="73"/>
        <pc:sldMkLst>
          <pc:docMk/>
          <pc:sldMk cId="1810974665" sldId="318"/>
        </pc:sldMkLst>
      </pc:sldChg>
      <pc:sldChg chg="modSp mod ord">
        <pc:chgData name="Руслан" userId="909dca328cef7033" providerId="LiveId" clId="{0B63E4F6-9B24-4024-832F-26655FB0187E}" dt="2023-06-03T22:02:36.476" v="92"/>
        <pc:sldMkLst>
          <pc:docMk/>
          <pc:sldMk cId="1878525550" sldId="321"/>
        </pc:sldMkLst>
        <pc:spChg chg="mod">
          <ac:chgData name="Руслан" userId="909dca328cef7033" providerId="LiveId" clId="{0B63E4F6-9B24-4024-832F-26655FB0187E}" dt="2023-06-03T21:58:32.352" v="86" actId="20577"/>
          <ac:spMkLst>
            <pc:docMk/>
            <pc:sldMk cId="1878525550" sldId="321"/>
            <ac:spMk id="30" creationId="{00000000-0000-0000-0000-000000000000}"/>
          </ac:spMkLst>
        </pc:spChg>
      </pc:sldChg>
      <pc:sldChg chg="modSp mod">
        <pc:chgData name="Руслан" userId="909dca328cef7033" providerId="LiveId" clId="{0B63E4F6-9B24-4024-832F-26655FB0187E}" dt="2023-06-03T22:14:59.188" v="152" actId="20577"/>
        <pc:sldMkLst>
          <pc:docMk/>
          <pc:sldMk cId="1926504809" sldId="325"/>
        </pc:sldMkLst>
        <pc:spChg chg="mod">
          <ac:chgData name="Руслан" userId="909dca328cef7033" providerId="LiveId" clId="{0B63E4F6-9B24-4024-832F-26655FB0187E}" dt="2023-06-03T22:14:59.188" v="152" actId="20577"/>
          <ac:spMkLst>
            <pc:docMk/>
            <pc:sldMk cId="1926504809" sldId="325"/>
            <ac:spMk id="6" creationId="{00000000-0000-0000-0000-000000000000}"/>
          </ac:spMkLst>
        </pc:spChg>
        <pc:spChg chg="mod">
          <ac:chgData name="Руслан" userId="909dca328cef7033" providerId="LiveId" clId="{0B63E4F6-9B24-4024-832F-26655FB0187E}" dt="2023-06-03T22:04:28.542" v="94" actId="20577"/>
          <ac:spMkLst>
            <pc:docMk/>
            <pc:sldMk cId="1926504809" sldId="325"/>
            <ac:spMk id="19" creationId="{00000000-0000-0000-0000-000000000000}"/>
          </ac:spMkLst>
        </pc:spChg>
      </pc:sldChg>
      <pc:sldChg chg="modSp mod ord">
        <pc:chgData name="Руслан" userId="909dca328cef7033" providerId="LiveId" clId="{0B63E4F6-9B24-4024-832F-26655FB0187E}" dt="2023-06-03T22:14:07.897" v="146" actId="20577"/>
        <pc:sldMkLst>
          <pc:docMk/>
          <pc:sldMk cId="574536000" sldId="327"/>
        </pc:sldMkLst>
        <pc:spChg chg="mod">
          <ac:chgData name="Руслан" userId="909dca328cef7033" providerId="LiveId" clId="{0B63E4F6-9B24-4024-832F-26655FB0187E}" dt="2023-06-03T22:05:46.978" v="139" actId="255"/>
          <ac:spMkLst>
            <pc:docMk/>
            <pc:sldMk cId="574536000" sldId="327"/>
            <ac:spMk id="11" creationId="{00000000-0000-0000-0000-000000000000}"/>
          </ac:spMkLst>
        </pc:spChg>
        <pc:spChg chg="mod">
          <ac:chgData name="Руслан" userId="909dca328cef7033" providerId="LiveId" clId="{0B63E4F6-9B24-4024-832F-26655FB0187E}" dt="2023-06-03T22:14:07.897" v="146" actId="20577"/>
          <ac:spMkLst>
            <pc:docMk/>
            <pc:sldMk cId="574536000" sldId="327"/>
            <ac:spMk id="14" creationId="{00000000-0000-0000-0000-000000000000}"/>
          </ac:spMkLst>
        </pc:spChg>
      </pc:sldChg>
      <pc:sldChg chg="modSp mod">
        <pc:chgData name="Руслан" userId="909dca328cef7033" providerId="LiveId" clId="{0B63E4F6-9B24-4024-832F-26655FB0187E}" dt="2023-06-03T22:23:53.261" v="276" actId="20577"/>
        <pc:sldMkLst>
          <pc:docMk/>
          <pc:sldMk cId="3867661611" sldId="336"/>
        </pc:sldMkLst>
        <pc:spChg chg="mod">
          <ac:chgData name="Руслан" userId="909dca328cef7033" providerId="LiveId" clId="{0B63E4F6-9B24-4024-832F-26655FB0187E}" dt="2023-06-03T22:20:40.220" v="242" actId="1076"/>
          <ac:spMkLst>
            <pc:docMk/>
            <pc:sldMk cId="3867661611" sldId="336"/>
            <ac:spMk id="11" creationId="{00000000-0000-0000-0000-000000000000}"/>
          </ac:spMkLst>
        </pc:spChg>
        <pc:spChg chg="mod">
          <ac:chgData name="Руслан" userId="909dca328cef7033" providerId="LiveId" clId="{0B63E4F6-9B24-4024-832F-26655FB0187E}" dt="2023-06-03T22:23:53.261" v="276" actId="20577"/>
          <ac:spMkLst>
            <pc:docMk/>
            <pc:sldMk cId="3867661611" sldId="336"/>
            <ac:spMk id="19" creationId="{00000000-0000-0000-0000-000000000000}"/>
          </ac:spMkLst>
        </pc:spChg>
        <pc:spChg chg="mod">
          <ac:chgData name="Руслан" userId="909dca328cef7033" providerId="LiveId" clId="{0B63E4F6-9B24-4024-832F-26655FB0187E}" dt="2023-06-03T22:20:32.860" v="241" actId="20577"/>
          <ac:spMkLst>
            <pc:docMk/>
            <pc:sldMk cId="3867661611" sldId="336"/>
            <ac:spMk id="23" creationId="{00000000-0000-0000-0000-000000000000}"/>
          </ac:spMkLst>
        </pc:spChg>
        <pc:spChg chg="mod">
          <ac:chgData name="Руслан" userId="909dca328cef7033" providerId="LiveId" clId="{0B63E4F6-9B24-4024-832F-26655FB0187E}" dt="2023-06-03T22:23:48.146" v="275" actId="113"/>
          <ac:spMkLst>
            <pc:docMk/>
            <pc:sldMk cId="3867661611" sldId="336"/>
            <ac:spMk id="25" creationId="{00000000-0000-0000-0000-000000000000}"/>
          </ac:spMkLst>
        </pc:spChg>
        <pc:spChg chg="mod">
          <ac:chgData name="Руслан" userId="909dca328cef7033" providerId="LiveId" clId="{0B63E4F6-9B24-4024-832F-26655FB0187E}" dt="2023-06-03T22:20:44.981" v="243" actId="255"/>
          <ac:spMkLst>
            <pc:docMk/>
            <pc:sldMk cId="3867661611" sldId="336"/>
            <ac:spMk id="29" creationId="{00000000-0000-0000-0000-000000000000}"/>
          </ac:spMkLst>
        </pc:spChg>
      </pc:sldChg>
      <pc:sldChg chg="ord">
        <pc:chgData name="Руслан" userId="909dca328cef7033" providerId="LiveId" clId="{0B63E4F6-9B24-4024-832F-26655FB0187E}" dt="2023-06-03T21:57:46.527" v="83"/>
        <pc:sldMkLst>
          <pc:docMk/>
          <pc:sldMk cId="1517207896" sldId="338"/>
        </pc:sldMkLst>
      </pc:sldChg>
      <pc:sldChg chg="modSp mod">
        <pc:chgData name="Руслан" userId="909dca328cef7033" providerId="LiveId" clId="{0B63E4F6-9B24-4024-832F-26655FB0187E}" dt="2023-06-03T21:56:10.182" v="70" actId="20577"/>
        <pc:sldMkLst>
          <pc:docMk/>
          <pc:sldMk cId="3683913312" sldId="339"/>
        </pc:sldMkLst>
        <pc:spChg chg="mod">
          <ac:chgData name="Руслан" userId="909dca328cef7033" providerId="LiveId" clId="{0B63E4F6-9B24-4024-832F-26655FB0187E}" dt="2023-06-03T21:56:10.182" v="70" actId="20577"/>
          <ac:spMkLst>
            <pc:docMk/>
            <pc:sldMk cId="3683913312" sldId="339"/>
            <ac:spMk id="6" creationId="{00000000-0000-0000-0000-000000000000}"/>
          </ac:spMkLst>
        </pc:spChg>
      </pc:sldChg>
      <pc:sldChg chg="modSp mod ord">
        <pc:chgData name="Руслан" userId="909dca328cef7033" providerId="LiveId" clId="{0B63E4F6-9B24-4024-832F-26655FB0187E}" dt="2023-06-03T22:13:12.339" v="145" actId="20577"/>
        <pc:sldMkLst>
          <pc:docMk/>
          <pc:sldMk cId="2746568146" sldId="340"/>
        </pc:sldMkLst>
        <pc:spChg chg="mod">
          <ac:chgData name="Руслан" userId="909dca328cef7033" providerId="LiveId" clId="{0B63E4F6-9B24-4024-832F-26655FB0187E}" dt="2023-06-03T22:13:12.339" v="145" actId="20577"/>
          <ac:spMkLst>
            <pc:docMk/>
            <pc:sldMk cId="2746568146" sldId="340"/>
            <ac:spMk id="7" creationId="{CABB3382-8DAD-439E-9212-03D96EFEFA73}"/>
          </ac:spMkLst>
        </pc:spChg>
      </pc:sldChg>
      <pc:sldChg chg="del">
        <pc:chgData name="Руслан" userId="909dca328cef7033" providerId="LiveId" clId="{0B63E4F6-9B24-4024-832F-26655FB0187E}" dt="2023-06-03T21:56:34.542" v="71" actId="2696"/>
        <pc:sldMkLst>
          <pc:docMk/>
          <pc:sldMk cId="0" sldId="429"/>
        </pc:sldMkLst>
      </pc:sldChg>
      <pc:sldChg chg="modSp mod">
        <pc:chgData name="Руслан" userId="909dca328cef7033" providerId="LiveId" clId="{0B63E4F6-9B24-4024-832F-26655FB0187E}" dt="2023-06-03T22:07:22.849" v="143" actId="255"/>
        <pc:sldMkLst>
          <pc:docMk/>
          <pc:sldMk cId="0" sldId="436"/>
        </pc:sldMkLst>
        <pc:spChg chg="mod">
          <ac:chgData name="Руслан" userId="909dca328cef7033" providerId="LiveId" clId="{0B63E4F6-9B24-4024-832F-26655FB0187E}" dt="2023-06-03T22:07:22.849" v="143" actId="255"/>
          <ac:spMkLst>
            <pc:docMk/>
            <pc:sldMk cId="0" sldId="436"/>
            <ac:spMk id="6" creationId="{597D16C5-C1E5-1481-A343-1233DA9A1FA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57437607337844"/>
          <c:y val="0.14108433121490829"/>
          <c:w val="0.59178438727641947"/>
          <c:h val="0.74134539277266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9"/>
          <c:dPt>
            <c:idx val="0"/>
            <c:bubble3D val="0"/>
            <c:spPr>
              <a:solidFill>
                <a:srgbClr val="66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B1-448F-82F7-D5CD9D8FA511}"/>
              </c:ext>
            </c:extLst>
          </c:dPt>
          <c:dPt>
            <c:idx val="1"/>
            <c:bubble3D val="0"/>
            <c:spPr>
              <a:solidFill>
                <a:srgbClr val="CC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B1-448F-82F7-D5CD9D8FA511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99.66</c:v>
                </c:pt>
                <c:pt idx="1">
                  <c:v>0.34000000000000341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B1-448F-82F7-D5CD9D8FA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00956802527469"/>
          <c:y val="0.22583813821606466"/>
          <c:w val="0.6457789503443957"/>
          <c:h val="0.644780030253356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8D-4C55-9341-3DCFAE9FD45B}"/>
              </c:ext>
            </c:extLst>
          </c:dPt>
          <c:dPt>
            <c:idx val="1"/>
            <c:bubble3D val="0"/>
            <c:spPr>
              <a:solidFill>
                <a:srgbClr val="CC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8D-4C55-9341-3DCFAE9FD45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98.09</c:v>
                </c:pt>
                <c:pt idx="1">
                  <c:v>1.9099999999999966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78D-4C55-9341-3DCFAE9FD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57437607337844"/>
          <c:y val="0.14108433121490829"/>
          <c:w val="0.59178438727641947"/>
          <c:h val="0.74134539277266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9"/>
          <c:dPt>
            <c:idx val="0"/>
            <c:bubble3D val="0"/>
            <c:spPr>
              <a:solidFill>
                <a:srgbClr val="66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8C-4FAB-A215-8EC2669EB1E6}"/>
              </c:ext>
            </c:extLst>
          </c:dPt>
          <c:dPt>
            <c:idx val="1"/>
            <c:bubble3D val="0"/>
            <c:spPr>
              <a:solidFill>
                <a:srgbClr val="CC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8C-4FAB-A215-8EC2669EB1E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99.66</c:v>
                </c:pt>
                <c:pt idx="1">
                  <c:v>0.34000000000000341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E8C-4FAB-A215-8EC2669EB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00956802527469"/>
          <c:y val="0.22583813821606466"/>
          <c:w val="0.6457789503443957"/>
          <c:h val="0.644780030253356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07-4253-BCCA-4680B33B7804}"/>
              </c:ext>
            </c:extLst>
          </c:dPt>
          <c:dPt>
            <c:idx val="1"/>
            <c:bubble3D val="0"/>
            <c:spPr>
              <a:solidFill>
                <a:srgbClr val="CC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07-4253-BCCA-4680B33B7804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98.09</c:v>
                </c:pt>
                <c:pt idx="1">
                  <c:v>1.9099999999999966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07-4253-BCCA-4680B33B7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06.06.2023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7" y="427037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925FD4-817D-E4D1-E9C8-9F715E29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79ACE-14A8-4C71-BCB7-467D86C15016}" type="datetime1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CDD05F-41C8-02C9-BE1A-92C7567E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9F8F10-0EF4-9464-81D9-A66AE69F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0F8E8-74C4-4A88-A562-5DEA396B997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6410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xmlns="" id="{25C8274F-BE26-3EEF-1ECA-F0DD8BE68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36237" r="16241" b="7092"/>
          <a:stretch>
            <a:fillRect/>
          </a:stretch>
        </p:blipFill>
        <p:spPr bwMode="auto">
          <a:xfrm>
            <a:off x="0" y="0"/>
            <a:ext cx="134397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13">
            <a:extLst>
              <a:ext uri="{FF2B5EF4-FFF2-40B4-BE49-F238E27FC236}">
                <a16:creationId xmlns:a16="http://schemas.microsoft.com/office/drawing/2014/main" xmlns="" id="{291DBF9D-F354-0025-987D-C967034FC4E7}"/>
              </a:ext>
            </a:extLst>
          </p:cNvPr>
          <p:cNvSpPr txBox="1">
            <a:spLocks/>
          </p:cNvSpPr>
          <p:nvPr userDrawn="1"/>
        </p:nvSpPr>
        <p:spPr>
          <a:xfrm>
            <a:off x="10688667" y="6880706"/>
            <a:ext cx="2456959" cy="402483"/>
          </a:xfrm>
          <a:prstGeom prst="rect">
            <a:avLst/>
          </a:prstGeom>
        </p:spPr>
        <p:txBody>
          <a:bodyPr lIns="81896" tIns="40949" rIns="81896" bIns="40949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A438E3A-DF0A-4347-906D-C285ECDC0FE2}" type="slidenum">
              <a:rPr lang="ru-RU" sz="2205" b="1" smtClean="0">
                <a:solidFill>
                  <a:prstClr val="white">
                    <a:alpha val="34034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2866" b="1" dirty="0">
              <a:solidFill>
                <a:prstClr val="white">
                  <a:alpha val="34034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9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BE215EF-4643-519C-6C2E-31DE1644195D}"/>
              </a:ext>
            </a:extLst>
          </p:cNvPr>
          <p:cNvGrpSpPr/>
          <p:nvPr userDrawn="1"/>
        </p:nvGrpSpPr>
        <p:grpSpPr>
          <a:xfrm>
            <a:off x="-1" y="0"/>
            <a:ext cx="13439775" cy="7559675"/>
            <a:chOff x="0" y="0"/>
            <a:chExt cx="12192000" cy="685800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DE4776B0-EA2E-03EF-36CE-F0103C3C1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230" t="14197" r="18354" b="4506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81F1CB62-931F-BCCD-9783-A6527B7E429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chemeClr val="bg1">
                    <a:alpha val="47442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95EF6AB-BC7D-096D-F667-0F46BD181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434" b="-17109"/>
          <a:stretch/>
        </p:blipFill>
        <p:spPr>
          <a:xfrm>
            <a:off x="12534648" y="215441"/>
            <a:ext cx="73818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D0476E-BA9F-3CDB-E44F-42095A1C9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11000"/>
                    </a14:imgEffect>
                  </a14:imgLayer>
                </a14:imgProps>
              </a:ext>
            </a:extLst>
          </a:blip>
          <a:srcRect l="16246" t="7135" r="16779" b="25891"/>
          <a:stretch/>
        </p:blipFill>
        <p:spPr>
          <a:xfrm>
            <a:off x="0" y="-30163"/>
            <a:ext cx="13439775" cy="75898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7FAA92-384F-A3EC-AA61-42D29246F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434" b="-17109"/>
          <a:stretch/>
        </p:blipFill>
        <p:spPr>
          <a:xfrm>
            <a:off x="12534648" y="215441"/>
            <a:ext cx="73818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3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C0E2248-3381-710A-A75A-70E5DA0E5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0000"/>
                    </a14:imgEffect>
                  </a14:imgLayer>
                </a14:imgProps>
              </a:ext>
            </a:extLst>
          </a:blip>
          <a:srcRect l="12915" t="2" b="12915"/>
          <a:stretch/>
        </p:blipFill>
        <p:spPr>
          <a:xfrm>
            <a:off x="0" y="-1"/>
            <a:ext cx="13439421" cy="75596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97E1BB-3520-A6AE-22B0-9044D07BAF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19" y="755502"/>
            <a:ext cx="256463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1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BE215EF-4643-519C-6C2E-31DE1644195D}"/>
              </a:ext>
            </a:extLst>
          </p:cNvPr>
          <p:cNvGrpSpPr/>
          <p:nvPr userDrawn="1"/>
        </p:nvGrpSpPr>
        <p:grpSpPr>
          <a:xfrm>
            <a:off x="-1" y="0"/>
            <a:ext cx="13439775" cy="7559675"/>
            <a:chOff x="0" y="0"/>
            <a:chExt cx="12192000" cy="685800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DE4776B0-EA2E-03EF-36CE-F0103C3C1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230" t="14197" r="18354" b="4506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effectLst>
              <a:reflection endPos="0" dir="5400000" sy="-100000" algn="bl" rotWithShape="0"/>
            </a:effec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81F1CB62-931F-BCCD-9783-A6527B7E429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9000">
                  <a:schemeClr val="bg1">
                    <a:alpha val="47442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 dirty="0">
                <a:solidFill>
                  <a:prstClr val="white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95EF6AB-BC7D-096D-F667-0F46BD181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434" b="-17109"/>
          <a:stretch/>
        </p:blipFill>
        <p:spPr>
          <a:xfrm>
            <a:off x="12534648" y="215441"/>
            <a:ext cx="73818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D0476E-BA9F-3CDB-E44F-42095A1C9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11000"/>
                    </a14:imgEffect>
                  </a14:imgLayer>
                </a14:imgProps>
              </a:ext>
            </a:extLst>
          </a:blip>
          <a:srcRect l="16246" t="7135" r="16779" b="25891"/>
          <a:stretch/>
        </p:blipFill>
        <p:spPr>
          <a:xfrm>
            <a:off x="0" y="-30163"/>
            <a:ext cx="13439775" cy="75898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7FAA92-384F-A3EC-AA61-42D29246F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434" b="-17109"/>
          <a:stretch/>
        </p:blipFill>
        <p:spPr>
          <a:xfrm>
            <a:off x="12534648" y="215441"/>
            <a:ext cx="73818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4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7" y="6980236"/>
            <a:ext cx="578270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C0E2248-3381-710A-A75A-70E5DA0E5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0000"/>
                    </a14:imgEffect>
                  </a14:imgLayer>
                </a14:imgProps>
              </a:ext>
            </a:extLst>
          </a:blip>
          <a:srcRect l="12915" t="2" b="12915"/>
          <a:stretch/>
        </p:blipFill>
        <p:spPr>
          <a:xfrm>
            <a:off x="0" y="-1"/>
            <a:ext cx="13439421" cy="75596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097E1BB-3520-A6AE-22B0-9044D07BAF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19" y="755502"/>
            <a:ext cx="256463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3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1" y="4671134"/>
            <a:ext cx="212796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4" r:id="rId2"/>
    <p:sldLayoutId id="2147483665" r:id="rId3"/>
  </p:sldLayoutIdLst>
  <p:txStyles>
    <p:titleStyle>
      <a:lvl1pPr algn="ctr" defTabSz="534558" rtl="0" eaLnBrk="1" latinLnBrk="0" hangingPunct="1">
        <a:spcBef>
          <a:spcPct val="0"/>
        </a:spcBef>
        <a:buNone/>
        <a:defRPr sz="2572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200459" indent="-200459" algn="l" defTabSz="534558" rtl="0" eaLnBrk="1" latinLnBrk="0" hangingPunct="1">
        <a:spcBef>
          <a:spcPct val="20000"/>
        </a:spcBef>
        <a:buFont typeface="Arial" pitchFamily="34" charset="0"/>
        <a:buChar char="•"/>
        <a:defRPr sz="1871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34329" indent="-167049" algn="l" defTabSz="534558" rtl="0" eaLnBrk="1" latinLnBrk="0" hangingPunct="1">
        <a:spcBef>
          <a:spcPct val="20000"/>
        </a:spcBef>
        <a:buFont typeface="Arial" pitchFamily="34" charset="0"/>
        <a:buChar char="–"/>
        <a:defRPr sz="1637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8198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403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35477" indent="-133640" algn="l" defTabSz="534558" rtl="0" eaLnBrk="1" latinLnBrk="0" hangingPunct="1">
        <a:spcBef>
          <a:spcPct val="20000"/>
        </a:spcBef>
        <a:buFont typeface="Arial" pitchFamily="34" charset="0"/>
        <a:buChar char="–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202756" indent="-133640" algn="l" defTabSz="534558" rtl="0" eaLnBrk="1" latinLnBrk="0" hangingPunct="1">
        <a:spcBef>
          <a:spcPct val="20000"/>
        </a:spcBef>
        <a:buFont typeface="Arial" pitchFamily="34" charset="0"/>
        <a:buChar char="»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70035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37314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0459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27187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279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558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837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11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39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675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0954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233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1" y="4671134"/>
            <a:ext cx="212796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534558" rtl="0" eaLnBrk="1" latinLnBrk="0" hangingPunct="1">
        <a:spcBef>
          <a:spcPct val="0"/>
        </a:spcBef>
        <a:buNone/>
        <a:defRPr sz="2572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200459" indent="-200459" algn="l" defTabSz="534558" rtl="0" eaLnBrk="1" latinLnBrk="0" hangingPunct="1">
        <a:spcBef>
          <a:spcPct val="20000"/>
        </a:spcBef>
        <a:buFont typeface="Arial" pitchFamily="34" charset="0"/>
        <a:buChar char="•"/>
        <a:defRPr sz="1871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34329" indent="-167049" algn="l" defTabSz="534558" rtl="0" eaLnBrk="1" latinLnBrk="0" hangingPunct="1">
        <a:spcBef>
          <a:spcPct val="20000"/>
        </a:spcBef>
        <a:buFont typeface="Arial" pitchFamily="34" charset="0"/>
        <a:buChar char="–"/>
        <a:defRPr sz="1637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8198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403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35477" indent="-133640" algn="l" defTabSz="534558" rtl="0" eaLnBrk="1" latinLnBrk="0" hangingPunct="1">
        <a:spcBef>
          <a:spcPct val="20000"/>
        </a:spcBef>
        <a:buFont typeface="Arial" pitchFamily="34" charset="0"/>
        <a:buChar char="–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202756" indent="-133640" algn="l" defTabSz="534558" rtl="0" eaLnBrk="1" latinLnBrk="0" hangingPunct="1">
        <a:spcBef>
          <a:spcPct val="20000"/>
        </a:spcBef>
        <a:buFont typeface="Arial" pitchFamily="34" charset="0"/>
        <a:buChar char="»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70035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37314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0459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27187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279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558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837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11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39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675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0954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233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1" y="4671134"/>
            <a:ext cx="212796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4"/>
            <a:ext cx="1567974" cy="268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2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534558" rtl="0" eaLnBrk="1" latinLnBrk="0" hangingPunct="1">
        <a:spcBef>
          <a:spcPct val="0"/>
        </a:spcBef>
        <a:buNone/>
        <a:defRPr sz="2572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200459" indent="-200459" algn="l" defTabSz="534558" rtl="0" eaLnBrk="1" latinLnBrk="0" hangingPunct="1">
        <a:spcBef>
          <a:spcPct val="20000"/>
        </a:spcBef>
        <a:buFont typeface="Arial" pitchFamily="34" charset="0"/>
        <a:buChar char="•"/>
        <a:defRPr sz="1871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34329" indent="-167049" algn="l" defTabSz="534558" rtl="0" eaLnBrk="1" latinLnBrk="0" hangingPunct="1">
        <a:spcBef>
          <a:spcPct val="20000"/>
        </a:spcBef>
        <a:buFont typeface="Arial" pitchFamily="34" charset="0"/>
        <a:buChar char="–"/>
        <a:defRPr sz="1637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8198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403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35477" indent="-133640" algn="l" defTabSz="534558" rtl="0" eaLnBrk="1" latinLnBrk="0" hangingPunct="1">
        <a:spcBef>
          <a:spcPct val="20000"/>
        </a:spcBef>
        <a:buFont typeface="Arial" pitchFamily="34" charset="0"/>
        <a:buChar char="–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202756" indent="-133640" algn="l" defTabSz="534558" rtl="0" eaLnBrk="1" latinLnBrk="0" hangingPunct="1">
        <a:spcBef>
          <a:spcPct val="20000"/>
        </a:spcBef>
        <a:buFont typeface="Arial" pitchFamily="34" charset="0"/>
        <a:buChar char="»"/>
        <a:defRPr sz="1169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70035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6pPr>
      <a:lvl7pPr marL="1737314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7pPr>
      <a:lvl8pPr marL="200459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8pPr>
      <a:lvl9pPr marL="2271873" indent="-133640" algn="l" defTabSz="534558" rtl="0" eaLnBrk="1" latinLnBrk="0" hangingPunct="1">
        <a:spcBef>
          <a:spcPct val="20000"/>
        </a:spcBef>
        <a:buFont typeface="Arial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279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558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837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11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396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675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0954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233" algn="l" defTabSz="534558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Relationship Id="rId9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docs.edu.gov.ru/document/8a9cc6ca040d8c6dd31a077fd2a6e226/" TargetMode="External"/><Relationship Id="rId7" Type="http://schemas.openxmlformats.org/officeDocument/2006/relationships/image" Target="../media/image16.svg"/><Relationship Id="rId2" Type="http://schemas.openxmlformats.org/officeDocument/2006/relationships/hyperlink" Target="http://publication.pravo.gov.ru/Document/View/000120221228004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imcu.online/events/conf22032023" TargetMode="External"/><Relationship Id="rId4" Type="http://schemas.openxmlformats.org/officeDocument/2006/relationships/hyperlink" Target="https://ivfrao.ru/metodicheskie-posobiya-rekomendaczii/" TargetMode="External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302" y="3758927"/>
            <a:ext cx="4435986" cy="34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020961" y="5504315"/>
            <a:ext cx="490388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/>
          <p:cNvSpPr txBox="1"/>
          <p:nvPr/>
        </p:nvSpPr>
        <p:spPr>
          <a:xfrm>
            <a:off x="471487" y="3246437"/>
            <a:ext cx="636780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cap="all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государственная политика </a:t>
            </a:r>
            <a:br>
              <a:rPr lang="ru-RU" sz="2400" b="1" cap="all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</a:br>
            <a:r>
              <a:rPr lang="ru-RU" sz="2400" b="1" cap="all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в сфере дошкольного образования</a:t>
            </a:r>
            <a:br>
              <a:rPr lang="ru-RU" sz="2400" b="1" cap="all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</a:br>
            <a:r>
              <a:rPr lang="ru-RU" sz="2400" b="1" cap="all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в условиях единого образовательного пространства Российской федерации</a:t>
            </a:r>
            <a:endParaRPr lang="ru-RU" sz="2600" dirty="0">
              <a:solidFill>
                <a:prstClr val="white"/>
              </a:solidFill>
              <a:latin typeface="Montserrat" panose="020B0604020202020204" charset="-52"/>
            </a:endParaRPr>
          </a:p>
        </p:txBody>
      </p:sp>
      <p:sp>
        <p:nvSpPr>
          <p:cNvPr id="2" name="Прямоугольник 15">
            <a:extLst>
              <a:ext uri="{FF2B5EF4-FFF2-40B4-BE49-F238E27FC236}">
                <a16:creationId xmlns:a16="http://schemas.microsoft.com/office/drawing/2014/main" xmlns="" id="{FA724EAA-CE72-15C6-53DC-E5FEB2BA5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61" y="5504314"/>
            <a:ext cx="6303229" cy="172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429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429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429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4296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42963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4" b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sym typeface="Helvetica Neue"/>
              </a:rPr>
              <a:t>Беляева Надежда Владимировна,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4" b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sym typeface="Helvetica Neue"/>
              </a:rPr>
              <a:t>начальник отдела дошкольного образования Департамента государственной политики и управления в сфере общего образования </a:t>
            </a:r>
            <a:r>
              <a:rPr lang="ru-RU" altLang="ru-RU" sz="1764" b="1" dirty="0" err="1">
                <a:solidFill>
                  <a:schemeClr val="bg1"/>
                </a:solidFill>
                <a:latin typeface="Arial" panose="020B0604020202020204" pitchFamily="34" charset="0"/>
                <a:ea typeface="Helvetica Neue"/>
                <a:sym typeface="Helvetica Neue"/>
              </a:rPr>
              <a:t>Минпросвещения</a:t>
            </a:r>
            <a:r>
              <a:rPr lang="ru-RU" altLang="ru-RU" sz="1764" b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sym typeface="Helvetica Neue"/>
              </a:rPr>
              <a:t> России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4" dirty="0">
              <a:latin typeface="Arial" panose="020B0604020202020204" pitchFamily="34" charset="0"/>
              <a:ea typeface="Helvetica Neue"/>
              <a:sym typeface="Helvetica Neu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5B59BA7-3AA4-4C5F-2FF8-D8540BC43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6" y="487759"/>
            <a:ext cx="2971801" cy="1608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391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0">
            <a:extLst>
              <a:ext uri="{FF2B5EF4-FFF2-40B4-BE49-F238E27FC236}">
                <a16:creationId xmlns:a16="http://schemas.microsoft.com/office/drawing/2014/main" xmlns="" id="{F3A0989F-A695-D4CA-7290-E07F3A30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37" y="1238947"/>
            <a:ext cx="11743746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endParaRPr lang="ru-RU" altLang="ru-RU" sz="2205" b="1">
              <a:solidFill>
                <a:srgbClr val="632523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xmlns="" id="{2CE3E748-6DF6-695D-3311-C5231D3289B5}"/>
              </a:ext>
            </a:extLst>
          </p:cNvPr>
          <p:cNvSpPr/>
          <p:nvPr/>
        </p:nvSpPr>
        <p:spPr>
          <a:xfrm rot="5400000">
            <a:off x="-3140939" y="3197112"/>
            <a:ext cx="7559675" cy="1277445"/>
          </a:xfrm>
          <a:prstGeom prst="triangle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7D16C5-C1E5-1481-A343-1233DA9A1FAB}"/>
              </a:ext>
            </a:extLst>
          </p:cNvPr>
          <p:cNvSpPr txBox="1"/>
          <p:nvPr/>
        </p:nvSpPr>
        <p:spPr>
          <a:xfrm>
            <a:off x="776287" y="1857677"/>
            <a:ext cx="11623000" cy="4977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800" dirty="0">
                <a:solidFill>
                  <a:srgbClr val="6C0A1F"/>
                </a:solidFill>
                <a:latin typeface="Arial Black" pitchFamily="34" charset="0"/>
              </a:rPr>
              <a:t>Предоставление из федерального бюджета грантов в форме субсидий юридическим лицам и индивидуальным предпринимателям в целях создания системы организаций, выполняющих организационно-методическое сопровождение деятельности организаций, реализующих образовательные программы дошкольного образования, включая обновление инфраструктуры, и прошедших повышение квалификации по компетенциям, необходимым для работы с детьми дошкольного возраста, педагогических работников (в том числе воспитателей, управленческого персонала) организаций, реализующих образовательные программы дошкольного образования в рамках реализации федерального проекта «Современная школа» национального проекта «Образование»</a:t>
            </a:r>
          </a:p>
          <a:p>
            <a:pPr>
              <a:lnSpc>
                <a:spcPct val="150000"/>
              </a:lnSpc>
              <a:defRPr/>
            </a:pPr>
            <a:endParaRPr lang="ru-RU" sz="3527" b="1" kern="0" dirty="0"/>
          </a:p>
        </p:txBody>
      </p:sp>
      <p:sp>
        <p:nvSpPr>
          <p:cNvPr id="45061" name="Прямоугольник 2">
            <a:extLst>
              <a:ext uri="{FF2B5EF4-FFF2-40B4-BE49-F238E27FC236}">
                <a16:creationId xmlns:a16="http://schemas.microsoft.com/office/drawing/2014/main" xmlns="" id="{3B4C8632-1907-79CF-4A95-18730E16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99" y="636973"/>
            <a:ext cx="10191562" cy="136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56" b="1">
                <a:solidFill>
                  <a:srgbClr val="6C0A1F"/>
                </a:solidFill>
                <a:latin typeface="Arial Black" panose="020B0A04020102020204" pitchFamily="34" charset="0"/>
              </a:rPr>
              <a:t>Система организаций (стажировочных площадок) «Детский сад – маршруты развития»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756" b="1">
              <a:solidFill>
                <a:srgbClr val="6C0A1F"/>
              </a:solidFill>
              <a:latin typeface="Arial Black" panose="020B0A04020102020204" pitchFamily="34" charset="0"/>
            </a:endParaRPr>
          </a:p>
        </p:txBody>
      </p:sp>
      <p:pic>
        <p:nvPicPr>
          <p:cNvPr id="45062" name="Рисунок 7">
            <a:extLst>
              <a:ext uri="{FF2B5EF4-FFF2-40B4-BE49-F238E27FC236}">
                <a16:creationId xmlns:a16="http://schemas.microsoft.com/office/drawing/2014/main" xmlns="" id="{FF697F8E-52BD-A23D-1500-E36404EBF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701" y="211741"/>
            <a:ext cx="2105160" cy="20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BC930695-ECB6-A22B-C5EE-62E574864A26}"/>
              </a:ext>
            </a:extLst>
          </p:cNvPr>
          <p:cNvSpPr/>
          <p:nvPr/>
        </p:nvSpPr>
        <p:spPr>
          <a:xfrm rot="5400000">
            <a:off x="10495261" y="4661358"/>
            <a:ext cx="5255730" cy="632945"/>
          </a:xfrm>
          <a:prstGeom prst="triangle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  <a:scene3d>
            <a:camera prst="orthographicFront">
              <a:rot lat="1020000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5">
            <a:extLst>
              <a:ext uri="{FF2B5EF4-FFF2-40B4-BE49-F238E27FC236}">
                <a16:creationId xmlns:a16="http://schemas.microsoft.com/office/drawing/2014/main" xmlns="" id="{2EBA17F3-422C-5D60-E5CD-11482455D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" y="-1"/>
            <a:ext cx="1343942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4">
            <a:extLst>
              <a:ext uri="{FF2B5EF4-FFF2-40B4-BE49-F238E27FC236}">
                <a16:creationId xmlns:a16="http://schemas.microsoft.com/office/drawing/2014/main" xmlns="" id="{2B3A8A22-1A57-A580-8DB4-CC227BFD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56" y="1347442"/>
            <a:ext cx="9617587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86" b="1">
                <a:solidFill>
                  <a:srgbClr val="6C0A1F"/>
                </a:solidFill>
                <a:latin typeface="Arial Black" panose="020B0A04020102020204" pitchFamily="34" charset="0"/>
              </a:rPr>
              <a:t>«Детский сад – маршруты развития»</a:t>
            </a:r>
          </a:p>
        </p:txBody>
      </p:sp>
      <p:sp>
        <p:nvSpPr>
          <p:cNvPr id="7" name="Номер слайда 13">
            <a:extLst>
              <a:ext uri="{FF2B5EF4-FFF2-40B4-BE49-F238E27FC236}">
                <a16:creationId xmlns:a16="http://schemas.microsoft.com/office/drawing/2014/main" xmlns="" id="{85BEF959-554D-FB2A-BCD6-077EC9E0FD77}"/>
              </a:ext>
            </a:extLst>
          </p:cNvPr>
          <p:cNvSpPr txBox="1">
            <a:spLocks/>
          </p:cNvSpPr>
          <p:nvPr/>
        </p:nvSpPr>
        <p:spPr>
          <a:xfrm>
            <a:off x="10688562" y="6880705"/>
            <a:ext cx="2456894" cy="402483"/>
          </a:xfrm>
          <a:prstGeom prst="rect">
            <a:avLst/>
          </a:prstGeom>
        </p:spPr>
        <p:txBody>
          <a:bodyPr lIns="81896" tIns="40949" rIns="81896" bIns="40949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37DB8F2-988B-4292-9C41-0FA14492A031}" type="slidenum">
              <a:rPr lang="ru-RU" sz="2205" b="1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ru-RU" sz="2866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1032">
            <a:extLst>
              <a:ext uri="{FF2B5EF4-FFF2-40B4-BE49-F238E27FC236}">
                <a16:creationId xmlns:a16="http://schemas.microsoft.com/office/drawing/2014/main" xmlns="" id="{16ADFF1F-4A56-B9E6-AAF2-63A178DFE86C}"/>
              </a:ext>
            </a:extLst>
          </p:cNvPr>
          <p:cNvSpPr/>
          <p:nvPr/>
        </p:nvSpPr>
        <p:spPr>
          <a:xfrm>
            <a:off x="2810555" y="3053619"/>
            <a:ext cx="8579882" cy="1655429"/>
          </a:xfrm>
          <a:prstGeom prst="roundRect">
            <a:avLst>
              <a:gd name="adj" fmla="val 20684"/>
            </a:avLst>
          </a:prstGeom>
          <a:solidFill>
            <a:srgbClr val="6D2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 baseline="-25000">
              <a:solidFill>
                <a:prstClr val="white"/>
              </a:solidFill>
            </a:endParaRPr>
          </a:p>
        </p:txBody>
      </p:sp>
      <p:sp>
        <p:nvSpPr>
          <p:cNvPr id="33" name="Скругленный прямоугольник 1032">
            <a:extLst>
              <a:ext uri="{FF2B5EF4-FFF2-40B4-BE49-F238E27FC236}">
                <a16:creationId xmlns:a16="http://schemas.microsoft.com/office/drawing/2014/main" xmlns="" id="{F581F6CC-0B90-A0C1-923C-CD176EED3250}"/>
              </a:ext>
            </a:extLst>
          </p:cNvPr>
          <p:cNvSpPr/>
          <p:nvPr/>
        </p:nvSpPr>
        <p:spPr>
          <a:xfrm>
            <a:off x="2810555" y="4905040"/>
            <a:ext cx="8579882" cy="1935417"/>
          </a:xfrm>
          <a:prstGeom prst="roundRect">
            <a:avLst>
              <a:gd name="adj" fmla="val 20684"/>
            </a:avLst>
          </a:prstGeom>
          <a:solidFill>
            <a:srgbClr val="6D2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 baseline="-25000">
              <a:solidFill>
                <a:prstClr val="white"/>
              </a:solidFill>
            </a:endParaRP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xmlns="" id="{0A042300-F978-6147-B8AF-6E091CF1C0CF}"/>
              </a:ext>
            </a:extLst>
          </p:cNvPr>
          <p:cNvSpPr/>
          <p:nvPr/>
        </p:nvSpPr>
        <p:spPr>
          <a:xfrm rot="16200000">
            <a:off x="812141" y="2572389"/>
            <a:ext cx="1077954" cy="270188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>
              <a:solidFill>
                <a:prstClr val="white"/>
              </a:solidFill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xmlns="" id="{1E093B9C-8F7D-16D5-CEA1-D320E6F402D1}"/>
              </a:ext>
            </a:extLst>
          </p:cNvPr>
          <p:cNvSpPr/>
          <p:nvPr/>
        </p:nvSpPr>
        <p:spPr>
          <a:xfrm rot="16200000">
            <a:off x="799891" y="4357313"/>
            <a:ext cx="1081454" cy="265288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 dirty="0">
              <a:solidFill>
                <a:prstClr val="white"/>
              </a:solidFill>
            </a:endParaRPr>
          </a:p>
        </p:txBody>
      </p:sp>
      <p:sp>
        <p:nvSpPr>
          <p:cNvPr id="46089" name="TextBox 7">
            <a:extLst>
              <a:ext uri="{FF2B5EF4-FFF2-40B4-BE49-F238E27FC236}">
                <a16:creationId xmlns:a16="http://schemas.microsoft.com/office/drawing/2014/main" xmlns="" id="{D694E32F-187B-B0F9-3288-DF74FC48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97" y="3162115"/>
            <a:ext cx="7643671" cy="131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84">
                <a:solidFill>
                  <a:srgbClr val="FFFFFF"/>
                </a:solidFill>
                <a:latin typeface="Arial" panose="020B0604020202020204" pitchFamily="34" charset="0"/>
              </a:rPr>
              <a:t>На базе стажировочных площадок создать условия для сетевого взаимодействия для оптимизации использования методических, материально-технических, кадровых, организационных ресурсов</a:t>
            </a:r>
          </a:p>
        </p:txBody>
      </p:sp>
      <p:sp>
        <p:nvSpPr>
          <p:cNvPr id="46090" name="TextBox 8">
            <a:extLst>
              <a:ext uri="{FF2B5EF4-FFF2-40B4-BE49-F238E27FC236}">
                <a16:creationId xmlns:a16="http://schemas.microsoft.com/office/drawing/2014/main" xmlns="" id="{1483EB22-A484-067C-959A-3B38E67C6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298" y="4997785"/>
            <a:ext cx="7542176" cy="161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84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Обеспечить непрерывное повышение уровня профессионального мастерства педагогических работников и управленческого персонала для распространения лучших практик развития организаций, реализующих образовательные программы дошкольного образования</a:t>
            </a:r>
          </a:p>
        </p:txBody>
      </p:sp>
      <p:pic>
        <p:nvPicPr>
          <p:cNvPr id="46091" name="Рисунок 37">
            <a:extLst>
              <a:ext uri="{FF2B5EF4-FFF2-40B4-BE49-F238E27FC236}">
                <a16:creationId xmlns:a16="http://schemas.microsoft.com/office/drawing/2014/main" xmlns="" id="{AA1AD055-BB55-DE9C-C85C-C3CD27F51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80" y="3211112"/>
            <a:ext cx="1368441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Рисунок 39">
            <a:extLst>
              <a:ext uri="{FF2B5EF4-FFF2-40B4-BE49-F238E27FC236}">
                <a16:creationId xmlns:a16="http://schemas.microsoft.com/office/drawing/2014/main" xmlns="" id="{6530B17C-16F5-0491-45D5-DF113D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80" y="5160528"/>
            <a:ext cx="1319443" cy="125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54AB13C-E149-B965-2C58-DC4DABA469CA}"/>
              </a:ext>
            </a:extLst>
          </p:cNvPr>
          <p:cNvSpPr txBox="1"/>
          <p:nvPr/>
        </p:nvSpPr>
        <p:spPr>
          <a:xfrm>
            <a:off x="3008297" y="1956416"/>
            <a:ext cx="8894867" cy="6353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64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Обеспечение организационно-методическое сопровождения организаций, реализующих программы дошкольного образования</a:t>
            </a:r>
          </a:p>
        </p:txBody>
      </p:sp>
      <p:pic>
        <p:nvPicPr>
          <p:cNvPr id="46094" name="Рисунок 28">
            <a:extLst>
              <a:ext uri="{FF2B5EF4-FFF2-40B4-BE49-F238E27FC236}">
                <a16:creationId xmlns:a16="http://schemas.microsoft.com/office/drawing/2014/main" xmlns="" id="{C0DD3A66-8A13-EF94-8974-84477415CE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1" y="342985"/>
            <a:ext cx="3470101" cy="7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3">
            <a:extLst>
              <a:ext uri="{FF2B5EF4-FFF2-40B4-BE49-F238E27FC236}">
                <a16:creationId xmlns:a16="http://schemas.microsoft.com/office/drawing/2014/main" xmlns="" id="{4BC01A1C-E70D-F986-71B8-60616F26BBCC}"/>
              </a:ext>
            </a:extLst>
          </p:cNvPr>
          <p:cNvSpPr txBox="1">
            <a:spLocks/>
          </p:cNvSpPr>
          <p:nvPr/>
        </p:nvSpPr>
        <p:spPr>
          <a:xfrm>
            <a:off x="10688562" y="6880705"/>
            <a:ext cx="2456894" cy="402483"/>
          </a:xfrm>
          <a:prstGeom prst="rect">
            <a:avLst/>
          </a:prstGeom>
        </p:spPr>
        <p:txBody>
          <a:bodyPr lIns="81896" tIns="40949" rIns="81896" bIns="40949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84E762-0CF8-43A5-93C9-E337AE5239C3}" type="slidenum">
              <a:rPr lang="ru-RU" sz="2205" b="1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ru-RU" sz="2866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7" name="Рисунок 24">
            <a:extLst>
              <a:ext uri="{FF2B5EF4-FFF2-40B4-BE49-F238E27FC236}">
                <a16:creationId xmlns:a16="http://schemas.microsoft.com/office/drawing/2014/main" xmlns="" id="{F052CB40-EDCA-4098-C26C-837C09994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" y="-1"/>
            <a:ext cx="1343942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4">
            <a:extLst>
              <a:ext uri="{FF2B5EF4-FFF2-40B4-BE49-F238E27FC236}">
                <a16:creationId xmlns:a16="http://schemas.microsoft.com/office/drawing/2014/main" xmlns="" id="{AD203752-4E53-F9B1-BAA2-ADE30088D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6530" y="143494"/>
            <a:ext cx="13439423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086" b="1">
                <a:solidFill>
                  <a:srgbClr val="6C0A1F"/>
                </a:solidFill>
                <a:latin typeface="Arial Black" panose="020B0A04020102020204" pitchFamily="34" charset="0"/>
              </a:rPr>
              <a:t>«Детский сад – маршруты развития»</a:t>
            </a:r>
          </a:p>
        </p:txBody>
      </p:sp>
      <p:sp>
        <p:nvSpPr>
          <p:cNvPr id="47109" name="TextBox 23">
            <a:extLst>
              <a:ext uri="{FF2B5EF4-FFF2-40B4-BE49-F238E27FC236}">
                <a16:creationId xmlns:a16="http://schemas.microsoft.com/office/drawing/2014/main" xmlns="" id="{9C4CEB73-8E00-C98B-0378-858016460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624" y="698220"/>
            <a:ext cx="11430509" cy="63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64" b="1">
                <a:solidFill>
                  <a:srgbClr val="843C0C"/>
                </a:solidFill>
                <a:latin typeface="Arial Black" panose="020B0A04020102020204" pitchFamily="34" charset="0"/>
              </a:rPr>
              <a:t>Направления маршрутизации развития ДО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64" b="1">
                <a:solidFill>
                  <a:srgbClr val="843C0C"/>
                </a:solidFill>
                <a:latin typeface="Arial Black" panose="020B0A04020102020204" pitchFamily="34" charset="0"/>
              </a:rPr>
              <a:t> на базе стажировочных площадок:</a:t>
            </a:r>
          </a:p>
        </p:txBody>
      </p:sp>
      <p:pic>
        <p:nvPicPr>
          <p:cNvPr id="47110" name="Рисунок 8">
            <a:extLst>
              <a:ext uri="{FF2B5EF4-FFF2-40B4-BE49-F238E27FC236}">
                <a16:creationId xmlns:a16="http://schemas.microsoft.com/office/drawing/2014/main" xmlns="" id="{9116B035-0879-106F-B18B-743A5C8BC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48" y="2700134"/>
            <a:ext cx="2799880" cy="273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10">
            <a:extLst>
              <a:ext uri="{FF2B5EF4-FFF2-40B4-BE49-F238E27FC236}">
                <a16:creationId xmlns:a16="http://schemas.microsoft.com/office/drawing/2014/main" xmlns="" id="{FCDC9167-294F-399F-6DA7-B48BA5550618}"/>
              </a:ext>
            </a:extLst>
          </p:cNvPr>
          <p:cNvSpPr/>
          <p:nvPr/>
        </p:nvSpPr>
        <p:spPr>
          <a:xfrm>
            <a:off x="7003375" y="6219233"/>
            <a:ext cx="3685342" cy="684221"/>
          </a:xfrm>
          <a:prstGeom prst="roundRect">
            <a:avLst>
              <a:gd name="adj" fmla="val 2068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64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 организация образовательной среды</a:t>
            </a:r>
          </a:p>
        </p:txBody>
      </p:sp>
      <p:sp>
        <p:nvSpPr>
          <p:cNvPr id="27" name="Скругленный прямоугольник 10">
            <a:extLst>
              <a:ext uri="{FF2B5EF4-FFF2-40B4-BE49-F238E27FC236}">
                <a16:creationId xmlns:a16="http://schemas.microsoft.com/office/drawing/2014/main" xmlns="" id="{012BBA17-E439-DB06-F034-9FA7F95223B3}"/>
              </a:ext>
            </a:extLst>
          </p:cNvPr>
          <p:cNvSpPr/>
          <p:nvPr/>
        </p:nvSpPr>
        <p:spPr>
          <a:xfrm>
            <a:off x="8562559" y="2449894"/>
            <a:ext cx="3683591" cy="1084953"/>
          </a:xfrm>
          <a:prstGeom prst="roundRect">
            <a:avLst>
              <a:gd name="adj" fmla="val 2068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64">
                <a:solidFill>
                  <a:srgbClr val="1D2D5A"/>
                </a:solidFill>
              </a:rPr>
              <a:t>Оценка качества дошкольного образования в организации, реализующей программы дошкольного образования </a:t>
            </a:r>
          </a:p>
        </p:txBody>
      </p:sp>
      <p:sp>
        <p:nvSpPr>
          <p:cNvPr id="28" name="Скругленный прямоугольник 10">
            <a:extLst>
              <a:ext uri="{FF2B5EF4-FFF2-40B4-BE49-F238E27FC236}">
                <a16:creationId xmlns:a16="http://schemas.microsoft.com/office/drawing/2014/main" xmlns="" id="{703EF076-C9E1-14C6-6197-F47E6727216C}"/>
              </a:ext>
            </a:extLst>
          </p:cNvPr>
          <p:cNvSpPr/>
          <p:nvPr/>
        </p:nvSpPr>
        <p:spPr>
          <a:xfrm>
            <a:off x="4639227" y="1615181"/>
            <a:ext cx="3685342" cy="1084953"/>
          </a:xfrm>
          <a:prstGeom prst="roundRect">
            <a:avLst>
              <a:gd name="adj" fmla="val 2068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64">
                <a:solidFill>
                  <a:srgbClr val="1D2D5A"/>
                </a:solidFill>
              </a:rPr>
              <a:t>Региональная специфика реализации образовательных программ дошкольного образования</a:t>
            </a:r>
          </a:p>
        </p:txBody>
      </p:sp>
      <p:sp>
        <p:nvSpPr>
          <p:cNvPr id="29" name="Скругленный прямоугольник 10">
            <a:extLst>
              <a:ext uri="{FF2B5EF4-FFF2-40B4-BE49-F238E27FC236}">
                <a16:creationId xmlns:a16="http://schemas.microsoft.com/office/drawing/2014/main" xmlns="" id="{7F6466B9-8FF8-7FBC-B7DD-A4171AB436A8}"/>
              </a:ext>
            </a:extLst>
          </p:cNvPr>
          <p:cNvSpPr/>
          <p:nvPr/>
        </p:nvSpPr>
        <p:spPr>
          <a:xfrm>
            <a:off x="1193625" y="4763295"/>
            <a:ext cx="3683592" cy="881962"/>
          </a:xfrm>
          <a:prstGeom prst="roundRect">
            <a:avLst>
              <a:gd name="adj" fmla="val 2068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64">
                <a:solidFill>
                  <a:srgbClr val="1D2D5A"/>
                </a:solidFill>
              </a:rPr>
              <a:t>Поисковые исследовательские программы детского развития</a:t>
            </a:r>
          </a:p>
        </p:txBody>
      </p:sp>
      <p:sp>
        <p:nvSpPr>
          <p:cNvPr id="30" name="Скругленный прямоугольник 10">
            <a:extLst>
              <a:ext uri="{FF2B5EF4-FFF2-40B4-BE49-F238E27FC236}">
                <a16:creationId xmlns:a16="http://schemas.microsoft.com/office/drawing/2014/main" xmlns="" id="{0245E08D-4E48-F4A4-E24E-9BBCAC5D7913}"/>
              </a:ext>
            </a:extLst>
          </p:cNvPr>
          <p:cNvSpPr/>
          <p:nvPr/>
        </p:nvSpPr>
        <p:spPr>
          <a:xfrm>
            <a:off x="8562559" y="4808793"/>
            <a:ext cx="3683591" cy="1156701"/>
          </a:xfrm>
          <a:prstGeom prst="roundRect">
            <a:avLst>
              <a:gd name="adj" fmla="val 2068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64">
                <a:solidFill>
                  <a:srgbClr val="1D2D5A"/>
                </a:solidFill>
              </a:rPr>
              <a:t>Психолого-педагогическое сопровождение детей с особыми образовательными потребностями</a:t>
            </a:r>
          </a:p>
        </p:txBody>
      </p:sp>
      <p:sp>
        <p:nvSpPr>
          <p:cNvPr id="31" name="Скругленный прямоугольник 10">
            <a:extLst>
              <a:ext uri="{FF2B5EF4-FFF2-40B4-BE49-F238E27FC236}">
                <a16:creationId xmlns:a16="http://schemas.microsoft.com/office/drawing/2014/main" xmlns="" id="{51E96C80-F83B-8F61-828C-081F0CB830B4}"/>
              </a:ext>
            </a:extLst>
          </p:cNvPr>
          <p:cNvSpPr/>
          <p:nvPr/>
        </p:nvSpPr>
        <p:spPr>
          <a:xfrm>
            <a:off x="955635" y="2850628"/>
            <a:ext cx="3683592" cy="684220"/>
          </a:xfrm>
          <a:prstGeom prst="roundRect">
            <a:avLst>
              <a:gd name="adj" fmla="val 2068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64">
                <a:solidFill>
                  <a:srgbClr val="1D2D5A"/>
                </a:solidFill>
              </a:rPr>
              <a:t>Организационно-методическое сопровождение педагогов</a:t>
            </a:r>
          </a:p>
        </p:txBody>
      </p:sp>
      <p:sp>
        <p:nvSpPr>
          <p:cNvPr id="32" name="Скругленный прямоугольник 10">
            <a:extLst>
              <a:ext uri="{FF2B5EF4-FFF2-40B4-BE49-F238E27FC236}">
                <a16:creationId xmlns:a16="http://schemas.microsoft.com/office/drawing/2014/main" xmlns="" id="{864C9449-CDD5-EEAE-1C0A-FBCF8935EA30}"/>
              </a:ext>
            </a:extLst>
          </p:cNvPr>
          <p:cNvSpPr/>
          <p:nvPr/>
        </p:nvSpPr>
        <p:spPr>
          <a:xfrm>
            <a:off x="2355575" y="6077489"/>
            <a:ext cx="3683592" cy="965958"/>
          </a:xfrm>
          <a:prstGeom prst="roundRect">
            <a:avLst>
              <a:gd name="adj" fmla="val 2068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64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развивающего взаимодействия педагог-родитель-ребенок</a:t>
            </a:r>
          </a:p>
        </p:txBody>
      </p:sp>
      <p:sp>
        <p:nvSpPr>
          <p:cNvPr id="33" name="Скругленный прямоугольник 10">
            <a:extLst>
              <a:ext uri="{FF2B5EF4-FFF2-40B4-BE49-F238E27FC236}">
                <a16:creationId xmlns:a16="http://schemas.microsoft.com/office/drawing/2014/main" xmlns="" id="{B26628A9-AF28-EE82-DE41-4AB07BA57258}"/>
              </a:ext>
            </a:extLst>
          </p:cNvPr>
          <p:cNvSpPr/>
          <p:nvPr/>
        </p:nvSpPr>
        <p:spPr>
          <a:xfrm>
            <a:off x="9596763" y="3688841"/>
            <a:ext cx="3683592" cy="965958"/>
          </a:xfrm>
          <a:prstGeom prst="roundRect">
            <a:avLst>
              <a:gd name="adj" fmla="val 2068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764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Экспертная деятельность (программные элементы и продукты, включая цифровые)</a:t>
            </a:r>
          </a:p>
        </p:txBody>
      </p:sp>
      <p:sp>
        <p:nvSpPr>
          <p:cNvPr id="34" name="Скругленный прямоугольник 10">
            <a:extLst>
              <a:ext uri="{FF2B5EF4-FFF2-40B4-BE49-F238E27FC236}">
                <a16:creationId xmlns:a16="http://schemas.microsoft.com/office/drawing/2014/main" xmlns="" id="{83677031-C463-DD42-95A8-A0E6FB194D15}"/>
              </a:ext>
            </a:extLst>
          </p:cNvPr>
          <p:cNvSpPr/>
          <p:nvPr/>
        </p:nvSpPr>
        <p:spPr>
          <a:xfrm>
            <a:off x="297663" y="3853334"/>
            <a:ext cx="3685342" cy="575726"/>
          </a:xfrm>
          <a:prstGeom prst="roundRect">
            <a:avLst>
              <a:gd name="adj" fmla="val 2068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64" dirty="0">
                <a:solidFill>
                  <a:srgbClr val="1D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Стратегическое управление ДОО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67;p14">
            <a:extLst>
              <a:ext uri="{FF2B5EF4-FFF2-40B4-BE49-F238E27FC236}">
                <a16:creationId xmlns:a16="http://schemas.microsoft.com/office/drawing/2014/main" xmlns="" id="{F4C7AC59-2133-BD35-265A-FFB534F4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087" y="409482"/>
            <a:ext cx="8451353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86" b="1">
                <a:solidFill>
                  <a:srgbClr val="6C0A1F"/>
                </a:solidFill>
                <a:latin typeface="Arial Black" panose="020B0A04020102020204" pitchFamily="34" charset="0"/>
                <a:sym typeface="Montserrat Medium" panose="00000600000000000000" pitchFamily="2" charset="-52"/>
              </a:rPr>
              <a:t>«Детский сад – маршруты развития»</a:t>
            </a:r>
          </a:p>
        </p:txBody>
      </p:sp>
      <p:sp>
        <p:nvSpPr>
          <p:cNvPr id="48131" name="Google Shape;67;p14">
            <a:extLst>
              <a:ext uri="{FF2B5EF4-FFF2-40B4-BE49-F238E27FC236}">
                <a16:creationId xmlns:a16="http://schemas.microsoft.com/office/drawing/2014/main" xmlns="" id="{FBE908CB-6DEB-7BCD-2211-24C05569D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52" y="986958"/>
            <a:ext cx="11175020" cy="108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4372" tIns="134372" rIns="134372" bIns="134372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46">
                <a:latin typeface="Arial" panose="020B0604020202020204" pitchFamily="34" charset="0"/>
                <a:ea typeface="Montserrat Medium" panose="00000600000000000000" pitchFamily="2" charset="-52"/>
                <a:cs typeface="Montserrat Medium" panose="00000600000000000000" pitchFamily="2" charset="-52"/>
                <a:sym typeface="Montserrat Medium" panose="00000600000000000000" pitchFamily="2" charset="-52"/>
              </a:rPr>
              <a:t>Непрерывное повышение уровня профессионального мастерства педагогических работников и управленческого персонала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B9F59C8-2645-9D3D-B5AB-D88D192190D5}"/>
              </a:ext>
            </a:extLst>
          </p:cNvPr>
          <p:cNvSpPr/>
          <p:nvPr/>
        </p:nvSpPr>
        <p:spPr>
          <a:xfrm>
            <a:off x="556652" y="2171657"/>
            <a:ext cx="11082274" cy="397232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764" kern="0" dirty="0"/>
              <a:t> </a:t>
            </a:r>
            <a:r>
              <a:rPr lang="ru-RU" sz="1764" b="1" kern="0" dirty="0"/>
              <a:t>Обновление содержания дошкольного образования в соответствии в ФГОС ДО и ФОП ДО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3980533-0E7B-E35E-94CB-B204AC742824}"/>
              </a:ext>
            </a:extLst>
          </p:cNvPr>
          <p:cNvSpPr/>
          <p:nvPr/>
        </p:nvSpPr>
        <p:spPr>
          <a:xfrm>
            <a:off x="556652" y="2794630"/>
            <a:ext cx="11082274" cy="635222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764" kern="0" dirty="0"/>
              <a:t> </a:t>
            </a:r>
            <a:r>
              <a:rPr lang="ru-RU" sz="1764" b="1" kern="0" dirty="0"/>
              <a:t>Просветительская деятельность в рамках взаимодействия педагога ДО с родителями (законными представителями) детей дошкольного возраста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027267F-8E16-2C2F-EC4C-158EC82605E5}"/>
              </a:ext>
            </a:extLst>
          </p:cNvPr>
          <p:cNvSpPr/>
          <p:nvPr/>
        </p:nvSpPr>
        <p:spPr>
          <a:xfrm>
            <a:off x="602150" y="3744838"/>
            <a:ext cx="11082274" cy="405983"/>
          </a:xfrm>
          <a:prstGeom prst="rect">
            <a:avLst/>
          </a:prstGeom>
          <a:solidFill>
            <a:srgbClr val="4472C4">
              <a:alpha val="50000"/>
            </a:srgbClr>
          </a:solidFill>
          <a:ln>
            <a:noFill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764" b="1" kern="0" dirty="0"/>
              <a:t>Развитие инфраструктуры дошкольных образовательных организаций</a:t>
            </a:r>
          </a:p>
        </p:txBody>
      </p:sp>
      <p:sp>
        <p:nvSpPr>
          <p:cNvPr id="48135" name="TextBox 9">
            <a:extLst>
              <a:ext uri="{FF2B5EF4-FFF2-40B4-BE49-F238E27FC236}">
                <a16:creationId xmlns:a16="http://schemas.microsoft.com/office/drawing/2014/main" xmlns="" id="{7EA20CF7-6409-48CC-E497-3082E649B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99" y="4381811"/>
            <a:ext cx="11082273" cy="2815630"/>
          </a:xfrm>
          <a:prstGeom prst="rect">
            <a:avLst/>
          </a:prstGeom>
          <a:solidFill>
            <a:srgbClr val="4472C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4" b="1">
                <a:latin typeface="Arial" panose="020B0604020202020204" pitchFamily="34" charset="0"/>
              </a:rPr>
              <a:t>Лучшие практики управленческих и образовательных моделей развития дошкольный образовательных организаций РФ: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764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4" b="1">
                <a:latin typeface="Arial" panose="020B0604020202020204" pitchFamily="34" charset="0"/>
              </a:rPr>
              <a:t>качество управления реализации ОП ДО;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4" b="1">
                <a:latin typeface="Arial" panose="020B0604020202020204" pitchFamily="34" charset="0"/>
              </a:rPr>
              <a:t>качество образовательной среды;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4" b="1">
                <a:latin typeface="Arial" panose="020B0604020202020204" pitchFamily="34" charset="0"/>
              </a:rPr>
              <a:t>вариативность форм развития ДО;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4" b="1">
                <a:latin typeface="Arial" panose="020B0604020202020204" pitchFamily="34" charset="0"/>
              </a:rPr>
              <a:t>прозрачность и объективность образовательной деятельности;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4" b="1">
                <a:latin typeface="Arial" panose="020B0604020202020204" pitchFamily="34" charset="0"/>
              </a:rPr>
              <a:t>удовлетворенность детей, родителей, законных представителей, населения, общественных организаций качеством оказываемых образовательных услуг;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64" b="1">
                <a:latin typeface="Arial" panose="020B0604020202020204" pitchFamily="34" charset="0"/>
              </a:rPr>
              <a:t>результаты участия в муниципальных, региональных и федеральных программах и конкурсах.</a:t>
            </a:r>
          </a:p>
        </p:txBody>
      </p:sp>
      <p:pic>
        <p:nvPicPr>
          <p:cNvPr id="48136" name="Рисунок 11">
            <a:extLst>
              <a:ext uri="{FF2B5EF4-FFF2-40B4-BE49-F238E27FC236}">
                <a16:creationId xmlns:a16="http://schemas.microsoft.com/office/drawing/2014/main" xmlns="" id="{9D7CABBF-76F3-2526-F96A-21F77479C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180" y="162744"/>
            <a:ext cx="1686927" cy="164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1">
            <a:extLst>
              <a:ext uri="{FF2B5EF4-FFF2-40B4-BE49-F238E27FC236}">
                <a16:creationId xmlns:a16="http://schemas.microsoft.com/office/drawing/2014/main" xmlns="" id="{149F4399-1062-5493-BB6D-DAC92324C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663" y="129494"/>
            <a:ext cx="1277445" cy="124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Google Shape;67;p14">
            <a:extLst>
              <a:ext uri="{FF2B5EF4-FFF2-40B4-BE49-F238E27FC236}">
                <a16:creationId xmlns:a16="http://schemas.microsoft.com/office/drawing/2014/main" xmlns="" id="{B6A99937-3500-DA49-2CDD-7DE40C33C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604" y="325486"/>
            <a:ext cx="9803079" cy="104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86" b="1">
                <a:solidFill>
                  <a:srgbClr val="6C0A1F"/>
                </a:solidFill>
                <a:latin typeface="Arial Black" panose="020B0A04020102020204" pitchFamily="34" charset="0"/>
                <a:sym typeface="Montserrat Medium" panose="00000600000000000000" pitchFamily="2" charset="-52"/>
              </a:rPr>
              <a:t>Планируемые результаты проекта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86" b="1">
                <a:solidFill>
                  <a:srgbClr val="6C0A1F"/>
                </a:solidFill>
                <a:latin typeface="Arial Black" panose="020B0A04020102020204" pitchFamily="34" charset="0"/>
                <a:sym typeface="Montserrat Medium" panose="00000600000000000000" pitchFamily="2" charset="-52"/>
              </a:rPr>
              <a:t>на 2023-2024 годы</a:t>
            </a:r>
          </a:p>
        </p:txBody>
      </p:sp>
      <p:sp>
        <p:nvSpPr>
          <p:cNvPr id="14" name="object 99">
            <a:extLst>
              <a:ext uri="{FF2B5EF4-FFF2-40B4-BE49-F238E27FC236}">
                <a16:creationId xmlns:a16="http://schemas.microsoft.com/office/drawing/2014/main" xmlns="" id="{02E5777A-9C0F-B592-EC0C-4D4C7844135D}"/>
              </a:ext>
            </a:extLst>
          </p:cNvPr>
          <p:cNvSpPr txBox="1"/>
          <p:nvPr/>
        </p:nvSpPr>
        <p:spPr>
          <a:xfrm>
            <a:off x="395659" y="1573183"/>
            <a:ext cx="5718754" cy="999224"/>
          </a:xfrm>
          <a:prstGeom prst="rect">
            <a:avLst/>
          </a:prstGeom>
        </p:spPr>
        <p:txBody>
          <a:bodyPr lIns="0" tIns="48998" rIns="0" bIns="0">
            <a:spAutoFit/>
          </a:bodyPr>
          <a:lstStyle/>
          <a:p>
            <a:pPr marL="13999" algn="ctr">
              <a:defRPr/>
            </a:pPr>
            <a:r>
              <a:rPr lang="ru-RU" sz="1543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Создание сети стажировочных площадок для организационно-методического сопровождения организаций, реализующих образовательные программы дошкольного образования</a:t>
            </a:r>
          </a:p>
        </p:txBody>
      </p:sp>
      <p:cxnSp>
        <p:nvCxnSpPr>
          <p:cNvPr id="49157" name="Прямая соединительная линия 14">
            <a:extLst>
              <a:ext uri="{FF2B5EF4-FFF2-40B4-BE49-F238E27FC236}">
                <a16:creationId xmlns:a16="http://schemas.microsoft.com/office/drawing/2014/main" xmlns="" id="{4271E834-6F70-2DA2-B6C0-982367050E22}"/>
              </a:ext>
            </a:extLst>
          </p:cNvPr>
          <p:cNvCxnSpPr>
            <a:cxnSpLocks/>
          </p:cNvCxnSpPr>
          <p:nvPr/>
        </p:nvCxnSpPr>
        <p:spPr bwMode="auto">
          <a:xfrm>
            <a:off x="1881346" y="3060618"/>
            <a:ext cx="0" cy="1287945"/>
          </a:xfrm>
          <a:prstGeom prst="line">
            <a:avLst/>
          </a:prstGeom>
          <a:noFill/>
          <a:ln w="12700" algn="ctr">
            <a:solidFill>
              <a:srgbClr val="6D236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19B90BE-4706-596A-4B31-978FF3878373}"/>
              </a:ext>
            </a:extLst>
          </p:cNvPr>
          <p:cNvSpPr txBox="1"/>
          <p:nvPr/>
        </p:nvSpPr>
        <p:spPr>
          <a:xfrm>
            <a:off x="504155" y="3100866"/>
            <a:ext cx="1167200" cy="363818"/>
          </a:xfrm>
          <a:prstGeom prst="rect">
            <a:avLst/>
          </a:prstGeom>
          <a:noFill/>
          <a:ln>
            <a:solidFill>
              <a:srgbClr val="6D236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764" b="1" kern="0" spc="-6" dirty="0">
                <a:solidFill>
                  <a:prstClr val="black"/>
                </a:solidFill>
              </a:rPr>
              <a:t>202</a:t>
            </a:r>
            <a:r>
              <a:rPr lang="ru-RU" sz="1764" b="1" kern="0" spc="-6" dirty="0">
                <a:solidFill>
                  <a:prstClr val="black"/>
                </a:solidFill>
              </a:rPr>
              <a:t>3</a:t>
            </a:r>
            <a:r>
              <a:rPr lang="en-US" sz="1764" b="1" kern="0" spc="-6" dirty="0">
                <a:solidFill>
                  <a:prstClr val="black"/>
                </a:solidFill>
              </a:rPr>
              <a:t> </a:t>
            </a:r>
            <a:r>
              <a:rPr lang="ru-RU" sz="1764" b="1" kern="0" spc="-6" dirty="0">
                <a:solidFill>
                  <a:prstClr val="black"/>
                </a:solidFill>
              </a:rPr>
              <a:t>г.</a:t>
            </a:r>
            <a:endParaRPr lang="ru-RU" sz="1764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D046724-B7C6-6344-BA76-F298D73B9F81}"/>
              </a:ext>
            </a:extLst>
          </p:cNvPr>
          <p:cNvSpPr txBox="1"/>
          <p:nvPr/>
        </p:nvSpPr>
        <p:spPr>
          <a:xfrm>
            <a:off x="504155" y="3925081"/>
            <a:ext cx="1172450" cy="363818"/>
          </a:xfrm>
          <a:prstGeom prst="rect">
            <a:avLst/>
          </a:prstGeom>
          <a:noFill/>
          <a:ln>
            <a:solidFill>
              <a:srgbClr val="6D236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764" b="1" kern="0" spc="-6" dirty="0">
                <a:solidFill>
                  <a:prstClr val="black"/>
                </a:solidFill>
              </a:rPr>
              <a:t>202</a:t>
            </a:r>
            <a:r>
              <a:rPr lang="ru-RU" sz="1764" b="1" kern="0" spc="-6" dirty="0">
                <a:solidFill>
                  <a:prstClr val="black"/>
                </a:solidFill>
              </a:rPr>
              <a:t>4</a:t>
            </a:r>
            <a:r>
              <a:rPr lang="en-US" sz="1764" b="1" kern="0" spc="-6" dirty="0">
                <a:solidFill>
                  <a:prstClr val="black"/>
                </a:solidFill>
              </a:rPr>
              <a:t> </a:t>
            </a:r>
            <a:r>
              <a:rPr lang="ru-RU" sz="1764" b="1" kern="0" spc="-6" dirty="0">
                <a:solidFill>
                  <a:prstClr val="black"/>
                </a:solidFill>
              </a:rPr>
              <a:t>г.</a:t>
            </a:r>
            <a:endParaRPr lang="ru-RU" sz="1764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3F21766-4B5B-FA4C-F907-554D76359522}"/>
              </a:ext>
            </a:extLst>
          </p:cNvPr>
          <p:cNvSpPr/>
          <p:nvPr/>
        </p:nvSpPr>
        <p:spPr>
          <a:xfrm>
            <a:off x="2007340" y="2980122"/>
            <a:ext cx="754217" cy="594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26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bject 117">
            <a:extLst>
              <a:ext uri="{FF2B5EF4-FFF2-40B4-BE49-F238E27FC236}">
                <a16:creationId xmlns:a16="http://schemas.microsoft.com/office/drawing/2014/main" xmlns="" id="{FB0CF1AE-C63A-500B-E506-8A7CA53C673F}"/>
              </a:ext>
            </a:extLst>
          </p:cNvPr>
          <p:cNvSpPr txBox="1"/>
          <p:nvPr/>
        </p:nvSpPr>
        <p:spPr>
          <a:xfrm>
            <a:off x="2805306" y="2980122"/>
            <a:ext cx="3002871" cy="35345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>
              <a:spcBef>
                <a:spcPts val="110"/>
              </a:spcBef>
              <a:defRPr/>
            </a:pPr>
            <a:r>
              <a:rPr lang="ru-RU" sz="2205" b="1" kern="0" spc="-17" dirty="0">
                <a:solidFill>
                  <a:srgbClr val="25386F"/>
                </a:solidFill>
              </a:rPr>
              <a:t>30 </a:t>
            </a:r>
            <a:r>
              <a:rPr lang="ru-RU" sz="1543" b="1" kern="0" spc="-17" dirty="0">
                <a:solidFill>
                  <a:srgbClr val="25386F"/>
                </a:solidFill>
              </a:rPr>
              <a:t>стажировочных площадок</a:t>
            </a:r>
            <a:endParaRPr sz="1543" kern="0" dirty="0">
              <a:solidFill>
                <a:srgbClr val="25386F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2801F9B-5C92-7513-F777-106AA07BF2EC}"/>
              </a:ext>
            </a:extLst>
          </p:cNvPr>
          <p:cNvSpPr/>
          <p:nvPr/>
        </p:nvSpPr>
        <p:spPr>
          <a:xfrm>
            <a:off x="2033589" y="3911082"/>
            <a:ext cx="1455937" cy="6072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26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bject 209">
            <a:extLst>
              <a:ext uri="{FF2B5EF4-FFF2-40B4-BE49-F238E27FC236}">
                <a16:creationId xmlns:a16="http://schemas.microsoft.com/office/drawing/2014/main" xmlns="" id="{6F4E9FA3-4B62-FA6B-1F27-D4757EA74548}"/>
              </a:ext>
            </a:extLst>
          </p:cNvPr>
          <p:cNvSpPr txBox="1"/>
          <p:nvPr/>
        </p:nvSpPr>
        <p:spPr>
          <a:xfrm>
            <a:off x="3620771" y="3946081"/>
            <a:ext cx="2187406" cy="607255"/>
          </a:xfrm>
          <a:prstGeom prst="rect">
            <a:avLst/>
          </a:prstGeom>
        </p:spPr>
        <p:txBody>
          <a:bodyPr lIns="0" tIns="17499" rIns="0" bIns="0">
            <a:spAutoFit/>
          </a:bodyPr>
          <a:lstStyle/>
          <a:p>
            <a:pPr marL="13999">
              <a:spcBef>
                <a:spcPts val="138"/>
              </a:spcBef>
              <a:defRPr/>
            </a:pPr>
            <a:r>
              <a:rPr lang="ru-RU" sz="2205" b="1" kern="0" spc="-11" dirty="0">
                <a:solidFill>
                  <a:srgbClr val="25386F"/>
                </a:solidFill>
              </a:rPr>
              <a:t>60 </a:t>
            </a:r>
            <a:r>
              <a:rPr lang="ru-RU" sz="1543" b="1" kern="0" spc="-17" dirty="0" err="1">
                <a:solidFill>
                  <a:srgbClr val="25386F"/>
                </a:solidFill>
              </a:rPr>
              <a:t>стажировочных</a:t>
            </a:r>
            <a:r>
              <a:rPr lang="ru-RU" sz="1543" b="1" kern="0" spc="-17" dirty="0">
                <a:solidFill>
                  <a:srgbClr val="25386F"/>
                </a:solidFill>
              </a:rPr>
              <a:t> </a:t>
            </a:r>
          </a:p>
          <a:p>
            <a:pPr marL="13999">
              <a:spcBef>
                <a:spcPts val="138"/>
              </a:spcBef>
              <a:defRPr/>
            </a:pPr>
            <a:r>
              <a:rPr lang="ru-RU" sz="1543" b="1" kern="0" spc="-17" dirty="0">
                <a:solidFill>
                  <a:srgbClr val="25386F"/>
                </a:solidFill>
              </a:rPr>
              <a:t>площадок</a:t>
            </a:r>
            <a:endParaRPr sz="1543" kern="0" dirty="0">
              <a:solidFill>
                <a:srgbClr val="25386F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A512C739-C6EA-E98B-F9B5-898887D500E0}"/>
              </a:ext>
            </a:extLst>
          </p:cNvPr>
          <p:cNvSpPr/>
          <p:nvPr/>
        </p:nvSpPr>
        <p:spPr>
          <a:xfrm>
            <a:off x="395659" y="5108031"/>
            <a:ext cx="5190277" cy="1200448"/>
          </a:xfrm>
          <a:prstGeom prst="roundRect">
            <a:avLst>
              <a:gd name="adj" fmla="val 20684"/>
            </a:avLst>
          </a:prstGeom>
          <a:solidFill>
            <a:srgbClr val="6D2362"/>
          </a:solidFill>
          <a:ln w="12700" cap="flat" cmpd="sng" algn="ctr">
            <a:solidFill>
              <a:srgbClr val="6D236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13999" algn="ctr">
              <a:defRPr/>
            </a:pPr>
            <a:r>
              <a:rPr lang="ru-RU" sz="1543" kern="0" dirty="0">
                <a:solidFill>
                  <a:prstClr val="white"/>
                </a:solidFill>
              </a:rPr>
              <a:t>        Созданы условия для сетевого взаимодействия </a:t>
            </a:r>
          </a:p>
          <a:p>
            <a:pPr marL="13999" algn="ctr">
              <a:defRPr/>
            </a:pPr>
            <a:r>
              <a:rPr lang="ru-RU" sz="1543" kern="0" dirty="0">
                <a:solidFill>
                  <a:prstClr val="white"/>
                </a:solidFill>
              </a:rPr>
              <a:t>для оптимизации использования методических, </a:t>
            </a:r>
          </a:p>
          <a:p>
            <a:pPr marL="13999" algn="ctr">
              <a:defRPr/>
            </a:pPr>
            <a:r>
              <a:rPr lang="ru-RU" sz="1543" kern="0" dirty="0">
                <a:solidFill>
                  <a:prstClr val="white"/>
                </a:solidFill>
              </a:rPr>
              <a:t>материально-технических, кадровых, </a:t>
            </a:r>
          </a:p>
          <a:p>
            <a:pPr marL="13999" algn="ctr">
              <a:defRPr/>
            </a:pPr>
            <a:r>
              <a:rPr lang="ru-RU" sz="1543" kern="0" dirty="0">
                <a:solidFill>
                  <a:prstClr val="white"/>
                </a:solidFill>
              </a:rPr>
              <a:t>организационных ресурсов</a:t>
            </a:r>
          </a:p>
        </p:txBody>
      </p:sp>
      <p:pic>
        <p:nvPicPr>
          <p:cNvPr id="49165" name="Рисунок 22">
            <a:extLst>
              <a:ext uri="{FF2B5EF4-FFF2-40B4-BE49-F238E27FC236}">
                <a16:creationId xmlns:a16="http://schemas.microsoft.com/office/drawing/2014/main" xmlns="" id="{2887BCAC-F31D-A6FC-C35D-95F229653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3" y="5069532"/>
            <a:ext cx="577475" cy="5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80BD598A-E80E-1320-9669-383BC8B70410}"/>
              </a:ext>
            </a:extLst>
          </p:cNvPr>
          <p:cNvSpPr/>
          <p:nvPr/>
        </p:nvSpPr>
        <p:spPr>
          <a:xfrm>
            <a:off x="6450399" y="1377191"/>
            <a:ext cx="6639215" cy="58045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F4B6E614-639C-025D-3A60-7924800DEA70}"/>
              </a:ext>
            </a:extLst>
          </p:cNvPr>
          <p:cNvSpPr/>
          <p:nvPr/>
        </p:nvSpPr>
        <p:spPr>
          <a:xfrm>
            <a:off x="196168" y="1377191"/>
            <a:ext cx="5989993" cy="58045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/>
          </a:p>
        </p:txBody>
      </p:sp>
      <p:sp>
        <p:nvSpPr>
          <p:cNvPr id="26" name="object 99">
            <a:extLst>
              <a:ext uri="{FF2B5EF4-FFF2-40B4-BE49-F238E27FC236}">
                <a16:creationId xmlns:a16="http://schemas.microsoft.com/office/drawing/2014/main" xmlns="" id="{59DF77A8-098A-C172-F9A0-DCB95ED8F54E}"/>
              </a:ext>
            </a:extLst>
          </p:cNvPr>
          <p:cNvSpPr txBox="1"/>
          <p:nvPr/>
        </p:nvSpPr>
        <p:spPr>
          <a:xfrm>
            <a:off x="7020874" y="1573183"/>
            <a:ext cx="5559512" cy="1236661"/>
          </a:xfrm>
          <a:prstGeom prst="rect">
            <a:avLst/>
          </a:prstGeom>
        </p:spPr>
        <p:txBody>
          <a:bodyPr lIns="0" tIns="48998" rIns="0" bIns="0">
            <a:spAutoFit/>
          </a:bodyPr>
          <a:lstStyle/>
          <a:p>
            <a:pPr algn="ctr">
              <a:defRPr/>
            </a:pPr>
            <a:r>
              <a:rPr lang="ru-RU" sz="1543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Повышение квалификации педагогических работников и управленческого персонала для распространения лучших практик развития организаций, реализующих образовательные программы дошкольного образования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4182836-B5EA-7513-26B4-DB9709D87FD8}"/>
              </a:ext>
            </a:extLst>
          </p:cNvPr>
          <p:cNvSpPr txBox="1"/>
          <p:nvPr/>
        </p:nvSpPr>
        <p:spPr>
          <a:xfrm>
            <a:off x="6578143" y="3100866"/>
            <a:ext cx="1126952" cy="363818"/>
          </a:xfrm>
          <a:prstGeom prst="rect">
            <a:avLst/>
          </a:prstGeom>
          <a:noFill/>
          <a:ln>
            <a:solidFill>
              <a:srgbClr val="6D2362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-5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pPr algn="ctr">
              <a:defRPr/>
            </a:pPr>
            <a:r>
              <a:rPr lang="en-US" sz="1764" b="1" dirty="0"/>
              <a:t>202</a:t>
            </a:r>
            <a:r>
              <a:rPr lang="ru-RU" sz="1764" b="1" dirty="0"/>
              <a:t>3</a:t>
            </a:r>
            <a:r>
              <a:rPr lang="en-US" sz="1764" b="1" dirty="0"/>
              <a:t> </a:t>
            </a:r>
            <a:r>
              <a:rPr lang="ru-RU" sz="1764" b="1" dirty="0"/>
              <a:t>г.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0457789-84D7-D612-4BD4-030874B007CC}"/>
              </a:ext>
            </a:extLst>
          </p:cNvPr>
          <p:cNvSpPr txBox="1"/>
          <p:nvPr/>
        </p:nvSpPr>
        <p:spPr>
          <a:xfrm>
            <a:off x="6578144" y="3909331"/>
            <a:ext cx="1130451" cy="363818"/>
          </a:xfrm>
          <a:prstGeom prst="rect">
            <a:avLst/>
          </a:prstGeom>
          <a:noFill/>
          <a:ln>
            <a:solidFill>
              <a:srgbClr val="6D2362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-5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pPr algn="ctr">
              <a:defRPr/>
            </a:pPr>
            <a:r>
              <a:rPr lang="en-US" sz="1764" b="1" dirty="0"/>
              <a:t>202</a:t>
            </a:r>
            <a:r>
              <a:rPr lang="ru-RU" sz="1764" b="1" dirty="0"/>
              <a:t>4</a:t>
            </a:r>
            <a:r>
              <a:rPr lang="en-US" sz="1764" b="1" dirty="0"/>
              <a:t> </a:t>
            </a:r>
            <a:r>
              <a:rPr lang="ru-RU" sz="1764" b="1" dirty="0"/>
              <a:t>г.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987D7FB-BB7B-0C94-916C-11118C48C8EF}"/>
              </a:ext>
            </a:extLst>
          </p:cNvPr>
          <p:cNvSpPr/>
          <p:nvPr/>
        </p:nvSpPr>
        <p:spPr>
          <a:xfrm>
            <a:off x="7885338" y="2980122"/>
            <a:ext cx="754218" cy="594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26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0B3C246-5873-2F25-D83C-35C97FB963DC}"/>
              </a:ext>
            </a:extLst>
          </p:cNvPr>
          <p:cNvSpPr/>
          <p:nvPr/>
        </p:nvSpPr>
        <p:spPr>
          <a:xfrm>
            <a:off x="7913336" y="3776338"/>
            <a:ext cx="1454188" cy="6072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26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bject 117">
            <a:extLst>
              <a:ext uri="{FF2B5EF4-FFF2-40B4-BE49-F238E27FC236}">
                <a16:creationId xmlns:a16="http://schemas.microsoft.com/office/drawing/2014/main" xmlns="" id="{3B6541B4-A230-1904-A297-1CACF2371060}"/>
              </a:ext>
            </a:extLst>
          </p:cNvPr>
          <p:cNvSpPr txBox="1"/>
          <p:nvPr/>
        </p:nvSpPr>
        <p:spPr>
          <a:xfrm>
            <a:off x="9194281" y="3100866"/>
            <a:ext cx="3001122" cy="35345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>
              <a:spcBef>
                <a:spcPts val="110"/>
              </a:spcBef>
              <a:defRPr/>
            </a:pPr>
            <a:r>
              <a:rPr lang="ru-RU" sz="2205" b="1" kern="0" spc="-17" dirty="0">
                <a:solidFill>
                  <a:srgbClr val="25386F"/>
                </a:solidFill>
              </a:rPr>
              <a:t>17 500 человек</a:t>
            </a:r>
            <a:endParaRPr sz="1543" kern="0" dirty="0">
              <a:solidFill>
                <a:srgbClr val="25386F"/>
              </a:solidFill>
            </a:endParaRPr>
          </a:p>
        </p:txBody>
      </p:sp>
      <p:sp>
        <p:nvSpPr>
          <p:cNvPr id="32" name="object 117">
            <a:extLst>
              <a:ext uri="{FF2B5EF4-FFF2-40B4-BE49-F238E27FC236}">
                <a16:creationId xmlns:a16="http://schemas.microsoft.com/office/drawing/2014/main" xmlns="" id="{34F0223A-8EFB-12CA-C3CE-E40920107328}"/>
              </a:ext>
            </a:extLst>
          </p:cNvPr>
          <p:cNvSpPr txBox="1"/>
          <p:nvPr/>
        </p:nvSpPr>
        <p:spPr>
          <a:xfrm>
            <a:off x="9770007" y="3925081"/>
            <a:ext cx="3001120" cy="353459"/>
          </a:xfrm>
          <a:prstGeom prst="rect">
            <a:avLst/>
          </a:prstGeom>
        </p:spPr>
        <p:txBody>
          <a:bodyPr lIns="0" tIns="13999" rIns="0" bIns="0">
            <a:spAutoFit/>
          </a:bodyPr>
          <a:lstStyle/>
          <a:p>
            <a:pPr marL="13999">
              <a:spcBef>
                <a:spcPts val="110"/>
              </a:spcBef>
              <a:defRPr/>
            </a:pPr>
            <a:r>
              <a:rPr lang="ru-RU" sz="2205" b="1" kern="0" spc="-17" dirty="0">
                <a:solidFill>
                  <a:srgbClr val="25386F"/>
                </a:solidFill>
              </a:rPr>
              <a:t>34 000 человек</a:t>
            </a:r>
            <a:endParaRPr sz="1543" kern="0" dirty="0">
              <a:solidFill>
                <a:srgbClr val="25386F"/>
              </a:solidFill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8975ABE3-BD08-0565-68F6-0140B288AC6F}"/>
              </a:ext>
            </a:extLst>
          </p:cNvPr>
          <p:cNvSpPr/>
          <p:nvPr/>
        </p:nvSpPr>
        <p:spPr>
          <a:xfrm>
            <a:off x="6809134" y="5069532"/>
            <a:ext cx="5961993" cy="1356191"/>
          </a:xfrm>
          <a:prstGeom prst="roundRect">
            <a:avLst>
              <a:gd name="adj" fmla="val 20684"/>
            </a:avLst>
          </a:prstGeom>
          <a:solidFill>
            <a:srgbClr val="6D2362"/>
          </a:solidFill>
          <a:ln w="12700" cap="flat" cmpd="sng" algn="ctr">
            <a:solidFill>
              <a:srgbClr val="6D236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13999" algn="ctr">
              <a:defRPr/>
            </a:pPr>
            <a:r>
              <a:rPr lang="ru-RU" sz="1543" kern="0" dirty="0">
                <a:solidFill>
                  <a:prstClr val="white"/>
                </a:solidFill>
              </a:rPr>
              <a:t>Созданы механизмы восполнения </a:t>
            </a:r>
          </a:p>
          <a:p>
            <a:pPr marL="13999" algn="ctr">
              <a:defRPr/>
            </a:pPr>
            <a:r>
              <a:rPr lang="ru-RU" sz="1543" kern="0" dirty="0">
                <a:solidFill>
                  <a:prstClr val="white"/>
                </a:solidFill>
              </a:rPr>
              <a:t>профессиональных дефицитов</a:t>
            </a:r>
          </a:p>
        </p:txBody>
      </p:sp>
      <p:pic>
        <p:nvPicPr>
          <p:cNvPr id="49176" name="Рисунок 33">
            <a:extLst>
              <a:ext uri="{FF2B5EF4-FFF2-40B4-BE49-F238E27FC236}">
                <a16:creationId xmlns:a16="http://schemas.microsoft.com/office/drawing/2014/main" xmlns="" id="{06BF6182-9BFF-D9CE-BC3D-DE823A8F3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09" y="5277773"/>
            <a:ext cx="579225" cy="7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0">
            <a:extLst>
              <a:ext uri="{FF2B5EF4-FFF2-40B4-BE49-F238E27FC236}">
                <a16:creationId xmlns:a16="http://schemas.microsoft.com/office/drawing/2014/main" xmlns="" id="{3C850FF3-7216-2D6D-22C9-55E795EBD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37" y="1238947"/>
            <a:ext cx="11743746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FontTx/>
              <a:buNone/>
            </a:pPr>
            <a:endParaRPr lang="ru-RU" altLang="ru-RU" sz="2205" b="1">
              <a:solidFill>
                <a:srgbClr val="632523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xmlns="" id="{17B36EE5-E9BB-6116-1D25-7A8035788CE1}"/>
              </a:ext>
            </a:extLst>
          </p:cNvPr>
          <p:cNvSpPr/>
          <p:nvPr/>
        </p:nvSpPr>
        <p:spPr>
          <a:xfrm rot="5400000">
            <a:off x="-3179437" y="3093867"/>
            <a:ext cx="7559676" cy="1277445"/>
          </a:xfrm>
          <a:prstGeom prst="triangle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>
              <a:solidFill>
                <a:prstClr val="white"/>
              </a:solidFill>
            </a:endParaRPr>
          </a:p>
        </p:txBody>
      </p:sp>
      <p:sp>
        <p:nvSpPr>
          <p:cNvPr id="50180" name="Прямоугольник 2">
            <a:extLst>
              <a:ext uri="{FF2B5EF4-FFF2-40B4-BE49-F238E27FC236}">
                <a16:creationId xmlns:a16="http://schemas.microsoft.com/office/drawing/2014/main" xmlns="" id="{47F64DCE-9977-B324-A4C9-777DC60FA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630" y="185491"/>
            <a:ext cx="10191562" cy="94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56" b="1">
                <a:solidFill>
                  <a:srgbClr val="6C0A1F"/>
                </a:solidFill>
                <a:latin typeface="Arial Black" panose="020B0A04020102020204" pitchFamily="34" charset="0"/>
              </a:rPr>
              <a:t>Текущее состояние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756" b="1">
              <a:solidFill>
                <a:srgbClr val="6C0A1F"/>
              </a:solidFill>
              <a:latin typeface="Arial Black" panose="020B0A04020102020204" pitchFamily="34" charset="0"/>
            </a:endParaRPr>
          </a:p>
        </p:txBody>
      </p:sp>
      <p:pic>
        <p:nvPicPr>
          <p:cNvPr id="50181" name="Рисунок 7">
            <a:extLst>
              <a:ext uri="{FF2B5EF4-FFF2-40B4-BE49-F238E27FC236}">
                <a16:creationId xmlns:a16="http://schemas.microsoft.com/office/drawing/2014/main" xmlns="" id="{AFB3FEC7-B1B5-7AB2-F87E-A3DEE377F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701" y="211741"/>
            <a:ext cx="2105160" cy="20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E086BC83-B698-9AF5-A261-448CD15159FC}"/>
              </a:ext>
            </a:extLst>
          </p:cNvPr>
          <p:cNvSpPr/>
          <p:nvPr/>
        </p:nvSpPr>
        <p:spPr>
          <a:xfrm rot="5400000">
            <a:off x="7991119" y="6593704"/>
            <a:ext cx="5255730" cy="632945"/>
          </a:xfrm>
          <a:prstGeom prst="triangle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>
              <a:solidFill>
                <a:prstClr val="white"/>
              </a:solidFill>
            </a:endParaRPr>
          </a:p>
        </p:txBody>
      </p:sp>
      <p:sp>
        <p:nvSpPr>
          <p:cNvPr id="50183" name="Прямоугольник 2">
            <a:extLst>
              <a:ext uri="{FF2B5EF4-FFF2-40B4-BE49-F238E27FC236}">
                <a16:creationId xmlns:a16="http://schemas.microsoft.com/office/drawing/2014/main" xmlns="" id="{307891D9-46A6-2033-2658-8D0EA1008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641" y="3478850"/>
            <a:ext cx="4224318" cy="295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5" b="1">
                <a:solidFill>
                  <a:srgbClr val="6C0A1F"/>
                </a:solidFill>
                <a:latin typeface="Arial Black" panose="020B0A04020102020204" pitchFamily="34" charset="0"/>
              </a:rPr>
              <a:t>11 победителей, с которыми заключаются соглашения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43" b="1">
                <a:solidFill>
                  <a:srgbClr val="6C0A1F"/>
                </a:solidFill>
                <a:latin typeface="Arial Black" panose="020B0A04020102020204" pitchFamily="34" charset="0"/>
              </a:rPr>
              <a:t>(Республики Башкортостан, Марий Эл, Алтайский, Приморский, Хабаровский края, Архангельская, Белгородская, Московская, Новосибирская, Оренбургская, Ярославская области)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756" b="1">
              <a:solidFill>
                <a:srgbClr val="6C0A1F"/>
              </a:solidFill>
              <a:latin typeface="Arial Black" panose="020B0A04020102020204" pitchFamily="34" charset="0"/>
            </a:endParaRPr>
          </a:p>
        </p:txBody>
      </p:sp>
      <p:sp>
        <p:nvSpPr>
          <p:cNvPr id="50184" name="Прямоугольник 2">
            <a:extLst>
              <a:ext uri="{FF2B5EF4-FFF2-40B4-BE49-F238E27FC236}">
                <a16:creationId xmlns:a16="http://schemas.microsoft.com/office/drawing/2014/main" xmlns="" id="{65EE5463-069B-AA0D-0AAA-F26A30D00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58" y="659722"/>
            <a:ext cx="4793044" cy="136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56" b="1">
                <a:solidFill>
                  <a:srgbClr val="6C0A1F"/>
                </a:solidFill>
                <a:latin typeface="Arial Black" panose="020B0A04020102020204" pitchFamily="34" charset="0"/>
              </a:rPr>
              <a:t>Стажировочные площадки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756" b="1">
              <a:solidFill>
                <a:srgbClr val="6C0A1F"/>
              </a:solidFill>
              <a:latin typeface="Arial Black" panose="020B0A04020102020204" pitchFamily="34" charset="0"/>
            </a:endParaRPr>
          </a:p>
        </p:txBody>
      </p:sp>
      <p:sp>
        <p:nvSpPr>
          <p:cNvPr id="50185" name="Прямоугольник 2">
            <a:extLst>
              <a:ext uri="{FF2B5EF4-FFF2-40B4-BE49-F238E27FC236}">
                <a16:creationId xmlns:a16="http://schemas.microsoft.com/office/drawing/2014/main" xmlns="" id="{37B57632-71C8-3A38-3D26-45D15A7C1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42" y="6301480"/>
            <a:ext cx="5106280" cy="11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84" b="1">
                <a:solidFill>
                  <a:srgbClr val="6C0A1F"/>
                </a:solidFill>
                <a:latin typeface="Arial Black" panose="020B0A04020102020204" pitchFamily="34" charset="0"/>
              </a:rPr>
              <a:t>Подготовка ко второму этапу конкурсного отбора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756" b="1">
              <a:solidFill>
                <a:srgbClr val="6C0A1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E1ED161-B027-D35A-CB7C-964B92DCB595}"/>
              </a:ext>
            </a:extLst>
          </p:cNvPr>
          <p:cNvSpPr/>
          <p:nvPr/>
        </p:nvSpPr>
        <p:spPr>
          <a:xfrm>
            <a:off x="152420" y="3312608"/>
            <a:ext cx="5713504" cy="2815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/>
          </a:p>
        </p:txBody>
      </p:sp>
      <p:sp>
        <p:nvSpPr>
          <p:cNvPr id="50187" name="Прямоугольник 2">
            <a:extLst>
              <a:ext uri="{FF2B5EF4-FFF2-40B4-BE49-F238E27FC236}">
                <a16:creationId xmlns:a16="http://schemas.microsoft.com/office/drawing/2014/main" xmlns="" id="{5AB2B0BF-E334-12D7-BCAE-B3D6CA322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668" y="897712"/>
            <a:ext cx="5237524" cy="136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56" b="1">
                <a:solidFill>
                  <a:srgbClr val="6C0A1F"/>
                </a:solidFill>
                <a:latin typeface="Arial Black" panose="020B0A04020102020204" pitchFamily="34" charset="0"/>
              </a:rPr>
              <a:t>Проведение повышения квалификации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756" b="1">
              <a:solidFill>
                <a:srgbClr val="6C0A1F"/>
              </a:solidFill>
              <a:latin typeface="Arial Black" panose="020B0A04020102020204" pitchFamily="34" charset="0"/>
            </a:endParaRPr>
          </a:p>
        </p:txBody>
      </p:sp>
      <p:sp>
        <p:nvSpPr>
          <p:cNvPr id="50188" name="Прямоугольник 2">
            <a:extLst>
              <a:ext uri="{FF2B5EF4-FFF2-40B4-BE49-F238E27FC236}">
                <a16:creationId xmlns:a16="http://schemas.microsoft.com/office/drawing/2014/main" xmlns="" id="{92871BC6-C73D-357C-0775-1928EDE6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857" y="2416647"/>
            <a:ext cx="4793044" cy="85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5" b="1">
                <a:solidFill>
                  <a:srgbClr val="6C0A1F"/>
                </a:solidFill>
                <a:latin typeface="Arial Black" panose="020B0A04020102020204" pitchFamily="34" charset="0"/>
              </a:rPr>
              <a:t>Завершен конкурсный отбор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756" b="1">
              <a:solidFill>
                <a:srgbClr val="6C0A1F"/>
              </a:solidFill>
              <a:latin typeface="Arial Black" panose="020B0A04020102020204" pitchFamily="34" charset="0"/>
            </a:endParaRPr>
          </a:p>
        </p:txBody>
      </p:sp>
      <p:sp>
        <p:nvSpPr>
          <p:cNvPr id="50189" name="Прямоугольник 2">
            <a:extLst>
              <a:ext uri="{FF2B5EF4-FFF2-40B4-BE49-F238E27FC236}">
                <a16:creationId xmlns:a16="http://schemas.microsoft.com/office/drawing/2014/main" xmlns="" id="{CA0A4B26-E163-99F2-525A-E294F095F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58" y="1973915"/>
            <a:ext cx="4793044" cy="112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84" b="1">
                <a:solidFill>
                  <a:srgbClr val="6C0A1F"/>
                </a:solidFill>
                <a:latin typeface="Arial Black" panose="020B0A04020102020204" pitchFamily="34" charset="0"/>
              </a:rPr>
              <a:t>Завершен первый этап конкурсного отбора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756" b="1">
              <a:solidFill>
                <a:srgbClr val="6C0A1F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03A52632-B574-0D53-2515-DB9CE6689149}"/>
              </a:ext>
            </a:extLst>
          </p:cNvPr>
          <p:cNvSpPr/>
          <p:nvPr/>
        </p:nvSpPr>
        <p:spPr>
          <a:xfrm>
            <a:off x="26425" y="1585432"/>
            <a:ext cx="5620758" cy="1648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D421F1AC-5074-8116-68E3-ED70EF874C40}"/>
              </a:ext>
            </a:extLst>
          </p:cNvPr>
          <p:cNvSpPr/>
          <p:nvPr/>
        </p:nvSpPr>
        <p:spPr>
          <a:xfrm>
            <a:off x="6952628" y="2141908"/>
            <a:ext cx="5741503" cy="16816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CBE29D2F-9973-8796-AC1C-1556B23AE51C}"/>
              </a:ext>
            </a:extLst>
          </p:cNvPr>
          <p:cNvSpPr/>
          <p:nvPr/>
        </p:nvSpPr>
        <p:spPr>
          <a:xfrm>
            <a:off x="6583393" y="4017827"/>
            <a:ext cx="6588467" cy="2164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/>
          </a:p>
        </p:txBody>
      </p:sp>
      <p:sp>
        <p:nvSpPr>
          <p:cNvPr id="50193" name="Прямоугольник 2">
            <a:extLst>
              <a:ext uri="{FF2B5EF4-FFF2-40B4-BE49-F238E27FC236}">
                <a16:creationId xmlns:a16="http://schemas.microsoft.com/office/drawing/2014/main" xmlns="" id="{46D47215-315C-ED73-AF91-AF58C44A4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0345" y="4282066"/>
            <a:ext cx="4828043" cy="214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5" b="1">
                <a:solidFill>
                  <a:srgbClr val="6C0A1F"/>
                </a:solidFill>
                <a:latin typeface="Arial Black" panose="020B0A04020102020204" pitchFamily="34" charset="0"/>
              </a:rPr>
              <a:t>8 победителей, с которыми заключаются соглашения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43" b="1">
                <a:solidFill>
                  <a:srgbClr val="6C0A1F"/>
                </a:solidFill>
                <a:latin typeface="Arial Black" panose="020B0A04020102020204" pitchFamily="34" charset="0"/>
              </a:rPr>
              <a:t>(Удмуртская Республика, Алтайский, Хабаровский края, Воронежская, Московская, Ульяновская области,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43" b="1">
                <a:solidFill>
                  <a:srgbClr val="6C0A1F"/>
                </a:solidFill>
                <a:latin typeface="Arial Black" panose="020B0A04020102020204" pitchFamily="34" charset="0"/>
              </a:rPr>
              <a:t>г. Москва, г. Санкт-Петербург)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756" b="1">
              <a:solidFill>
                <a:srgbClr val="6C0A1F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xmlns="" id="{4632ACF3-305B-981B-D759-9531962042B9}"/>
              </a:ext>
            </a:extLst>
          </p:cNvPr>
          <p:cNvSpPr/>
          <p:nvPr/>
        </p:nvSpPr>
        <p:spPr>
          <a:xfrm rot="5400000">
            <a:off x="10227523" y="4322088"/>
            <a:ext cx="5255730" cy="632945"/>
          </a:xfrm>
          <a:prstGeom prst="triangle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  <a:scene3d>
            <a:camera prst="orthographicFront">
              <a:rot lat="1020000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>
              <a:solidFill>
                <a:prstClr val="white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7111E8F5-7166-6D26-40E1-0C00675D63AD}"/>
              </a:ext>
            </a:extLst>
          </p:cNvPr>
          <p:cNvSpPr/>
          <p:nvPr/>
        </p:nvSpPr>
        <p:spPr>
          <a:xfrm>
            <a:off x="441157" y="6182484"/>
            <a:ext cx="5787002" cy="10429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/>
          </a:p>
        </p:txBody>
      </p:sp>
      <p:sp>
        <p:nvSpPr>
          <p:cNvPr id="50196" name="Прямоугольник 6">
            <a:extLst>
              <a:ext uri="{FF2B5EF4-FFF2-40B4-BE49-F238E27FC236}">
                <a16:creationId xmlns:a16="http://schemas.microsoft.com/office/drawing/2014/main" xmlns="" id="{3D851B86-E1E2-A0AE-57C8-27E15D795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131" y="6588467"/>
            <a:ext cx="6221575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43" b="1">
                <a:solidFill>
                  <a:srgbClr val="6C0A1F"/>
                </a:solidFill>
                <a:latin typeface="Arial Black" panose="020B0A04020102020204" pitchFamily="34" charset="0"/>
              </a:rPr>
              <a:t>* Приказы Минпросвещения России об утверждении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43" b="1">
                <a:solidFill>
                  <a:srgbClr val="6C0A1F"/>
                </a:solidFill>
                <a:latin typeface="Arial Black" panose="020B0A04020102020204" pitchFamily="34" charset="0"/>
              </a:rPr>
              <a:t>победителей от 3 мая 2023 г. № 335, № 336</a:t>
            </a:r>
            <a:endParaRPr lang="ru-RU" altLang="ru-RU" sz="1984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586429" y="4794893"/>
            <a:ext cx="12853346" cy="2728932"/>
          </a:xfrm>
          <a:prstGeom prst="rect">
            <a:avLst/>
          </a:prstGeom>
          <a:solidFill>
            <a:srgbClr val="E4E4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04471" y="1330744"/>
            <a:ext cx="12982421" cy="2948085"/>
          </a:xfrm>
          <a:prstGeom prst="rect">
            <a:avLst/>
          </a:prstGeom>
          <a:solidFill>
            <a:srgbClr val="E4E4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4039"/>
            <a:ext cx="713915" cy="655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5053013" y="1446556"/>
            <a:ext cx="1059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</a:rPr>
              <a:t>МИНИСТЕРСТВО ПРОСВЕЩЕНИЯ РОССИЙСКОЙ ФЕДЕРАЦИИ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404470" y="122237"/>
            <a:ext cx="1" cy="6705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282487" y="350837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1325" y="286305"/>
            <a:ext cx="12570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700A7"/>
                </a:solidFill>
              </a:rPr>
              <a:t>СОСТОЯНИЕ И ПРОБЛЕМЫ ДОШКОЛЬНОГО ОБРАЗОВАНИЯ </a:t>
            </a:r>
            <a:endParaRPr lang="ru-RU" sz="1800" dirty="0">
              <a:solidFill>
                <a:srgbClr val="0700A7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655607" y="229817"/>
            <a:ext cx="45719" cy="4943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10506" y="980021"/>
            <a:ext cx="1095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Доступность дошкольного образования для детей в возрасте от 3 до 7 лет </a:t>
            </a:r>
            <a:endParaRPr lang="ru-RU" sz="1800" dirty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3" y="1524609"/>
            <a:ext cx="1715067" cy="11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Группа 67"/>
          <p:cNvGrpSpPr/>
          <p:nvPr/>
        </p:nvGrpSpPr>
        <p:grpSpPr>
          <a:xfrm>
            <a:off x="470592" y="3261544"/>
            <a:ext cx="2956283" cy="824795"/>
            <a:chOff x="5181068" y="1541584"/>
            <a:chExt cx="1747630" cy="748239"/>
          </a:xfrm>
        </p:grpSpPr>
        <p:sp>
          <p:nvSpPr>
            <p:cNvPr id="69" name="TextBox 68"/>
            <p:cNvSpPr txBox="1"/>
            <p:nvPr/>
          </p:nvSpPr>
          <p:spPr>
            <a:xfrm>
              <a:off x="5181068" y="1638566"/>
              <a:ext cx="729973" cy="586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1 января</a:t>
              </a:r>
            </a:p>
            <a:p>
              <a:pPr algn="ctr"/>
              <a:r>
                <a:rPr lang="ru-RU" sz="18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2023</a:t>
              </a:r>
            </a:p>
          </p:txBody>
        </p:sp>
        <p:graphicFrame>
          <p:nvGraphicFramePr>
            <p:cNvPr id="70" name="Диаграмма 69"/>
            <p:cNvGraphicFramePr/>
            <p:nvPr>
              <p:extLst>
                <p:ext uri="{D42A27DB-BD31-4B8C-83A1-F6EECF244321}">
                  <p14:modId xmlns:p14="http://schemas.microsoft.com/office/powerpoint/2010/main" val="2774698130"/>
                </p:ext>
              </p:extLst>
            </p:nvPr>
          </p:nvGraphicFramePr>
          <p:xfrm>
            <a:off x="5616031" y="1541584"/>
            <a:ext cx="700910" cy="748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1" name="TextBox 70"/>
            <p:cNvSpPr txBox="1"/>
            <p:nvPr/>
          </p:nvSpPr>
          <p:spPr>
            <a:xfrm>
              <a:off x="6212500" y="1667228"/>
              <a:ext cx="716198" cy="44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99,66</a:t>
              </a:r>
              <a:r>
                <a:rPr lang="ru-RU" sz="2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214687" y="1835700"/>
            <a:ext cx="5617154" cy="107127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в 79 субъектах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Российской Федерации достигнуты показатели доступности ДО около 100% </a:t>
            </a:r>
            <a:br>
              <a:rPr lang="ru-RU" sz="17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700" dirty="0">
                <a:solidFill>
                  <a:schemeClr val="accent1">
                    <a:lumMod val="50000"/>
                  </a:schemeClr>
                </a:solidFill>
              </a:rPr>
              <a:t>(от 99,5  до 100%)</a:t>
            </a:r>
            <a:endParaRPr lang="ru-RU" sz="17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76801" y="3069055"/>
            <a:ext cx="8835083" cy="120977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в 6 регионах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Российской Федерации: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Республика Бурятия (98,77%), (98,66%);               Республика Дагестан (86,51%), (87,69%;</a:t>
            </a: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Республика Ингушетия (96,19%),  (96,29%);        Республика Крым (98,23%), (99,00%);</a:t>
            </a:r>
          </a:p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Республика Саха (Якутия) (98,82%),  (99,30%);    Забайкальский край (98,61%), (98,89%).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77" y="3181499"/>
            <a:ext cx="346143" cy="34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1157287" y="4297438"/>
            <a:ext cx="1095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Доступность дошкольного образования для детей в возрасте от  2 месяцев  до 3 лет </a:t>
            </a:r>
            <a:endParaRPr lang="ru-RU" sz="1800" dirty="0"/>
          </a:p>
        </p:txBody>
      </p:sp>
      <p:grpSp>
        <p:nvGrpSpPr>
          <p:cNvPr id="88" name="Группа 87"/>
          <p:cNvGrpSpPr/>
          <p:nvPr/>
        </p:nvGrpSpPr>
        <p:grpSpPr>
          <a:xfrm>
            <a:off x="1157287" y="6352695"/>
            <a:ext cx="3353545" cy="810494"/>
            <a:chOff x="5075109" y="1163016"/>
            <a:chExt cx="3353545" cy="810494"/>
          </a:xfrm>
        </p:grpSpPr>
        <p:sp>
          <p:nvSpPr>
            <p:cNvPr id="91" name="TextBox 90"/>
            <p:cNvSpPr txBox="1"/>
            <p:nvPr/>
          </p:nvSpPr>
          <p:spPr>
            <a:xfrm>
              <a:off x="5075109" y="1163016"/>
              <a:ext cx="118372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1 января</a:t>
              </a:r>
            </a:p>
            <a:p>
              <a:pPr algn="ctr"/>
              <a:r>
                <a:rPr lang="ru-RU" sz="18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2023</a:t>
              </a:r>
            </a:p>
          </p:txBody>
        </p:sp>
        <p:graphicFrame>
          <p:nvGraphicFramePr>
            <p:cNvPr id="94" name="Диаграмма 93"/>
            <p:cNvGraphicFramePr/>
            <p:nvPr>
              <p:extLst>
                <p:ext uri="{D42A27DB-BD31-4B8C-83A1-F6EECF244321}">
                  <p14:modId xmlns:p14="http://schemas.microsoft.com/office/powerpoint/2010/main" val="4197874407"/>
                </p:ext>
              </p:extLst>
            </p:nvPr>
          </p:nvGraphicFramePr>
          <p:xfrm>
            <a:off x="6197434" y="1183515"/>
            <a:ext cx="788773" cy="7899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97" name="TextBox 96"/>
            <p:cNvSpPr txBox="1"/>
            <p:nvPr/>
          </p:nvSpPr>
          <p:spPr>
            <a:xfrm>
              <a:off x="6904654" y="1269532"/>
              <a:ext cx="15240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98,09 </a:t>
              </a:r>
              <a:r>
                <a:rPr lang="ru-RU" sz="2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</p:txBody>
        </p:sp>
      </p:grp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" y="4847162"/>
            <a:ext cx="1534355" cy="8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2476511" y="4847162"/>
            <a:ext cx="6210300" cy="1348273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в 64 субъектах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Российской Федерации достигнуты </a:t>
            </a:r>
            <a:br>
              <a:rPr lang="ru-RU" sz="1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показатели доступности ДО около 100% (от 99,5 до 100%)</a:t>
            </a:r>
          </a:p>
          <a:p>
            <a:endParaRPr lang="ru-RU" sz="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21 субъекте РФ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достигнуты показатели доступности ДО</a:t>
            </a:r>
            <a:br>
              <a:rPr lang="ru-RU" sz="1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(в интервале </a:t>
            </a:r>
            <a:br>
              <a:rPr lang="ru-RU" sz="15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от 99,4% до 58,96 %)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10121" y="6788046"/>
            <a:ext cx="5943642" cy="59422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для Республики Дагестан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вопрос обеспечения доступности ДО остается особенно актуальным (58,96 %), (60,74%)</a:t>
            </a: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353" y="6893482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A3CCC0FA-FB2A-F15F-741F-1081ADE71A00}"/>
              </a:ext>
            </a:extLst>
          </p:cNvPr>
          <p:cNvCxnSpPr>
            <a:cxnSpLocks/>
          </p:cNvCxnSpPr>
          <p:nvPr/>
        </p:nvCxnSpPr>
        <p:spPr>
          <a:xfrm flipV="1">
            <a:off x="9082087" y="1320188"/>
            <a:ext cx="0" cy="1425345"/>
          </a:xfrm>
          <a:prstGeom prst="line">
            <a:avLst/>
          </a:prstGeom>
          <a:ln w="19050">
            <a:solidFill>
              <a:srgbClr val="254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A3CCC0FA-FB2A-F15F-741F-1081ADE71A00}"/>
              </a:ext>
            </a:extLst>
          </p:cNvPr>
          <p:cNvCxnSpPr>
            <a:cxnSpLocks/>
          </p:cNvCxnSpPr>
          <p:nvPr/>
        </p:nvCxnSpPr>
        <p:spPr>
          <a:xfrm flipV="1">
            <a:off x="7481887" y="4982727"/>
            <a:ext cx="0" cy="1775215"/>
          </a:xfrm>
          <a:prstGeom prst="line">
            <a:avLst/>
          </a:prstGeom>
          <a:ln w="19050">
            <a:solidFill>
              <a:srgbClr val="254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9158287" y="1608138"/>
            <a:ext cx="3452843" cy="824795"/>
            <a:chOff x="5181068" y="1588387"/>
            <a:chExt cx="1747630" cy="748239"/>
          </a:xfrm>
        </p:grpSpPr>
        <p:sp>
          <p:nvSpPr>
            <p:cNvPr id="32" name="TextBox 31"/>
            <p:cNvSpPr txBox="1"/>
            <p:nvPr/>
          </p:nvSpPr>
          <p:spPr>
            <a:xfrm>
              <a:off x="5181068" y="1638566"/>
              <a:ext cx="729973" cy="642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1 мая</a:t>
              </a:r>
            </a:p>
            <a:p>
              <a:pPr algn="ctr"/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2023</a:t>
              </a:r>
            </a:p>
          </p:txBody>
        </p:sp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1482623480"/>
                </p:ext>
              </p:extLst>
            </p:nvPr>
          </p:nvGraphicFramePr>
          <p:xfrm>
            <a:off x="5625817" y="1588387"/>
            <a:ext cx="700910" cy="748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6212500" y="1724126"/>
              <a:ext cx="716198" cy="432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5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99,70%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877016" y="4930217"/>
            <a:ext cx="2833676" cy="810494"/>
            <a:chOff x="5266764" y="1163016"/>
            <a:chExt cx="3161890" cy="810494"/>
          </a:xfrm>
        </p:grpSpPr>
        <p:sp>
          <p:nvSpPr>
            <p:cNvPr id="36" name="TextBox 35"/>
            <p:cNvSpPr txBox="1"/>
            <p:nvPr/>
          </p:nvSpPr>
          <p:spPr>
            <a:xfrm>
              <a:off x="5266764" y="1163016"/>
              <a:ext cx="80041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1 мая</a:t>
              </a:r>
            </a:p>
            <a:p>
              <a:pPr algn="ctr"/>
              <a:r>
                <a:rPr lang="ru-RU" sz="18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2023</a:t>
              </a:r>
            </a:p>
          </p:txBody>
        </p:sp>
        <p:graphicFrame>
          <p:nvGraphicFramePr>
            <p:cNvPr id="37" name="Диаграмма 36"/>
            <p:cNvGraphicFramePr/>
            <p:nvPr>
              <p:extLst>
                <p:ext uri="{D42A27DB-BD31-4B8C-83A1-F6EECF244321}">
                  <p14:modId xmlns:p14="http://schemas.microsoft.com/office/powerpoint/2010/main" val="746812158"/>
                </p:ext>
              </p:extLst>
            </p:nvPr>
          </p:nvGraphicFramePr>
          <p:xfrm>
            <a:off x="6197434" y="1183515"/>
            <a:ext cx="788773" cy="7899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6904654" y="1269532"/>
              <a:ext cx="1524000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>
                  <a:latin typeface="Bahnschrift Condensed" panose="020B0502040204020203" pitchFamily="34" charset="0"/>
                  <a:cs typeface="Times New Roman" panose="02020603050405020304" pitchFamily="18" charset="0"/>
                </a:rPr>
                <a:t>98,85 </a:t>
              </a:r>
              <a:r>
                <a:rPr lang="ru-RU" sz="2600" b="1" dirty="0"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743742" y="5600491"/>
            <a:ext cx="4867388" cy="1117441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в 67 субъектах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Российской Федерации достигнуты показатели доступности ДО около 100% (от 99,5 до 100%)</a:t>
            </a:r>
          </a:p>
          <a:p>
            <a:endParaRPr lang="ru-RU" sz="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18 субъектах РФ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</a:rPr>
              <a:t>достигнуты показатели доступности ДО(в интервале от 99,4% до 60,74%)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7AF3CFE6-E4DA-8A99-6BD3-8943F857221E}"/>
              </a:ext>
            </a:extLst>
          </p:cNvPr>
          <p:cNvCxnSpPr/>
          <p:nvPr/>
        </p:nvCxnSpPr>
        <p:spPr>
          <a:xfrm flipH="1">
            <a:off x="9082087" y="2745533"/>
            <a:ext cx="1792165" cy="9741"/>
          </a:xfrm>
          <a:prstGeom prst="line">
            <a:avLst/>
          </a:prstGeom>
          <a:ln w="19050">
            <a:solidFill>
              <a:srgbClr val="254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A3CCC0FA-FB2A-F15F-741F-1081ADE71A00}"/>
              </a:ext>
            </a:extLst>
          </p:cNvPr>
          <p:cNvCxnSpPr>
            <a:cxnSpLocks/>
          </p:cNvCxnSpPr>
          <p:nvPr/>
        </p:nvCxnSpPr>
        <p:spPr>
          <a:xfrm flipV="1">
            <a:off x="3595687" y="3181499"/>
            <a:ext cx="0" cy="1097332"/>
          </a:xfrm>
          <a:prstGeom prst="line">
            <a:avLst/>
          </a:prstGeom>
          <a:ln w="19050">
            <a:solidFill>
              <a:srgbClr val="254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7AF3CFE6-E4DA-8A99-6BD3-8943F857221E}"/>
              </a:ext>
            </a:extLst>
          </p:cNvPr>
          <p:cNvCxnSpPr/>
          <p:nvPr/>
        </p:nvCxnSpPr>
        <p:spPr>
          <a:xfrm flipH="1">
            <a:off x="1803522" y="3170204"/>
            <a:ext cx="1792165" cy="9741"/>
          </a:xfrm>
          <a:prstGeom prst="line">
            <a:avLst/>
          </a:prstGeom>
          <a:ln w="19050">
            <a:solidFill>
              <a:srgbClr val="254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97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нига, открытая на парте, с доской на фоне">
            <a:extLst>
              <a:ext uri="{FF2B5EF4-FFF2-40B4-BE49-F238E27FC236}">
                <a16:creationId xmlns:a16="http://schemas.microsoft.com/office/drawing/2014/main" xmlns="" id="{5DD62C12-42FD-4BD2-A324-B21C87567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r="12023"/>
          <a:stretch/>
        </p:blipFill>
        <p:spPr>
          <a:xfrm>
            <a:off x="8158880" y="3170237"/>
            <a:ext cx="5273411" cy="4389438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584631" y="2789237"/>
            <a:ext cx="6760929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Федеральная </a:t>
            </a:r>
          </a:p>
          <a:p>
            <a:r>
              <a:rPr lang="ru-RU" sz="2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образовательная программа </a:t>
            </a:r>
          </a:p>
          <a:p>
            <a:r>
              <a:rPr lang="ru-RU" sz="2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дошкольного образования </a:t>
            </a:r>
          </a:p>
          <a:p>
            <a:endParaRPr lang="ru-RU" sz="2800" b="1" spc="79" dirty="0">
              <a:solidFill>
                <a:srgbClr val="FFFFFF"/>
              </a:solidFill>
              <a:latin typeface="Montserrat" panose="00000500000000000000" pitchFamily="50" charset="-52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D65A2CF9-CE02-4FCF-8EFA-41DAEA78F7AD}"/>
              </a:ext>
            </a:extLst>
          </p:cNvPr>
          <p:cNvSpPr/>
          <p:nvPr/>
        </p:nvSpPr>
        <p:spPr>
          <a:xfrm rot="-3780000" flipV="1">
            <a:off x="12188809" y="2224728"/>
            <a:ext cx="1291434" cy="138402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D65A2CF9-CE02-4FCF-8EFA-41DAEA78F7AD}"/>
              </a:ext>
            </a:extLst>
          </p:cNvPr>
          <p:cNvSpPr/>
          <p:nvPr/>
        </p:nvSpPr>
        <p:spPr>
          <a:xfrm rot="-4200000" flipV="1">
            <a:off x="10341474" y="151408"/>
            <a:ext cx="1291434" cy="138402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43507" y="5456237"/>
            <a:ext cx="764317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br>
              <a:rPr lang="ru-RU" sz="16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 25.11.2022 № 1028 «Об утверждении федеральной образовательной программы дошкольного образования» (зарегистрирован  </a:t>
            </a:r>
            <a:br>
              <a:rPr lang="ru-RU" sz="16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bg1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Министерстве юстиции Российской Федерации 28.12.2022, регистрационный № 71847)</a:t>
            </a:r>
          </a:p>
          <a:p>
            <a:endParaRPr lang="ru-RU" sz="1600" dirty="0">
              <a:solidFill>
                <a:schemeClr val="bg1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319087" y="5075237"/>
            <a:ext cx="7078036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56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84A8634-74C5-416A-BF76-A70A20BA029A}"/>
              </a:ext>
            </a:extLst>
          </p:cNvPr>
          <p:cNvSpPr/>
          <p:nvPr/>
        </p:nvSpPr>
        <p:spPr>
          <a:xfrm>
            <a:off x="741093" y="122237"/>
            <a:ext cx="12192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79" dirty="0">
                <a:solidFill>
                  <a:srgbClr val="31356E"/>
                </a:solidFill>
                <a:latin typeface="Montserrat" panose="00000500000000000000" pitchFamily="50" charset="-52"/>
              </a:rPr>
              <a:t>МЕРЫ ВНЕДРЕНИЯ ФОП ДО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4DEF13FE-6970-4E55-83AF-2AAF5343F601}"/>
              </a:ext>
            </a:extLst>
          </p:cNvPr>
          <p:cNvSpPr/>
          <p:nvPr/>
        </p:nvSpPr>
        <p:spPr>
          <a:xfrm rot="5400000">
            <a:off x="6949113" y="4012802"/>
            <a:ext cx="914401" cy="485974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bg1"/>
          </a:solidFill>
        </p:spPr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40356F5B-1525-40D4-B97B-C5A398BE9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992156"/>
              </p:ext>
            </p:extLst>
          </p:nvPr>
        </p:nvGraphicFramePr>
        <p:xfrm>
          <a:off x="180974" y="672343"/>
          <a:ext cx="13258801" cy="686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1">
                  <a:extLst>
                    <a:ext uri="{9D8B030D-6E8A-4147-A177-3AD203B41FA5}">
                      <a16:colId xmlns:a16="http://schemas.microsoft.com/office/drawing/2014/main" xmlns="" val="93440617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425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             1 этап </a:t>
                      </a:r>
                    </a:p>
                    <a:p>
                      <a:pPr algn="ctr"/>
                      <a:r>
                        <a:rPr lang="ru-RU" sz="1400" b="1" i="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            (первый квартал 2023 г.)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2 этап</a:t>
                      </a:r>
                    </a:p>
                    <a:p>
                      <a:pPr algn="l"/>
                      <a:r>
                        <a:rPr lang="ru-RU" sz="1400" b="1" i="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                (второй и </a:t>
                      </a:r>
                      <a:r>
                        <a:rPr lang="ru-RU" sz="1400" b="1" i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третий кварталы </a:t>
                      </a:r>
                      <a:r>
                        <a:rPr lang="ru-RU" sz="1400" b="1" i="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2023</a:t>
                      </a:r>
                      <a:r>
                        <a:rPr lang="ru-RU" sz="1400" b="1" i="0" baseline="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 г.</a:t>
                      </a:r>
                      <a:r>
                        <a:rPr lang="ru-RU" sz="1400" b="1" i="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)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34558" rtl="0" eaLnBrk="1" latinLnBrk="0" hangingPunct="1"/>
                      <a:r>
                        <a:rPr lang="ru-RU" sz="1400" b="1" i="0" kern="120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 этап</a:t>
                      </a:r>
                    </a:p>
                    <a:p>
                      <a:pPr marL="0" algn="ctr" defTabSz="534558" rtl="0" eaLnBrk="1" latinLnBrk="0" hangingPunct="1"/>
                      <a:r>
                        <a:rPr lang="ru-RU" sz="1400" b="1" i="0" kern="120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(четвертый квартал </a:t>
                      </a:r>
                    </a:p>
                    <a:p>
                      <a:pPr marL="0" algn="ctr" defTabSz="534558" rtl="0" eaLnBrk="1" latinLnBrk="0" hangingPunct="1"/>
                      <a:r>
                        <a:rPr lang="ru-RU" sz="1400" b="1" i="0" kern="120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2023 г.)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255892"/>
                  </a:ext>
                </a:extLst>
              </a:tr>
              <a:tr h="40688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Участие в работе постоянно-действующего</a:t>
                      </a:r>
                      <a:r>
                        <a:rPr lang="ru-RU" sz="1400" b="1" i="0" baseline="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b="1" i="0" baseline="0" dirty="0" err="1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вебинара</a:t>
                      </a:r>
                      <a:r>
                        <a:rPr lang="ru-RU" sz="1400" b="1" i="0" baseline="0" dirty="0">
                          <a:solidFill>
                            <a:srgbClr val="31356E"/>
                          </a:solidFill>
                          <a:latin typeface="Montserrat" panose="00000500000000000000" pitchFamily="2" charset="-52"/>
                        </a:rPr>
                        <a:t> по вопросам внедрения ФОП ДО в ДОО (начиная с марта 2023 г.)</a:t>
                      </a:r>
                      <a:endParaRPr lang="ru-RU" sz="1400" b="1" i="0" dirty="0">
                        <a:solidFill>
                          <a:srgbClr val="31356E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3956">
                <a:tc>
                  <a:txBody>
                    <a:bodyPr/>
                    <a:lstStyle/>
                    <a:p>
                      <a:pPr marL="0" marR="0" indent="0" algn="l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1.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Организовать информационно-методическое сопровождение  ознакомления  административных и педагогических работников ДОО  с ФОП ДО (январь 2023 г.)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http://publication.pravo.gov.ru/Document/View/0001202212280044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2.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Организовать проведение  анализа соответствия содержания образовательных программ ДОО обязательному минимуму, заданному в ФОП ДО  во всех образовательных организациях региона, реализующих программы ДО (январь, февраль 2023 г.)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dirty="0">
                        <a:solidFill>
                          <a:srgbClr val="00206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0" marR="0" lvl="0" indent="0" algn="l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3. Распространение методических рекомендаций </a:t>
                      </a:r>
                      <a:b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 реализации ФОП ДО в регионах, организация работы методических  объединений педагогических работников дошкольного</a:t>
                      </a:r>
                      <a:r>
                        <a:rPr lang="ru-RU" sz="1400" kern="1200" baseline="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образования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с целью ознакомления с методическими рекомендациями (февраль, март 2023 г.), письмо в регионы от 3 марта 2023 г. № 03-350, ссылки на методические рекомендации:</a:t>
                      </a:r>
                    </a:p>
                    <a:p>
                      <a:pPr marL="0" marR="0" lvl="0" indent="0" algn="l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hlinkClick r:id="rId3"/>
                        </a:rPr>
                        <a:t>https://docs.edu.gov.ru/document/8a9cc6ca040d8c6dd31a077fd2a6e226/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;</a:t>
                      </a:r>
                    </a:p>
                    <a:p>
                      <a:pPr marL="0" marR="0" lvl="0" indent="0" algn="l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hlinkClick r:id="rId4"/>
                        </a:rPr>
                        <a:t>https://ivfrao.ru/metodicheskie-posobiya-rekomendaczii/</a:t>
                      </a:r>
                      <a:endParaRPr lang="ru-RU" sz="1400" dirty="0">
                        <a:solidFill>
                          <a:srgbClr val="00206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0" marR="0" lvl="0" indent="0" algn="l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206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1. Обеспечить повышение квалификации региональных представителей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дошкольного уровня образования,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административных и педагогических работников ДОО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</a:b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по внедрению ФОП ДО в образовательную практику (письмо в регионы от 7 апреля </a:t>
                      </a:r>
                      <a:b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2023 г. №</a:t>
                      </a:r>
                      <a:r>
                        <a:rPr lang="ru-RU" sz="1400" kern="1200" baseline="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03-643)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2. Обеспечить условия для внедрения ФОП ДО в образовательную практику, 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в частности методическое сопровождение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Montserrat" panose="00000500000000000000" pitchFamily="2" charset="-52"/>
                      </a:endParaRPr>
                    </a:p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3. Подготовить список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административных и педагогических работников Д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ОО региона  для участия</a:t>
                      </a:r>
                      <a:r>
                        <a:rPr lang="ru-RU" sz="1400" kern="1200" baseline="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 консультационных </a:t>
                      </a:r>
                      <a:r>
                        <a:rPr lang="ru-RU" sz="1400" kern="1200" dirty="0" err="1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вебинарах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  обратной онлайн-связью по типовым вопросам и проблемным ситуациям, возникающим в процессе реализации ФОП ДО в образовательной практике.</a:t>
                      </a:r>
                    </a:p>
                    <a:p>
                      <a:r>
                        <a:rPr lang="ru-RU" sz="14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Первый</a:t>
                      </a:r>
                      <a:r>
                        <a:rPr lang="ru-RU" sz="1400" kern="1200" baseline="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baseline="0" dirty="0" err="1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1400" kern="1200" baseline="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состоялся 22 марта 2023 г.,</a:t>
                      </a:r>
                    </a:p>
                    <a:p>
                      <a:r>
                        <a:rPr lang="en-US" sz="16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  <a:hlinkClick r:id="rId5"/>
                        </a:rPr>
                        <a:t>https://imcu.online/events/conf22032023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  <a:p>
                      <a:endParaRPr lang="ru-RU" sz="1600" kern="1200" dirty="0">
                        <a:solidFill>
                          <a:srgbClr val="002060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1. Назначить региональных координаторов для организации мониторинга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эффективности внедрения ФОП  ДО в образовательную практику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marL="0" marR="0" indent="0" algn="l" defTabSz="5345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2. Участие в очно-заочной Всероссийской конференции по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обмену опытом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внедрения ФОП ДО в образовательную практику во всех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субъектах РФ (ноябрь</a:t>
                      </a:r>
                      <a:r>
                        <a:rPr lang="ru-RU" sz="1600" kern="1200" baseline="0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 2023 г.)</a:t>
                      </a:r>
                      <a:endParaRPr lang="ru-RU" sz="1600" dirty="0">
                        <a:solidFill>
                          <a:srgbClr val="002060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3295646"/>
                  </a:ext>
                </a:extLst>
              </a:tr>
            </a:tbl>
          </a:graphicData>
        </a:graphic>
      </p:graphicFrame>
      <p:pic>
        <p:nvPicPr>
          <p:cNvPr id="9" name="Рисунок 8" descr="Школьный класс со сплошной заливкой">
            <a:extLst>
              <a:ext uri="{FF2B5EF4-FFF2-40B4-BE49-F238E27FC236}">
                <a16:creationId xmlns:a16="http://schemas.microsoft.com/office/drawing/2014/main" xmlns="" id="{7B39A3E0-2380-4873-BAAE-904FA818BE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4487" y="858159"/>
            <a:ext cx="808038" cy="719280"/>
          </a:xfrm>
          <a:prstGeom prst="rect">
            <a:avLst/>
          </a:prstGeom>
        </p:spPr>
      </p:pic>
      <p:pic>
        <p:nvPicPr>
          <p:cNvPr id="10" name="Рисунок 9" descr="Книги со сплошной заливкой">
            <a:extLst>
              <a:ext uri="{FF2B5EF4-FFF2-40B4-BE49-F238E27FC236}">
                <a16:creationId xmlns:a16="http://schemas.microsoft.com/office/drawing/2014/main" xmlns="" id="{BB755F93-46E8-437B-85AE-BFE32D82E3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087" y="960437"/>
            <a:ext cx="634471" cy="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0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4039"/>
            <a:ext cx="713915" cy="655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5053013" y="1446556"/>
            <a:ext cx="1059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</a:rPr>
              <a:t>МИНИСТЕРСТВО ПРОСВЕЩЕНИЯ РОССИЙСКОЙ ФЕДЕРАЦИИ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404470" y="122237"/>
            <a:ext cx="1" cy="6705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282487" y="350837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646276" y="229817"/>
            <a:ext cx="45719" cy="4943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333" y="796564"/>
            <a:ext cx="381218" cy="6259873"/>
          </a:xfrm>
          <a:prstGeom prst="rect">
            <a:avLst/>
          </a:prstGeom>
          <a:solidFill>
            <a:srgbClr val="123D73"/>
          </a:solidFill>
          <a:ln>
            <a:solidFill>
              <a:srgbClr val="123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910731" y="122237"/>
            <a:ext cx="1218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700A7"/>
                </a:solidFill>
                <a:latin typeface="+mj-lt"/>
              </a:rPr>
              <a:t>Нормативно-правовое  обеспечение</a:t>
            </a:r>
            <a:endParaRPr lang="en-US" sz="2000" b="1" dirty="0">
              <a:solidFill>
                <a:srgbClr val="0700A7"/>
              </a:solidFill>
              <a:latin typeface="+mj-lt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05" y="796564"/>
            <a:ext cx="761130" cy="66544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957701" y="521605"/>
            <a:ext cx="11391585" cy="734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Федеральный закон от 27 декабря 2019 г. № 515-ФЗ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 внесении изменений в статьи 67 и 98 Федерального закона «Об образовании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Российской Федерации» в части формирования и ведения информационных систем доступности дошкольного образования»;</a:t>
            </a:r>
          </a:p>
          <a:p>
            <a:endParaRPr lang="ru-RU" sz="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Российской Федерации от 26 июня 2020 г. № 934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утверждении Правил формирования и ведения федеральной информационной системы доступности дошкольного образования»;</a:t>
            </a:r>
          </a:p>
          <a:p>
            <a:endParaRPr lang="ru-RU" sz="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распоряжение Правительства Российской Федерации от 16 июля 2020 г.  № 1845-р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утверждении Методических рекомендаций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порядку формирования и ведения региональных информационных систем, указанных в части 14 статьи 98 Федерального закона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образовании в Российской Федерации»;</a:t>
            </a:r>
          </a:p>
          <a:p>
            <a:endParaRPr lang="ru-RU" sz="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Минпросвещения России от 15 мая 2020 г. № 236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утверждении Порядка приема на обучение по образовательным программам дошкольного образования»; </a:t>
            </a:r>
          </a:p>
          <a:p>
            <a:endParaRPr lang="ru-RU" sz="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Минпросвещения России от 31 июля 2020 г. № 373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образования»; </a:t>
            </a:r>
          </a:p>
          <a:p>
            <a:endParaRPr lang="ru-RU" sz="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Минпросвещения России от 25 июня 2020 г. № 320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 внесении изменений в Порядок и условия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утвержденные приказом Министерства образования и науки Российской Федерации от 28 декабря 2015 г.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1527»; </a:t>
            </a:r>
          </a:p>
          <a:p>
            <a:endParaRPr lang="ru-RU" sz="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Минпросвещения России от 21 августа 2020 г. № 425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утверждении Порядка взаимодействия региональных информационных систем с федеральной информационной системой доступности дошкольного образования»;</a:t>
            </a:r>
          </a:p>
          <a:p>
            <a:endParaRPr lang="ru-RU" sz="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Минпросвещения России от 10 октября 2021 г. № 812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 внесении изменения в примерную форму договора об образовании по образовательным программам дошкольного образования, утвержденную приказом Министерства образования и науки Российской Федерации от 13 января 2014 г. № 8»;</a:t>
            </a:r>
          </a:p>
          <a:p>
            <a:endParaRPr lang="ru-RU" sz="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Минпросвещения России от 28 декабря 2021 г. № 1030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 утверждении I этапа комплекса мер на 2022-2023 годы по достижению </a:t>
            </a:r>
            <a:b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100-процентной доступности дошкольного образования для детей в возрасте от 3 до 7 лет к концу 2024 года в Республике Бурятия, Республике Ингушетия, Забайкальском крае»;</a:t>
            </a:r>
          </a:p>
          <a:p>
            <a:endParaRPr lang="ru-RU" sz="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3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Минпросвещения России от 23 января 2023 г. № 48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 внесении изменений в Порядок взаимодействия региональных информационных систем, указанных в части 14 статьи 98 Федерального закона от 29 декабря 2012 г. № 273-ФЗ, с федеральной информационной системой доступности дошкольного образования, утвержденный приказом Министерства просвещения Российской Федерации от 21 августа 2020 г. № 425;</a:t>
            </a:r>
          </a:p>
          <a:p>
            <a:pPr algn="just"/>
            <a:endParaRPr lang="ru-RU" sz="600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300" b="1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приказ Минпросвещения России от 23 января 2023 г. № 50 </a:t>
            </a:r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 внесении изменений в Порядок приема на обучение по образовательным программам</a:t>
            </a:r>
          </a:p>
          <a:p>
            <a:pPr algn="just"/>
            <a:r>
              <a:rPr lang="ru-RU" sz="1300" dirty="0">
                <a:solidFill>
                  <a:srgbClr val="4F81B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дошкольного образования, утвержденный приказом Министерства просвещения Российской Федерации от 15 мая 2020 г. № 236.</a:t>
            </a:r>
          </a:p>
          <a:p>
            <a:pPr algn="just"/>
            <a:endParaRPr lang="ru-RU" sz="1300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600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50" dirty="0">
              <a:solidFill>
                <a:srgbClr val="4F81B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89" y="1608138"/>
            <a:ext cx="761130" cy="66544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89" y="2449795"/>
            <a:ext cx="761130" cy="6654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31" y="3246437"/>
            <a:ext cx="761130" cy="6654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31" y="4003328"/>
            <a:ext cx="761130" cy="66544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26" y="4806156"/>
            <a:ext cx="761130" cy="66544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11" y="5624001"/>
            <a:ext cx="761130" cy="66544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11" y="6571316"/>
            <a:ext cx="761130" cy="6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4039"/>
            <a:ext cx="713915" cy="655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5053013" y="1446556"/>
            <a:ext cx="1059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</a:rPr>
              <a:t>МИНИСТЕРСТВО ПРОСВЕЩЕНИЯ РОССИЙСКОЙ ФЕДЕРАЦИИ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404470" y="122237"/>
            <a:ext cx="1" cy="6705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282487" y="350837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655607" y="229817"/>
            <a:ext cx="45719" cy="4943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xmlns="" id="{C9B5FABD-6431-0F78-2ECC-AD87AC3321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6363" y="2198139"/>
            <a:ext cx="858831" cy="858831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xmlns="" id="{79FBAB45-6A1E-877D-529E-7B9A1788BC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6363" y="3126095"/>
            <a:ext cx="858831" cy="858831"/>
          </a:xfrm>
          <a:prstGeom prst="rect">
            <a:avLst/>
          </a:prstGeom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xmlns="" id="{C66A1D7B-4ED4-D2AD-E9A8-6AA354C9E0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6363" y="4859997"/>
            <a:ext cx="858831" cy="85883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85887" y="237185"/>
            <a:ext cx="9282675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800" b="1" dirty="0">
                <a:solidFill>
                  <a:srgbClr val="0700A7"/>
                </a:solidFill>
              </a:rPr>
              <a:t>КОНЦЕПЦИЯ РАЗВИТИЯ ДОШКОЛЬНОГО ОБРАЗОВАНИЯ</a:t>
            </a:r>
          </a:p>
          <a:p>
            <a:endParaRPr lang="ru-RU" sz="2000" b="1" dirty="0">
              <a:solidFill>
                <a:srgbClr val="0700A7"/>
              </a:solidFill>
            </a:endParaRPr>
          </a:p>
          <a:p>
            <a:r>
              <a:rPr lang="ru-RU" sz="2000" b="1" dirty="0">
                <a:solidFill>
                  <a:srgbClr val="0700A7"/>
                </a:solidFill>
              </a:rPr>
              <a:t>Реализация Концепции будет осуществляться в 2 этапа:</a:t>
            </a:r>
          </a:p>
          <a:p>
            <a:r>
              <a:rPr lang="ru-RU" sz="2000" b="1" dirty="0">
                <a:solidFill>
                  <a:srgbClr val="0700A7"/>
                </a:solidFill>
              </a:rPr>
              <a:t>I этап – 2023 – 2025 годы;</a:t>
            </a:r>
          </a:p>
          <a:p>
            <a:r>
              <a:rPr lang="ru-RU" sz="2000" b="1" dirty="0">
                <a:solidFill>
                  <a:srgbClr val="0700A7"/>
                </a:solidFill>
              </a:rPr>
              <a:t>II этап – 2025 – 2030 годы.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91287" y="1617084"/>
            <a:ext cx="64135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«Для того, чтобы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дошкольное образование отвечало требованиям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времени, стало по-настоящему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содержательным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 новаторским, необходимо, чтобы усилия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государства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находили широкую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общественную поддержку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были подкреплены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активным, заинтересованным участием научных, педагогических, экспертных организаций, средств массовой информации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 И, конечно, нужно в полной мере использовать огромный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опыт и замечательные традиции отечественного дошкольного образования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которыми по праву славится наша страна»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2627554"/>
            <a:ext cx="52006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53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4039"/>
            <a:ext cx="713915" cy="655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5053013" y="1446556"/>
            <a:ext cx="1059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</a:rPr>
              <a:t>МИНИСТЕРСТВО ПРОСВЕЩЕНИЯ РОССИЙСКОЙ ФЕДЕРАЦИИ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404470" y="122237"/>
            <a:ext cx="1" cy="6705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282487" y="350837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5339" y="240138"/>
            <a:ext cx="121260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00A7"/>
                </a:solidFill>
              </a:rPr>
              <a:t>ОБЩИЕ ПОЛОЖЕНИЯ. </a:t>
            </a:r>
            <a:r>
              <a:rPr lang="ru-RU" sz="2000" dirty="0">
                <a:solidFill>
                  <a:srgbClr val="0700A7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Нормативные правовые акты.</a:t>
            </a:r>
            <a:endParaRPr lang="ru-RU" sz="2000" dirty="0">
              <a:solidFill>
                <a:srgbClr val="0700A7"/>
              </a:solidFill>
            </a:endParaRPr>
          </a:p>
          <a:p>
            <a:endParaRPr lang="ru-RU" sz="2000" dirty="0"/>
          </a:p>
          <a:p>
            <a:r>
              <a:rPr lang="ru-RU" sz="2000" spc="-150" dirty="0">
                <a:solidFill>
                  <a:srgbClr val="00B0F0"/>
                </a:solidFill>
                <a:latin typeface="Montserrat" panose="020B0604020202020204" charset="-52"/>
              </a:rPr>
              <a:t>.</a:t>
            </a:r>
            <a:endParaRPr lang="ru-RU" sz="2000" spc="-150" dirty="0">
              <a:solidFill>
                <a:srgbClr val="00B0F0"/>
              </a:solidFill>
              <a:latin typeface="Montserrat" panose="00000500000000000000" pitchFamily="50" charset="-52"/>
            </a:endParaRPr>
          </a:p>
          <a:p>
            <a:r>
              <a:rPr lang="ru-RU" sz="2800" b="1" dirty="0">
                <a:solidFill>
                  <a:srgbClr val="00B0F0"/>
                </a:solidFill>
                <a:latin typeface="Montserrat" panose="020B0604020202020204" charset="-52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155" y="704187"/>
            <a:ext cx="4083794" cy="6553200"/>
          </a:xfrm>
          <a:prstGeom prst="rect">
            <a:avLst/>
          </a:prstGeom>
          <a:solidFill>
            <a:srgbClr val="E4E4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17027" y="804378"/>
            <a:ext cx="4083794" cy="6553200"/>
          </a:xfrm>
          <a:prstGeom prst="rect">
            <a:avLst/>
          </a:prstGeom>
          <a:solidFill>
            <a:srgbClr val="E4E4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26235" y="766337"/>
            <a:ext cx="4083794" cy="6553200"/>
          </a:xfrm>
          <a:prstGeom prst="rect">
            <a:avLst/>
          </a:prstGeom>
          <a:solidFill>
            <a:srgbClr val="E4E4E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52629" y="840808"/>
            <a:ext cx="3642698" cy="679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ru-RU" sz="16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Указ Президента Российской Федерации от 19 декабря 2012 г. N 1666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31356E"/>
                </a:solidFill>
                <a:latin typeface="Montserrat" panose="020B0604020202020204" charset="-52"/>
              </a:rPr>
              <a:t>«</a:t>
            </a:r>
            <a:r>
              <a:rPr lang="ru-RU" sz="1600" b="1" dirty="0">
                <a:solidFill>
                  <a:srgbClr val="31356E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О Стратегии государственной национальной политики Российской Федерации на период до 2025 года»</a:t>
            </a:r>
          </a:p>
          <a:p>
            <a:pPr fontAlgn="base">
              <a:lnSpc>
                <a:spcPct val="115000"/>
              </a:lnSpc>
            </a:pPr>
            <a:endParaRPr lang="ru-RU" sz="1600" b="1" dirty="0">
              <a:solidFill>
                <a:srgbClr val="31356E"/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ru-RU" sz="16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Указ Президента Российской Федерации от 17 мая  2023 г. </a:t>
            </a:r>
            <a:br>
              <a:rPr lang="ru-RU" sz="16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N 358</a:t>
            </a:r>
            <a:r>
              <a:rPr lang="ru-RU" sz="1600" b="1" dirty="0">
                <a:solidFill>
                  <a:srgbClr val="31356E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31356E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 Стратегии комплексной безопасности детей в Российской Федерации на период </a:t>
            </a:r>
            <a:br>
              <a:rPr lang="ru-RU" sz="1600" b="1" dirty="0">
                <a:solidFill>
                  <a:srgbClr val="31356E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1356E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до 2030 года»;</a:t>
            </a:r>
          </a:p>
          <a:p>
            <a:pPr fontAlgn="base">
              <a:lnSpc>
                <a:spcPct val="115000"/>
              </a:lnSpc>
            </a:pPr>
            <a:endParaRPr lang="ru-RU" sz="1600" b="1" dirty="0">
              <a:solidFill>
                <a:srgbClr val="31356E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endParaRPr lang="ru-RU" sz="1600" b="1" dirty="0">
              <a:solidFill>
                <a:srgbClr val="31356E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endParaRPr lang="ru-RU" sz="1600" b="1" dirty="0">
              <a:solidFill>
                <a:srgbClr val="31356E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endParaRPr lang="ru-RU" sz="1600" b="1" dirty="0">
              <a:solidFill>
                <a:srgbClr val="31356E"/>
              </a:solidFill>
              <a:effectLst/>
              <a:latin typeface="Montserrat" panose="000005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endParaRPr lang="ru-RU" sz="1600" b="1" dirty="0">
              <a:solidFill>
                <a:srgbClr val="31356E"/>
              </a:solidFill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endParaRPr lang="ru-RU" sz="2000" b="1" dirty="0">
              <a:solidFill>
                <a:srgbClr val="31356E"/>
              </a:solidFill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endParaRPr lang="ru-RU" sz="2000" b="1" dirty="0">
              <a:solidFill>
                <a:srgbClr val="31356E"/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endParaRPr lang="ru-RU" sz="2000" b="1" dirty="0">
              <a:solidFill>
                <a:srgbClr val="31356E"/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9834" y="960437"/>
            <a:ext cx="388326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ru-RU" sz="16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Указ Президента Российской Федерации от 21 июля 2020 г. </a:t>
            </a:r>
            <a:br>
              <a:rPr lang="ru-RU" sz="16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N 474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31356E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«О национальных целях развития Российской Федерации на период до 2030 года»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799567" y="228368"/>
            <a:ext cx="45719" cy="4943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381585" y="3336179"/>
            <a:ext cx="3642698" cy="421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endParaRPr lang="ru-RU" sz="1800" b="1" dirty="0">
              <a:solidFill>
                <a:srgbClr val="31356E"/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endParaRPr lang="ru-RU" sz="1800" b="1" dirty="0">
              <a:solidFill>
                <a:srgbClr val="31356E"/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endParaRPr lang="ru-RU" sz="1800" b="1" dirty="0">
              <a:solidFill>
                <a:srgbClr val="31356E"/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ru-RU" sz="1800" b="1" dirty="0">
                <a:solidFill>
                  <a:srgbClr val="31356E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Стратегия развития воспитания в Российской Федерации на период до 2025 года</a:t>
            </a:r>
            <a:r>
              <a:rPr lang="ru-RU" sz="18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, утвержденной распоряжением Правительства РФ от 29.05.2015 N 996-р</a:t>
            </a:r>
          </a:p>
          <a:p>
            <a:pPr fontAlgn="base">
              <a:lnSpc>
                <a:spcPct val="115000"/>
              </a:lnSpc>
            </a:pPr>
            <a:endParaRPr lang="ru-RU" sz="1800" dirty="0">
              <a:solidFill>
                <a:srgbClr val="00B0F0"/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endParaRPr lang="ru-RU" sz="1800" dirty="0">
              <a:solidFill>
                <a:srgbClr val="00B0F0"/>
              </a:solidFill>
              <a:latin typeface="Montserrat" panose="020B0604020202020204" charset="-52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ru-RU" sz="18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23029" y="5157542"/>
            <a:ext cx="3607104" cy="131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ru-RU" sz="1400" b="1" dirty="0">
                <a:solidFill>
                  <a:srgbClr val="31356E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Концепции государственной семейной политики в Российской Федерации на период до 2025 года</a:t>
            </a:r>
            <a:r>
              <a:rPr lang="ru-RU" sz="1400" b="1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(распоряжение Правительства РФ от 25 августа 2014 г. N 1618-р)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69607" y="762207"/>
            <a:ext cx="36426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1356E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Стратегии развития физической культуры и спорта в Российской Федерации на период до 2030 года,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утвержденной распоряжением Правительства Российской Федерации от 24 ноября 2020 г. N 3081-р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75339" y="4495776"/>
            <a:ext cx="36426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Указ Президента РФ от 09.11.2022 N 809</a:t>
            </a:r>
          </a:p>
          <a:p>
            <a:r>
              <a:rPr lang="ru-RU" sz="1800" b="1" dirty="0">
                <a:solidFill>
                  <a:srgbClr val="31356E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25494" y="2760328"/>
            <a:ext cx="36426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B0F0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Указ Президента РФ от 02.07.2021 N 400</a:t>
            </a:r>
          </a:p>
          <a:p>
            <a:r>
              <a:rPr lang="ru-RU" sz="1800" b="1" dirty="0">
                <a:solidFill>
                  <a:srgbClr val="31356E"/>
                </a:solidFill>
                <a:latin typeface="Montserrat" panose="020B0604020202020204" charset="-52"/>
                <a:ea typeface="Times New Roman" panose="02020603050405020304" pitchFamily="18" charset="0"/>
              </a:rPr>
              <a:t>«О Стратегии национальной безопасности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86766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904039"/>
            <a:ext cx="713915" cy="655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5053013" y="1446556"/>
            <a:ext cx="1059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-52"/>
              </a:rPr>
              <a:t>МИНИСТЕРСТВО ПРОСВЕЩЕНИЯ РОССИЙСКОЙ ФЕДЕРАЦИИ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404470" y="122237"/>
            <a:ext cx="1" cy="6705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282487" y="287358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92F23A9-54EA-0458-0631-E8F9ED4A6FD7}"/>
              </a:ext>
            </a:extLst>
          </p:cNvPr>
          <p:cNvSpPr/>
          <p:nvPr/>
        </p:nvSpPr>
        <p:spPr>
          <a:xfrm>
            <a:off x="11441069" y="6097585"/>
            <a:ext cx="948621" cy="1447800"/>
          </a:xfrm>
          <a:prstGeom prst="rect">
            <a:avLst/>
          </a:prstGeom>
          <a:solidFill>
            <a:srgbClr val="123D73"/>
          </a:solidFill>
          <a:ln>
            <a:solidFill>
              <a:srgbClr val="123D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0EBBEDF-A68C-A64C-2A4E-179BFBE864A3}"/>
              </a:ext>
            </a:extLst>
          </p:cNvPr>
          <p:cNvSpPr/>
          <p:nvPr/>
        </p:nvSpPr>
        <p:spPr>
          <a:xfrm flipH="1">
            <a:off x="502340" y="161285"/>
            <a:ext cx="151161" cy="4943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D7419A6-1334-7C37-C6E9-5B2A70B8F074}"/>
              </a:ext>
            </a:extLst>
          </p:cNvPr>
          <p:cNvSpPr/>
          <p:nvPr/>
        </p:nvSpPr>
        <p:spPr>
          <a:xfrm>
            <a:off x="934621" y="199276"/>
            <a:ext cx="12473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700A7"/>
                </a:solidFill>
              </a:rPr>
              <a:t>ПРИОРИТЕТЫ ОБНОВЛЕНИЯ СОДЕРЖАНИЯ И ТЕХНОЛОГИЙ ДОШКОЛЬНОГО ОБРАЗОВАНИЯ</a:t>
            </a:r>
            <a:endParaRPr lang="ru-RU" sz="2400" dirty="0">
              <a:solidFill>
                <a:srgbClr val="0700A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851" y="1112837"/>
            <a:ext cx="12630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</a:rPr>
              <a:t>Единое базовое содержание образования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Montserrat" panose="020B0604020202020204" charset="-52"/>
              </a:rPr>
              <a:t>детей дошкольного возраста, обеспеченное федеральной образовательной программой дошкольного образования, направленное на развитие и духовно-нравственное воспитание подрастающего поколения.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3915" y="1984184"/>
            <a:ext cx="119359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Тенденции дошкольного образования:</a:t>
            </a: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преодоление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негативных направлений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 традиционной системе  дошкольного образования 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создание альтернативных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подходов к обновлению ее содержания;</a:t>
            </a: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прогресс в осознании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педагогической общественностью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принципов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гуманизации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образования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(построение отношений участников образовательного процесса на основе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взаимоуважения к личности друг друга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неизбежность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обновления системы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дошкольного образования;</a:t>
            </a: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новые возможности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 системе дошкольного образования (различные модели, инновационные программы и технологии дошкольного образования).</a:t>
            </a:r>
          </a:p>
        </p:txBody>
      </p:sp>
    </p:spTree>
    <p:extLst>
      <p:ext uri="{BB962C8B-B14F-4D97-AF65-F5344CB8AC3E}">
        <p14:creationId xmlns:p14="http://schemas.microsoft.com/office/powerpoint/2010/main" val="192650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A69C250-10A0-CA92-2880-07C105793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637" y="1238947"/>
            <a:ext cx="11743746" cy="4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">
              <a:defRPr/>
            </a:pPr>
            <a:endParaRPr lang="ru-RU" altLang="ru-RU" sz="2205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xmlns="" id="{24E83A10-6411-E87A-3AFE-D7058E05FDC4}"/>
              </a:ext>
            </a:extLst>
          </p:cNvPr>
          <p:cNvSpPr/>
          <p:nvPr/>
        </p:nvSpPr>
        <p:spPr>
          <a:xfrm rot="5400000">
            <a:off x="-3140939" y="3141115"/>
            <a:ext cx="7559675" cy="1277445"/>
          </a:xfrm>
          <a:prstGeom prst="triangle">
            <a:avLst/>
          </a:prstGeom>
          <a:solidFill>
            <a:schemeClr val="accent5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68"/>
          </a:p>
        </p:txBody>
      </p:sp>
      <p:sp>
        <p:nvSpPr>
          <p:cNvPr id="44036" name="Прямоугольник 4">
            <a:extLst>
              <a:ext uri="{FF2B5EF4-FFF2-40B4-BE49-F238E27FC236}">
                <a16:creationId xmlns:a16="http://schemas.microsoft.com/office/drawing/2014/main" xmlns="" id="{6C6AFE06-C42B-DBD3-8DD2-14B2A3A0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622" y="2516391"/>
            <a:ext cx="12161977" cy="24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86" b="1" dirty="0">
                <a:solidFill>
                  <a:srgbClr val="6C0A1F"/>
                </a:solidFill>
                <a:latin typeface="Arial Black" panose="020B0A04020102020204" pitchFamily="34" charset="0"/>
              </a:rPr>
              <a:t>Создание модели единого образовательного пространства в рамках </a:t>
            </a:r>
            <a:r>
              <a:rPr lang="ru-RU" altLang="ru-RU" sz="3086" b="1" dirty="0" err="1">
                <a:solidFill>
                  <a:srgbClr val="6C0A1F"/>
                </a:solidFill>
                <a:latin typeface="Arial Black" panose="020B0A04020102020204" pitchFamily="34" charset="0"/>
              </a:rPr>
              <a:t>стажировочных</a:t>
            </a:r>
            <a:r>
              <a:rPr lang="ru-RU" altLang="ru-RU" sz="3086" b="1" dirty="0">
                <a:solidFill>
                  <a:srgbClr val="6C0A1F"/>
                </a:solidFill>
                <a:latin typeface="Arial Black" panose="020B0A04020102020204" pitchFamily="34" charset="0"/>
              </a:rPr>
              <a:t> площадок </a:t>
            </a:r>
            <a:br>
              <a:rPr lang="ru-RU" altLang="ru-RU" sz="3086" b="1" dirty="0">
                <a:solidFill>
                  <a:srgbClr val="6C0A1F"/>
                </a:solidFill>
                <a:latin typeface="Arial Black" panose="020B0A04020102020204" pitchFamily="34" charset="0"/>
              </a:rPr>
            </a:br>
            <a:r>
              <a:rPr lang="ru-RU" altLang="ru-RU" sz="3086" b="1" dirty="0">
                <a:solidFill>
                  <a:srgbClr val="6C0A1F"/>
                </a:solidFill>
                <a:latin typeface="Arial Black" panose="020B0A04020102020204" pitchFamily="34" charset="0"/>
              </a:rPr>
              <a:t>на базе дошкольных образовательных организаций «ДЕТСКИЙ САД-МАРШРУТЫ РАЗВИТИЯ» с активной развивающей предметно-пространственной средой</a:t>
            </a:r>
            <a:endParaRPr lang="ru-RU" altLang="ru-RU" sz="3086" dirty="0">
              <a:latin typeface="Arial" panose="020B0604020202020204" pitchFamily="34" charset="0"/>
            </a:endParaRPr>
          </a:p>
        </p:txBody>
      </p:sp>
      <p:pic>
        <p:nvPicPr>
          <p:cNvPr id="3" name="Рисунок 17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18C7D340-A1D7-30B4-A986-DEB3E0AC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895" y="350837"/>
            <a:ext cx="1614488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4765</TotalTime>
  <Words>1271</Words>
  <Application>Microsoft Office PowerPoint</Application>
  <PresentationFormat>Произвольный</PresentationFormat>
  <Paragraphs>201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Calibri</vt:lpstr>
      <vt:lpstr>Helvetica Neue</vt:lpstr>
      <vt:lpstr>Arial</vt:lpstr>
      <vt:lpstr>Times New Roman</vt:lpstr>
      <vt:lpstr>Verdana</vt:lpstr>
      <vt:lpstr>Arial Black</vt:lpstr>
      <vt:lpstr>Arial Narrow</vt:lpstr>
      <vt:lpstr>Bahnschrift Condensed</vt:lpstr>
      <vt:lpstr>Montserrat Medium</vt:lpstr>
      <vt:lpstr>Montserrat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ПК26</cp:lastModifiedBy>
  <cp:revision>316</cp:revision>
  <cp:lastPrinted>2023-05-15T10:08:52Z</cp:lastPrinted>
  <dcterms:created xsi:type="dcterms:W3CDTF">2006-08-16T00:00:00Z</dcterms:created>
  <dcterms:modified xsi:type="dcterms:W3CDTF">2023-06-06T06:55:45Z</dcterms:modified>
  <dc:identifier>DAEwuR-fI4k</dc:identifier>
</cp:coreProperties>
</file>