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2">
  <p:sldMasterIdLst>
    <p:sldMasterId id="2147483663" r:id="rId1"/>
    <p:sldMasterId id="2147483691" r:id="rId2"/>
  </p:sldMasterIdLst>
  <p:notesMasterIdLst>
    <p:notesMasterId r:id="rId34"/>
  </p:notesMasterIdLst>
  <p:sldIdLst>
    <p:sldId id="491" r:id="rId3"/>
    <p:sldId id="526" r:id="rId4"/>
    <p:sldId id="527" r:id="rId5"/>
    <p:sldId id="276" r:id="rId6"/>
    <p:sldId id="528" r:id="rId7"/>
    <p:sldId id="524" r:id="rId8"/>
    <p:sldId id="549" r:id="rId9"/>
    <p:sldId id="529" r:id="rId10"/>
    <p:sldId id="530" r:id="rId11"/>
    <p:sldId id="531" r:id="rId12"/>
    <p:sldId id="532" r:id="rId13"/>
    <p:sldId id="533" r:id="rId14"/>
    <p:sldId id="534" r:id="rId15"/>
    <p:sldId id="535" r:id="rId16"/>
    <p:sldId id="536" r:id="rId17"/>
    <p:sldId id="537" r:id="rId18"/>
    <p:sldId id="538" r:id="rId19"/>
    <p:sldId id="539" r:id="rId20"/>
    <p:sldId id="542" r:id="rId21"/>
    <p:sldId id="513" r:id="rId22"/>
    <p:sldId id="514" r:id="rId23"/>
    <p:sldId id="515" r:id="rId24"/>
    <p:sldId id="543" r:id="rId25"/>
    <p:sldId id="544" r:id="rId26"/>
    <p:sldId id="545" r:id="rId27"/>
    <p:sldId id="546" r:id="rId28"/>
    <p:sldId id="547" r:id="rId29"/>
    <p:sldId id="548" r:id="rId30"/>
    <p:sldId id="522" r:id="rId31"/>
    <p:sldId id="277" r:id="rId32"/>
    <p:sldId id="523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18" userDrawn="1">
          <p15:clr>
            <a:srgbClr val="A4A3A4"/>
          </p15:clr>
        </p15:guide>
        <p15:guide id="2" pos="824" userDrawn="1">
          <p15:clr>
            <a:srgbClr val="A4A3A4"/>
          </p15:clr>
        </p15:guide>
        <p15:guide id="3" orient="horz" pos="867" userDrawn="1">
          <p15:clr>
            <a:srgbClr val="A4A3A4"/>
          </p15:clr>
        </p15:guide>
        <p15:guide id="4" pos="413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B56D"/>
    <a:srgbClr val="819FCF"/>
    <a:srgbClr val="1E264A"/>
    <a:srgbClr val="425FA0"/>
    <a:srgbClr val="1D2D5A"/>
    <a:srgbClr val="FFFFFF"/>
    <a:srgbClr val="EEEFF2"/>
    <a:srgbClr val="BDE1E0"/>
    <a:srgbClr val="4EA8A5"/>
    <a:srgbClr val="323A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35" autoAdjust="0"/>
    <p:restoredTop sz="96405"/>
  </p:normalViewPr>
  <p:slideViewPr>
    <p:cSldViewPr snapToGrid="0" showGuides="1">
      <p:cViewPr varScale="1">
        <p:scale>
          <a:sx n="116" d="100"/>
          <a:sy n="116" d="100"/>
        </p:scale>
        <p:origin x="636" y="108"/>
      </p:cViewPr>
      <p:guideLst>
        <p:guide orient="horz" pos="618"/>
        <p:guide pos="824"/>
        <p:guide orient="horz" pos="867"/>
        <p:guide pos="41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26E5F2-F42B-444E-8D80-25AA8F7211A2}" type="datetimeFigureOut">
              <a:rPr lang="ru-RU" smtClean="0"/>
              <a:t>06.06.2023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BB30D4-96D4-3943-A6DD-0CB6A342E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782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88027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225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>
            <a:extLst>
              <a:ext uri="{FF2B5EF4-FFF2-40B4-BE49-F238E27FC236}">
                <a16:creationId xmlns:a16="http://schemas.microsoft.com/office/drawing/2014/main" xmlns="" id="{6E172CFC-907E-F0E6-B597-F049494F159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Заметки 2">
            <a:extLst>
              <a:ext uri="{FF2B5EF4-FFF2-40B4-BE49-F238E27FC236}">
                <a16:creationId xmlns:a16="http://schemas.microsoft.com/office/drawing/2014/main" xmlns="" id="{E341A7D4-1A4E-7732-1FC1-F938A3DC0C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90600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00" name="Номер слайда 3">
            <a:extLst>
              <a:ext uri="{FF2B5EF4-FFF2-40B4-BE49-F238E27FC236}">
                <a16:creationId xmlns:a16="http://schemas.microsoft.com/office/drawing/2014/main" xmlns="" id="{1676B54F-B284-3A86-36F0-5E19A4F623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BA15E4-BC1C-40B9-AA5F-7B750D756278}" type="slidenum">
              <a:rPr kumimoji="0" lang="ru-RU" altLang="ru-RU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alt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637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6298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8665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0623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5624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81470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0510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>
            <a:extLst>
              <a:ext uri="{FF2B5EF4-FFF2-40B4-BE49-F238E27FC236}">
                <a16:creationId xmlns:a16="http://schemas.microsoft.com/office/drawing/2014/main" xmlns="" id="{BED42FAF-61B5-1922-F863-2F39D7F8267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Заметки 2">
            <a:extLst>
              <a:ext uri="{FF2B5EF4-FFF2-40B4-BE49-F238E27FC236}">
                <a16:creationId xmlns:a16="http://schemas.microsoft.com/office/drawing/2014/main" xmlns="" id="{45F544AC-3F82-D1DC-1DAF-4111240CD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90600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2" name="Номер слайда 3">
            <a:extLst>
              <a:ext uri="{FF2B5EF4-FFF2-40B4-BE49-F238E27FC236}">
                <a16:creationId xmlns:a16="http://schemas.microsoft.com/office/drawing/2014/main" xmlns="" id="{B13E0558-6A17-3982-88D1-E69AE382B6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3DB8CCC-8FFD-4E3F-81B7-1B57EDDE041A}" type="slidenum">
              <a:rPr lang="ru-RU" altLang="ru-RU" sz="1300"/>
              <a:pPr/>
              <a:t>30</a:t>
            </a:fld>
            <a:endParaRPr lang="ru-RU" altLang="ru-RU" sz="1300"/>
          </a:p>
        </p:txBody>
      </p:sp>
    </p:spTree>
    <p:extLst>
      <p:ext uri="{BB962C8B-B14F-4D97-AF65-F5344CB8AC3E}">
        <p14:creationId xmlns:p14="http://schemas.microsoft.com/office/powerpoint/2010/main" val="3150915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039" y="2130976"/>
            <a:ext cx="10363924" cy="147008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076" y="3886154"/>
            <a:ext cx="8535848" cy="1752295"/>
          </a:xfrm>
        </p:spPr>
        <p:txBody>
          <a:bodyPr/>
          <a:lstStyle>
            <a:lvl1pPr marL="0" indent="0" algn="ctr">
              <a:buNone/>
              <a:defRPr/>
            </a:lvl1pPr>
            <a:lvl2pPr marL="521237" indent="0" algn="ctr">
              <a:buNone/>
              <a:defRPr/>
            </a:lvl2pPr>
            <a:lvl3pPr marL="1042474" indent="0" algn="ctr">
              <a:buNone/>
              <a:defRPr/>
            </a:lvl3pPr>
            <a:lvl4pPr marL="1563711" indent="0" algn="ctr">
              <a:buNone/>
              <a:defRPr/>
            </a:lvl4pPr>
            <a:lvl5pPr marL="2084949" indent="0" algn="ctr">
              <a:buNone/>
              <a:defRPr/>
            </a:lvl5pPr>
            <a:lvl6pPr marL="2606187" indent="0" algn="ctr">
              <a:buNone/>
              <a:defRPr/>
            </a:lvl6pPr>
            <a:lvl7pPr marL="3127424" indent="0" algn="ctr">
              <a:buNone/>
              <a:defRPr/>
            </a:lvl7pPr>
            <a:lvl8pPr marL="3648661" indent="0" algn="ctr">
              <a:buNone/>
              <a:defRPr/>
            </a:lvl8pPr>
            <a:lvl9pPr marL="4169898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1890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1890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1877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08C996-7A16-438C-97B0-7058BBB6E5E6}" type="slidenum">
              <a:rPr kumimoji="0" lang="ru-RU" altLang="ru-RU" sz="1814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1877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81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6238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1890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1890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1877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8CD64A-4392-4268-AC3D-D0BE92946CD7}" type="slidenum">
              <a:rPr kumimoji="0" lang="ru-RU" altLang="ru-RU" sz="1814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1877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81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3855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925" y="275012"/>
            <a:ext cx="2742115" cy="585154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962" y="275012"/>
            <a:ext cx="8056204" cy="585154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1890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1890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1877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1C0101-6775-4558-B151-EACA4DD29A88}" type="slidenum">
              <a:rPr kumimoji="0" lang="ru-RU" altLang="ru-RU" sz="1814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1877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81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4893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16"/>
          <p:cNvPicPr preferRelativeResize="0"/>
          <p:nvPr/>
        </p:nvPicPr>
        <p:blipFill rotWithShape="1">
          <a:blip r:embed="rId2">
            <a:alphaModFix/>
          </a:blip>
          <a:srcRect l="31932" t="36237" r="16241" b="7092"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16"/>
          <p:cNvSpPr txBox="1"/>
          <p:nvPr/>
        </p:nvSpPr>
        <p:spPr>
          <a:xfrm>
            <a:off x="9696310" y="62420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275" tIns="37125" rIns="74275" bIns="371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2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0551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47E31B1-2941-FA18-3E03-4D3BDBA639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30" t="14198" r="18354" b="50437"/>
          <a:stretch/>
        </p:blipFill>
        <p:spPr>
          <a:xfrm>
            <a:off x="-4764" y="-471488"/>
            <a:ext cx="12196763" cy="7329486"/>
          </a:xfrm>
          <a:prstGeom prst="rect">
            <a:avLst/>
          </a:prstGeom>
          <a:effectLst>
            <a:reflection endPos="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8A08891-B355-CCF1-0E81-5F3FF3C0AB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1000"/>
          </a:blip>
          <a:srcRect l="2039" t="19066" r="5047" b="12668"/>
          <a:stretch/>
        </p:blipFill>
        <p:spPr>
          <a:xfrm>
            <a:off x="3757613" y="-471489"/>
            <a:ext cx="8434387" cy="7626952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1179784B-027F-EBE4-BB9F-3D1E98F9CEBE}"/>
              </a:ext>
            </a:extLst>
          </p:cNvPr>
          <p:cNvSpPr/>
          <p:nvPr userDrawn="1"/>
        </p:nvSpPr>
        <p:spPr>
          <a:xfrm>
            <a:off x="0" y="-471490"/>
            <a:ext cx="12191999" cy="7329490"/>
          </a:xfrm>
          <a:prstGeom prst="rect">
            <a:avLst/>
          </a:prstGeom>
          <a:gradFill>
            <a:gsLst>
              <a:gs pos="65000">
                <a:srgbClr val="FFFFFF">
                  <a:alpha val="69057"/>
                </a:srgbClr>
              </a:gs>
              <a:gs pos="15000">
                <a:schemeClr val="bg1">
                  <a:alpha val="97000"/>
                </a:schemeClr>
              </a:gs>
              <a:gs pos="100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 dirty="0"/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xmlns="" id="{5252DF85-8CE1-FB6E-C5DF-9F38C4534092}"/>
              </a:ext>
            </a:extLst>
          </p:cNvPr>
          <p:cNvSpPr txBox="1">
            <a:spLocks/>
          </p:cNvSpPr>
          <p:nvPr userDrawn="1"/>
        </p:nvSpPr>
        <p:spPr>
          <a:xfrm>
            <a:off x="9696310" y="6242051"/>
            <a:ext cx="2228850" cy="365125"/>
          </a:xfrm>
          <a:prstGeom prst="rect">
            <a:avLst/>
          </a:prstGeom>
        </p:spPr>
        <p:txBody>
          <a:bodyPr vert="horz" lIns="74295" tIns="37148" rIns="74295" bIns="37148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8686F3-5CEE-AD4D-A44F-5D8312DE5C23}" type="slidenum">
              <a:rPr lang="ru-RU" sz="2000" b="1" smtClean="0">
                <a:solidFill>
                  <a:srgbClr val="1C3D8A">
                    <a:alpha val="34034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2600" b="1" dirty="0">
              <a:solidFill>
                <a:srgbClr val="1C3D8A">
                  <a:alpha val="34034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F3C6E548-1AEB-40EE-2A7B-3CEF60ECF2A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02175" y="250824"/>
            <a:ext cx="831811" cy="70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82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47E31B1-2941-FA18-3E03-4D3BDBA639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30" t="14198" r="18354" b="50437"/>
          <a:stretch/>
        </p:blipFill>
        <p:spPr>
          <a:xfrm>
            <a:off x="-4764" y="-471488"/>
            <a:ext cx="12196763" cy="7329486"/>
          </a:xfrm>
          <a:prstGeom prst="rect">
            <a:avLst/>
          </a:prstGeom>
          <a:effectLst>
            <a:reflection endPos="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8A08891-B355-CCF1-0E81-5F3FF3C0AB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1000"/>
          </a:blip>
          <a:srcRect l="2039" t="19066" r="5047" b="12668"/>
          <a:stretch/>
        </p:blipFill>
        <p:spPr>
          <a:xfrm>
            <a:off x="3757613" y="-471489"/>
            <a:ext cx="8434387" cy="7626952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1179784B-027F-EBE4-BB9F-3D1E98F9CEBE}"/>
              </a:ext>
            </a:extLst>
          </p:cNvPr>
          <p:cNvSpPr/>
          <p:nvPr userDrawn="1"/>
        </p:nvSpPr>
        <p:spPr>
          <a:xfrm>
            <a:off x="0" y="-471490"/>
            <a:ext cx="12191999" cy="7329490"/>
          </a:xfrm>
          <a:prstGeom prst="rect">
            <a:avLst/>
          </a:prstGeom>
          <a:gradFill>
            <a:gsLst>
              <a:gs pos="65000">
                <a:srgbClr val="FFFFFF">
                  <a:alpha val="69057"/>
                </a:srgbClr>
              </a:gs>
              <a:gs pos="15000">
                <a:schemeClr val="bg1">
                  <a:alpha val="97000"/>
                </a:schemeClr>
              </a:gs>
              <a:gs pos="100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 dirty="0"/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xmlns="" id="{5252DF85-8CE1-FB6E-C5DF-9F38C4534092}"/>
              </a:ext>
            </a:extLst>
          </p:cNvPr>
          <p:cNvSpPr txBox="1">
            <a:spLocks/>
          </p:cNvSpPr>
          <p:nvPr userDrawn="1"/>
        </p:nvSpPr>
        <p:spPr>
          <a:xfrm>
            <a:off x="9696310" y="6242051"/>
            <a:ext cx="2228850" cy="365125"/>
          </a:xfrm>
          <a:prstGeom prst="rect">
            <a:avLst/>
          </a:prstGeom>
        </p:spPr>
        <p:txBody>
          <a:bodyPr vert="horz" lIns="74295" tIns="37148" rIns="74295" bIns="37148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8686F3-5CEE-AD4D-A44F-5D8312DE5C23}" type="slidenum">
              <a:rPr lang="ru-RU" sz="2000" b="1" smtClean="0">
                <a:solidFill>
                  <a:srgbClr val="1C3D8A">
                    <a:alpha val="34034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2600" b="1" dirty="0">
              <a:solidFill>
                <a:srgbClr val="1C3D8A">
                  <a:alpha val="34034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F3C6E548-1AEB-40EE-2A7B-3CEF60ECF2A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02175" y="250824"/>
            <a:ext cx="831811" cy="70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692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039" y="2130976"/>
            <a:ext cx="10363924" cy="147008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076" y="3886157"/>
            <a:ext cx="8535848" cy="1752295"/>
          </a:xfrm>
        </p:spPr>
        <p:txBody>
          <a:bodyPr/>
          <a:lstStyle>
            <a:lvl1pPr marL="0" indent="0" algn="ctr">
              <a:buNone/>
              <a:defRPr/>
            </a:lvl1pPr>
            <a:lvl2pPr marL="520791" indent="0" algn="ctr">
              <a:buNone/>
              <a:defRPr/>
            </a:lvl2pPr>
            <a:lvl3pPr marL="1041582" indent="0" algn="ctr">
              <a:buNone/>
              <a:defRPr/>
            </a:lvl3pPr>
            <a:lvl4pPr marL="1562369" indent="0" algn="ctr">
              <a:buNone/>
              <a:defRPr/>
            </a:lvl4pPr>
            <a:lvl5pPr marL="2083164" indent="0" algn="ctr">
              <a:buNone/>
              <a:defRPr/>
            </a:lvl5pPr>
            <a:lvl6pPr marL="2603956" indent="0" algn="ctr">
              <a:buNone/>
              <a:defRPr/>
            </a:lvl6pPr>
            <a:lvl7pPr marL="3124746" indent="0" algn="ctr">
              <a:buNone/>
              <a:defRPr/>
            </a:lvl7pPr>
            <a:lvl8pPr marL="3645537" indent="0" algn="ctr">
              <a:buNone/>
              <a:defRPr/>
            </a:lvl8pPr>
            <a:lvl9pPr marL="4166329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55888E4-2036-FEEA-358F-91626F97B0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4FC5584-A1CA-A43F-CABA-4092991358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66972B3E-9BA3-B1FE-7CF2-3EF696B9A1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795E34-A540-4AF4-991A-69B9F6557B0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363207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AF0988B-E555-88D9-B803-B4E6009B35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E640980-6FD9-9478-B2C6-C6D39992BA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2D1FB3CE-E747-B0C9-7F73-F1CE3353E7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2B5B9D-DA3F-4B83-80F6-BC98ECDDD0E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143030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908" y="4407385"/>
            <a:ext cx="10363924" cy="1362097"/>
          </a:xfrm>
        </p:spPr>
        <p:txBody>
          <a:bodyPr anchor="t"/>
          <a:lstStyle>
            <a:lvl1pPr algn="l">
              <a:defRPr sz="4625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908" y="2907058"/>
            <a:ext cx="10363924" cy="1500322"/>
          </a:xfrm>
        </p:spPr>
        <p:txBody>
          <a:bodyPr anchor="b"/>
          <a:lstStyle>
            <a:lvl1pPr marL="0" indent="0">
              <a:buNone/>
              <a:defRPr sz="2267"/>
            </a:lvl1pPr>
            <a:lvl2pPr marL="520791" indent="0">
              <a:buNone/>
              <a:defRPr sz="2086"/>
            </a:lvl2pPr>
            <a:lvl3pPr marL="1041582" indent="0">
              <a:buNone/>
              <a:defRPr sz="1814"/>
            </a:lvl3pPr>
            <a:lvl4pPr marL="1562369" indent="0">
              <a:buNone/>
              <a:defRPr sz="1632"/>
            </a:lvl4pPr>
            <a:lvl5pPr marL="2083164" indent="0">
              <a:buNone/>
              <a:defRPr sz="1632"/>
            </a:lvl5pPr>
            <a:lvl6pPr marL="2603956" indent="0">
              <a:buNone/>
              <a:defRPr sz="1632"/>
            </a:lvl6pPr>
            <a:lvl7pPr marL="3124746" indent="0">
              <a:buNone/>
              <a:defRPr sz="1632"/>
            </a:lvl7pPr>
            <a:lvl8pPr marL="3645537" indent="0">
              <a:buNone/>
              <a:defRPr sz="1632"/>
            </a:lvl8pPr>
            <a:lvl9pPr marL="4166329" indent="0">
              <a:buNone/>
              <a:defRPr sz="163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8B38C54-8F96-A46A-0201-DFBAE60465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9DDE1AF9-592D-4007-CEA1-9CE327AD70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435295D-9DA9-8E7D-911B-4E99F7C37A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74AA87-6085-4766-A67D-8CF2E0F4BAD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266700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969" y="1599673"/>
            <a:ext cx="5399159" cy="4526884"/>
          </a:xfrm>
        </p:spPr>
        <p:txBody>
          <a:bodyPr/>
          <a:lstStyle>
            <a:lvl1pPr>
              <a:defRPr sz="3174"/>
            </a:lvl1pPr>
            <a:lvl2pPr>
              <a:defRPr sz="2721"/>
            </a:lvl2pPr>
            <a:lvl3pPr>
              <a:defRPr sz="2267"/>
            </a:lvl3pPr>
            <a:lvl4pPr>
              <a:defRPr sz="2086"/>
            </a:lvl4pPr>
            <a:lvl5pPr>
              <a:defRPr sz="2086"/>
            </a:lvl5pPr>
            <a:lvl6pPr>
              <a:defRPr sz="2086"/>
            </a:lvl6pPr>
            <a:lvl7pPr>
              <a:defRPr sz="2086"/>
            </a:lvl7pPr>
            <a:lvl8pPr>
              <a:defRPr sz="2086"/>
            </a:lvl8pPr>
            <a:lvl9pPr>
              <a:defRPr sz="2086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82880" y="1599673"/>
            <a:ext cx="5399160" cy="4526884"/>
          </a:xfrm>
        </p:spPr>
        <p:txBody>
          <a:bodyPr/>
          <a:lstStyle>
            <a:lvl1pPr>
              <a:defRPr sz="3174"/>
            </a:lvl1pPr>
            <a:lvl2pPr>
              <a:defRPr sz="2721"/>
            </a:lvl2pPr>
            <a:lvl3pPr>
              <a:defRPr sz="2267"/>
            </a:lvl3pPr>
            <a:lvl4pPr>
              <a:defRPr sz="2086"/>
            </a:lvl4pPr>
            <a:lvl5pPr>
              <a:defRPr sz="2086"/>
            </a:lvl5pPr>
            <a:lvl6pPr>
              <a:defRPr sz="2086"/>
            </a:lvl6pPr>
            <a:lvl7pPr>
              <a:defRPr sz="2086"/>
            </a:lvl7pPr>
            <a:lvl8pPr>
              <a:defRPr sz="2086"/>
            </a:lvl8pPr>
            <a:lvl9pPr>
              <a:defRPr sz="2086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6AE73ED-CE4F-FC44-E347-4920F57A2D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66020B2-6257-6E56-B8B0-7DA3C1F0EE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0DF783A-CB33-C067-DA92-1D91E139B3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8D784D-B34D-4A6E-ABBB-4C8C78D79D8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812108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962" y="1534880"/>
            <a:ext cx="5386490" cy="639293"/>
          </a:xfrm>
        </p:spPr>
        <p:txBody>
          <a:bodyPr anchor="b"/>
          <a:lstStyle>
            <a:lvl1pPr marL="0" indent="0">
              <a:buNone/>
              <a:defRPr sz="2721" b="1"/>
            </a:lvl1pPr>
            <a:lvl2pPr marL="520791" indent="0">
              <a:buNone/>
              <a:defRPr sz="2267" b="1"/>
            </a:lvl2pPr>
            <a:lvl3pPr marL="1041582" indent="0">
              <a:buNone/>
              <a:defRPr sz="2086" b="1"/>
            </a:lvl3pPr>
            <a:lvl4pPr marL="1562369" indent="0">
              <a:buNone/>
              <a:defRPr sz="1814" b="1"/>
            </a:lvl4pPr>
            <a:lvl5pPr marL="2083164" indent="0">
              <a:buNone/>
              <a:defRPr sz="1814" b="1"/>
            </a:lvl5pPr>
            <a:lvl6pPr marL="2603956" indent="0">
              <a:buNone/>
              <a:defRPr sz="1814" b="1"/>
            </a:lvl6pPr>
            <a:lvl7pPr marL="3124746" indent="0">
              <a:buNone/>
              <a:defRPr sz="1814" b="1"/>
            </a:lvl7pPr>
            <a:lvl8pPr marL="3645537" indent="0">
              <a:buNone/>
              <a:defRPr sz="1814" b="1"/>
            </a:lvl8pPr>
            <a:lvl9pPr marL="4166329" indent="0">
              <a:buNone/>
              <a:defRPr sz="181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962" y="2174174"/>
            <a:ext cx="5386490" cy="3952385"/>
          </a:xfrm>
        </p:spPr>
        <p:txBody>
          <a:bodyPr/>
          <a:lstStyle>
            <a:lvl1pPr>
              <a:defRPr sz="2721"/>
            </a:lvl1pPr>
            <a:lvl2pPr>
              <a:defRPr sz="2267"/>
            </a:lvl2pPr>
            <a:lvl3pPr>
              <a:defRPr sz="2086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739" y="1534880"/>
            <a:ext cx="5388300" cy="639293"/>
          </a:xfrm>
        </p:spPr>
        <p:txBody>
          <a:bodyPr anchor="b"/>
          <a:lstStyle>
            <a:lvl1pPr marL="0" indent="0">
              <a:buNone/>
              <a:defRPr sz="2721" b="1"/>
            </a:lvl1pPr>
            <a:lvl2pPr marL="520791" indent="0">
              <a:buNone/>
              <a:defRPr sz="2267" b="1"/>
            </a:lvl2pPr>
            <a:lvl3pPr marL="1041582" indent="0">
              <a:buNone/>
              <a:defRPr sz="2086" b="1"/>
            </a:lvl3pPr>
            <a:lvl4pPr marL="1562369" indent="0">
              <a:buNone/>
              <a:defRPr sz="1814" b="1"/>
            </a:lvl4pPr>
            <a:lvl5pPr marL="2083164" indent="0">
              <a:buNone/>
              <a:defRPr sz="1814" b="1"/>
            </a:lvl5pPr>
            <a:lvl6pPr marL="2603956" indent="0">
              <a:buNone/>
              <a:defRPr sz="1814" b="1"/>
            </a:lvl6pPr>
            <a:lvl7pPr marL="3124746" indent="0">
              <a:buNone/>
              <a:defRPr sz="1814" b="1"/>
            </a:lvl7pPr>
            <a:lvl8pPr marL="3645537" indent="0">
              <a:buNone/>
              <a:defRPr sz="1814" b="1"/>
            </a:lvl8pPr>
            <a:lvl9pPr marL="4166329" indent="0">
              <a:buNone/>
              <a:defRPr sz="181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739" y="2174174"/>
            <a:ext cx="5388300" cy="3952385"/>
          </a:xfrm>
        </p:spPr>
        <p:txBody>
          <a:bodyPr/>
          <a:lstStyle>
            <a:lvl1pPr>
              <a:defRPr sz="2721"/>
            </a:lvl1pPr>
            <a:lvl2pPr>
              <a:defRPr sz="2267"/>
            </a:lvl2pPr>
            <a:lvl3pPr>
              <a:defRPr sz="2086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A6F748E5-A31B-31BD-F812-03796FCFAE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F873855B-3ABB-2998-5DD5-E09BDE1857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61EF8E05-5DB7-6951-E810-2711D990BC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431164-BAF4-48B4-8EB1-B60AFB8B421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02739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1890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1890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1877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61AA0F-78DB-4C07-B5E5-FB9123CEA388}" type="slidenum">
              <a:rPr kumimoji="0" lang="ru-RU" altLang="ru-RU" sz="1814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1877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81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53236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301454BF-2B44-8071-D77C-74CB02AE30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74736BD1-5575-49A0-1B61-CF2A314D18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F7F63CA9-0579-6CDC-40F9-5EA099483E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D43BCE-F825-4FFA-8323-A535F6E507B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337455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1CB59ADB-5509-82A2-E22F-C53EA5D551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CC02E806-97AB-7BC7-9993-125C53F9B5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648CF29D-436B-8BDF-9BF0-E210BC5A7B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2605D6-3C53-47F0-A99D-07CC2A6B629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61820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969" y="273576"/>
            <a:ext cx="4010907" cy="1161958"/>
          </a:xfrm>
        </p:spPr>
        <p:txBody>
          <a:bodyPr anchor="b"/>
          <a:lstStyle>
            <a:lvl1pPr algn="l">
              <a:defRPr sz="22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7477" y="273571"/>
            <a:ext cx="6814562" cy="5852986"/>
          </a:xfrm>
        </p:spPr>
        <p:txBody>
          <a:bodyPr/>
          <a:lstStyle>
            <a:lvl1pPr>
              <a:defRPr sz="3628"/>
            </a:lvl1pPr>
            <a:lvl2pPr>
              <a:defRPr sz="3174"/>
            </a:lvl2pPr>
            <a:lvl3pPr>
              <a:defRPr sz="2721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969" y="1435537"/>
            <a:ext cx="4010907" cy="4691027"/>
          </a:xfrm>
        </p:spPr>
        <p:txBody>
          <a:bodyPr/>
          <a:lstStyle>
            <a:lvl1pPr marL="0" indent="0">
              <a:buNone/>
              <a:defRPr sz="1632"/>
            </a:lvl1pPr>
            <a:lvl2pPr marL="520791" indent="0">
              <a:buNone/>
              <a:defRPr sz="1360"/>
            </a:lvl2pPr>
            <a:lvl3pPr marL="1041582" indent="0">
              <a:buNone/>
              <a:defRPr sz="1088"/>
            </a:lvl3pPr>
            <a:lvl4pPr marL="1562369" indent="0">
              <a:buNone/>
              <a:defRPr sz="998"/>
            </a:lvl4pPr>
            <a:lvl5pPr marL="2083164" indent="0">
              <a:buNone/>
              <a:defRPr sz="998"/>
            </a:lvl5pPr>
            <a:lvl6pPr marL="2603956" indent="0">
              <a:buNone/>
              <a:defRPr sz="998"/>
            </a:lvl6pPr>
            <a:lvl7pPr marL="3124746" indent="0">
              <a:buNone/>
              <a:defRPr sz="998"/>
            </a:lvl7pPr>
            <a:lvl8pPr marL="3645537" indent="0">
              <a:buNone/>
              <a:defRPr sz="998"/>
            </a:lvl8pPr>
            <a:lvl9pPr marL="4166329" indent="0">
              <a:buNone/>
              <a:defRPr sz="99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9F40902-0286-D283-F6CE-F69B5946CD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864027D-1792-B755-9E8A-8BA4C144E5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93FE1CE-3803-1633-EF04-53358DC026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3EE7BE-A512-48DD-B2E6-9EB176CEC38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609819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169" y="4800457"/>
            <a:ext cx="7315924" cy="567300"/>
          </a:xfrm>
        </p:spPr>
        <p:txBody>
          <a:bodyPr anchor="b"/>
          <a:lstStyle>
            <a:lvl1pPr algn="l">
              <a:defRPr sz="22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169" y="613376"/>
            <a:ext cx="7315924" cy="4113648"/>
          </a:xfrm>
        </p:spPr>
        <p:txBody>
          <a:bodyPr/>
          <a:lstStyle>
            <a:lvl1pPr marL="0" indent="0">
              <a:buNone/>
              <a:defRPr sz="3628"/>
            </a:lvl1pPr>
            <a:lvl2pPr marL="520791" indent="0">
              <a:buNone/>
              <a:defRPr sz="3174"/>
            </a:lvl2pPr>
            <a:lvl3pPr marL="1041582" indent="0">
              <a:buNone/>
              <a:defRPr sz="2721"/>
            </a:lvl3pPr>
            <a:lvl4pPr marL="1562369" indent="0">
              <a:buNone/>
              <a:defRPr sz="2267"/>
            </a:lvl4pPr>
            <a:lvl5pPr marL="2083164" indent="0">
              <a:buNone/>
              <a:defRPr sz="2267"/>
            </a:lvl5pPr>
            <a:lvl6pPr marL="2603956" indent="0">
              <a:buNone/>
              <a:defRPr sz="2267"/>
            </a:lvl6pPr>
            <a:lvl7pPr marL="3124746" indent="0">
              <a:buNone/>
              <a:defRPr sz="2267"/>
            </a:lvl7pPr>
            <a:lvl8pPr marL="3645537" indent="0">
              <a:buNone/>
              <a:defRPr sz="2267"/>
            </a:lvl8pPr>
            <a:lvl9pPr marL="4166329" indent="0">
              <a:buNone/>
              <a:defRPr sz="2267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169" y="5367757"/>
            <a:ext cx="7315924" cy="804876"/>
          </a:xfrm>
        </p:spPr>
        <p:txBody>
          <a:bodyPr/>
          <a:lstStyle>
            <a:lvl1pPr marL="0" indent="0">
              <a:buNone/>
              <a:defRPr sz="1632"/>
            </a:lvl1pPr>
            <a:lvl2pPr marL="520791" indent="0">
              <a:buNone/>
              <a:defRPr sz="1360"/>
            </a:lvl2pPr>
            <a:lvl3pPr marL="1041582" indent="0">
              <a:buNone/>
              <a:defRPr sz="1088"/>
            </a:lvl3pPr>
            <a:lvl4pPr marL="1562369" indent="0">
              <a:buNone/>
              <a:defRPr sz="998"/>
            </a:lvl4pPr>
            <a:lvl5pPr marL="2083164" indent="0">
              <a:buNone/>
              <a:defRPr sz="998"/>
            </a:lvl5pPr>
            <a:lvl6pPr marL="2603956" indent="0">
              <a:buNone/>
              <a:defRPr sz="998"/>
            </a:lvl6pPr>
            <a:lvl7pPr marL="3124746" indent="0">
              <a:buNone/>
              <a:defRPr sz="998"/>
            </a:lvl7pPr>
            <a:lvl8pPr marL="3645537" indent="0">
              <a:buNone/>
              <a:defRPr sz="998"/>
            </a:lvl8pPr>
            <a:lvl9pPr marL="4166329" indent="0">
              <a:buNone/>
              <a:defRPr sz="99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620B984-DB51-F464-403C-EAD6411567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AF9BC3F-860F-918A-73EF-C992AB7CF5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5E12A8D-C28B-58D7-7A49-2CE4934C75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259944-5068-4373-B3E9-F8EF053EB71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864622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47A7966D-2B0B-81D5-579B-7CCCCD2ACE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EE262390-156A-8130-4676-4E2F374A8E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63DE186-05C9-C3B3-6FDD-666BFB60FA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BAC6DC-8C5F-4F5B-B0BE-712C27A58F7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266427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931" y="275014"/>
            <a:ext cx="2742115" cy="585154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962" y="275014"/>
            <a:ext cx="8056204" cy="585154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0BFB861-394C-1D85-E315-8E4337F774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6D682E6-D4A3-6738-BD19-3ED580E26D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4057884-4009-A8F3-9918-9EC82E3EAD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6A0873-6ABF-44B8-BE4B-8BA616C1CBC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1454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908" y="4407379"/>
            <a:ext cx="10363924" cy="1362097"/>
          </a:xfrm>
        </p:spPr>
        <p:txBody>
          <a:bodyPr anchor="t"/>
          <a:lstStyle>
            <a:lvl1pPr algn="l">
              <a:defRPr sz="456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908" y="2907057"/>
            <a:ext cx="10363924" cy="1500322"/>
          </a:xfrm>
        </p:spPr>
        <p:txBody>
          <a:bodyPr anchor="b"/>
          <a:lstStyle>
            <a:lvl1pPr marL="0" indent="0">
              <a:buNone/>
              <a:defRPr sz="2280"/>
            </a:lvl1pPr>
            <a:lvl2pPr marL="521237" indent="0">
              <a:buNone/>
              <a:defRPr sz="2052"/>
            </a:lvl2pPr>
            <a:lvl3pPr marL="1042474" indent="0">
              <a:buNone/>
              <a:defRPr sz="1824"/>
            </a:lvl3pPr>
            <a:lvl4pPr marL="1563711" indent="0">
              <a:buNone/>
              <a:defRPr sz="1596"/>
            </a:lvl4pPr>
            <a:lvl5pPr marL="2084949" indent="0">
              <a:buNone/>
              <a:defRPr sz="1596"/>
            </a:lvl5pPr>
            <a:lvl6pPr marL="2606187" indent="0">
              <a:buNone/>
              <a:defRPr sz="1596"/>
            </a:lvl6pPr>
            <a:lvl7pPr marL="3127424" indent="0">
              <a:buNone/>
              <a:defRPr sz="1596"/>
            </a:lvl7pPr>
            <a:lvl8pPr marL="3648661" indent="0">
              <a:buNone/>
              <a:defRPr sz="1596"/>
            </a:lvl8pPr>
            <a:lvl9pPr marL="4169898" indent="0">
              <a:buNone/>
              <a:defRPr sz="159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1890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1890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1877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8E3DBF-D78F-450E-AD75-395E14FB9C58}" type="slidenum">
              <a:rPr kumimoji="0" lang="ru-RU" altLang="ru-RU" sz="1814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1877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81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893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963" y="1599673"/>
            <a:ext cx="5399159" cy="4526884"/>
          </a:xfrm>
        </p:spPr>
        <p:txBody>
          <a:bodyPr/>
          <a:lstStyle>
            <a:lvl1pPr>
              <a:defRPr sz="3192"/>
            </a:lvl1pPr>
            <a:lvl2pPr>
              <a:defRPr sz="2736"/>
            </a:lvl2pPr>
            <a:lvl3pPr>
              <a:defRPr sz="2280"/>
            </a:lvl3pPr>
            <a:lvl4pPr>
              <a:defRPr sz="2052"/>
            </a:lvl4pPr>
            <a:lvl5pPr>
              <a:defRPr sz="2052"/>
            </a:lvl5pPr>
            <a:lvl6pPr>
              <a:defRPr sz="2052"/>
            </a:lvl6pPr>
            <a:lvl7pPr>
              <a:defRPr sz="2052"/>
            </a:lvl7pPr>
            <a:lvl8pPr>
              <a:defRPr sz="2052"/>
            </a:lvl8pPr>
            <a:lvl9pPr>
              <a:defRPr sz="2052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82880" y="1599673"/>
            <a:ext cx="5399160" cy="4526884"/>
          </a:xfrm>
        </p:spPr>
        <p:txBody>
          <a:bodyPr/>
          <a:lstStyle>
            <a:lvl1pPr>
              <a:defRPr sz="3192"/>
            </a:lvl1pPr>
            <a:lvl2pPr>
              <a:defRPr sz="2736"/>
            </a:lvl2pPr>
            <a:lvl3pPr>
              <a:defRPr sz="2280"/>
            </a:lvl3pPr>
            <a:lvl4pPr>
              <a:defRPr sz="2052"/>
            </a:lvl4pPr>
            <a:lvl5pPr>
              <a:defRPr sz="2052"/>
            </a:lvl5pPr>
            <a:lvl6pPr>
              <a:defRPr sz="2052"/>
            </a:lvl6pPr>
            <a:lvl7pPr>
              <a:defRPr sz="2052"/>
            </a:lvl7pPr>
            <a:lvl8pPr>
              <a:defRPr sz="2052"/>
            </a:lvl8pPr>
            <a:lvl9pPr>
              <a:defRPr sz="2052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1890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1890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1877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5725CA-8DFB-4C8A-B16A-D03526F8DC64}" type="slidenum">
              <a:rPr kumimoji="0" lang="ru-RU" altLang="ru-RU" sz="1814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1877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81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5229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962" y="1534879"/>
            <a:ext cx="5386490" cy="639293"/>
          </a:xfrm>
        </p:spPr>
        <p:txBody>
          <a:bodyPr anchor="b"/>
          <a:lstStyle>
            <a:lvl1pPr marL="0" indent="0">
              <a:buNone/>
              <a:defRPr sz="2736" b="1"/>
            </a:lvl1pPr>
            <a:lvl2pPr marL="521237" indent="0">
              <a:buNone/>
              <a:defRPr sz="2280" b="1"/>
            </a:lvl2pPr>
            <a:lvl3pPr marL="1042474" indent="0">
              <a:buNone/>
              <a:defRPr sz="2052" b="1"/>
            </a:lvl3pPr>
            <a:lvl4pPr marL="1563711" indent="0">
              <a:buNone/>
              <a:defRPr sz="1824" b="1"/>
            </a:lvl4pPr>
            <a:lvl5pPr marL="2084949" indent="0">
              <a:buNone/>
              <a:defRPr sz="1824" b="1"/>
            </a:lvl5pPr>
            <a:lvl6pPr marL="2606187" indent="0">
              <a:buNone/>
              <a:defRPr sz="1824" b="1"/>
            </a:lvl6pPr>
            <a:lvl7pPr marL="3127424" indent="0">
              <a:buNone/>
              <a:defRPr sz="1824" b="1"/>
            </a:lvl7pPr>
            <a:lvl8pPr marL="3648661" indent="0">
              <a:buNone/>
              <a:defRPr sz="1824" b="1"/>
            </a:lvl8pPr>
            <a:lvl9pPr marL="4169898" indent="0">
              <a:buNone/>
              <a:defRPr sz="182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962" y="2174172"/>
            <a:ext cx="5386490" cy="3952385"/>
          </a:xfrm>
        </p:spPr>
        <p:txBody>
          <a:bodyPr/>
          <a:lstStyle>
            <a:lvl1pPr>
              <a:defRPr sz="2736"/>
            </a:lvl1pPr>
            <a:lvl2pPr>
              <a:defRPr sz="2280"/>
            </a:lvl2pPr>
            <a:lvl3pPr>
              <a:defRPr sz="2052"/>
            </a:lvl3pPr>
            <a:lvl4pPr>
              <a:defRPr sz="1824"/>
            </a:lvl4pPr>
            <a:lvl5pPr>
              <a:defRPr sz="1824"/>
            </a:lvl5pPr>
            <a:lvl6pPr>
              <a:defRPr sz="1824"/>
            </a:lvl6pPr>
            <a:lvl7pPr>
              <a:defRPr sz="1824"/>
            </a:lvl7pPr>
            <a:lvl8pPr>
              <a:defRPr sz="1824"/>
            </a:lvl8pPr>
            <a:lvl9pPr>
              <a:defRPr sz="182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739" y="1534879"/>
            <a:ext cx="5388300" cy="639293"/>
          </a:xfrm>
        </p:spPr>
        <p:txBody>
          <a:bodyPr anchor="b"/>
          <a:lstStyle>
            <a:lvl1pPr marL="0" indent="0">
              <a:buNone/>
              <a:defRPr sz="2736" b="1"/>
            </a:lvl1pPr>
            <a:lvl2pPr marL="521237" indent="0">
              <a:buNone/>
              <a:defRPr sz="2280" b="1"/>
            </a:lvl2pPr>
            <a:lvl3pPr marL="1042474" indent="0">
              <a:buNone/>
              <a:defRPr sz="2052" b="1"/>
            </a:lvl3pPr>
            <a:lvl4pPr marL="1563711" indent="0">
              <a:buNone/>
              <a:defRPr sz="1824" b="1"/>
            </a:lvl4pPr>
            <a:lvl5pPr marL="2084949" indent="0">
              <a:buNone/>
              <a:defRPr sz="1824" b="1"/>
            </a:lvl5pPr>
            <a:lvl6pPr marL="2606187" indent="0">
              <a:buNone/>
              <a:defRPr sz="1824" b="1"/>
            </a:lvl6pPr>
            <a:lvl7pPr marL="3127424" indent="0">
              <a:buNone/>
              <a:defRPr sz="1824" b="1"/>
            </a:lvl7pPr>
            <a:lvl8pPr marL="3648661" indent="0">
              <a:buNone/>
              <a:defRPr sz="1824" b="1"/>
            </a:lvl8pPr>
            <a:lvl9pPr marL="4169898" indent="0">
              <a:buNone/>
              <a:defRPr sz="182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739" y="2174172"/>
            <a:ext cx="5388300" cy="3952385"/>
          </a:xfrm>
        </p:spPr>
        <p:txBody>
          <a:bodyPr/>
          <a:lstStyle>
            <a:lvl1pPr>
              <a:defRPr sz="2736"/>
            </a:lvl1pPr>
            <a:lvl2pPr>
              <a:defRPr sz="2280"/>
            </a:lvl2pPr>
            <a:lvl3pPr>
              <a:defRPr sz="2052"/>
            </a:lvl3pPr>
            <a:lvl4pPr>
              <a:defRPr sz="1824"/>
            </a:lvl4pPr>
            <a:lvl5pPr>
              <a:defRPr sz="1824"/>
            </a:lvl5pPr>
            <a:lvl6pPr>
              <a:defRPr sz="1824"/>
            </a:lvl6pPr>
            <a:lvl7pPr>
              <a:defRPr sz="1824"/>
            </a:lvl7pPr>
            <a:lvl8pPr>
              <a:defRPr sz="1824"/>
            </a:lvl8pPr>
            <a:lvl9pPr>
              <a:defRPr sz="182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1890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1890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1877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7A1D8B-2AE8-45DD-974C-CC4C067633C6}" type="slidenum">
              <a:rPr kumimoji="0" lang="ru-RU" altLang="ru-RU" sz="1814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1877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81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0664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1890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1890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1877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F674D5-C1D9-4024-B2A5-37360F0B167B}" type="slidenum">
              <a:rPr kumimoji="0" lang="ru-RU" altLang="ru-RU" sz="1814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1877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81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5286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1890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1890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1877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1A89CD-A696-44DD-A45E-E395076E9BDB}" type="slidenum">
              <a:rPr kumimoji="0" lang="ru-RU" altLang="ru-RU" sz="1814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1877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81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6608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963" y="273573"/>
            <a:ext cx="4010907" cy="1161958"/>
          </a:xfrm>
        </p:spPr>
        <p:txBody>
          <a:bodyPr anchor="b"/>
          <a:lstStyle>
            <a:lvl1pPr algn="l">
              <a:defRPr sz="228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7477" y="273571"/>
            <a:ext cx="6814562" cy="5852986"/>
          </a:xfrm>
        </p:spPr>
        <p:txBody>
          <a:bodyPr/>
          <a:lstStyle>
            <a:lvl1pPr>
              <a:defRPr sz="3648"/>
            </a:lvl1pPr>
            <a:lvl2pPr>
              <a:defRPr sz="3192"/>
            </a:lvl2pPr>
            <a:lvl3pPr>
              <a:defRPr sz="2736"/>
            </a:lvl3pPr>
            <a:lvl4pPr>
              <a:defRPr sz="2280"/>
            </a:lvl4pPr>
            <a:lvl5pPr>
              <a:defRPr sz="2280"/>
            </a:lvl5pPr>
            <a:lvl6pPr>
              <a:defRPr sz="2280"/>
            </a:lvl6pPr>
            <a:lvl7pPr>
              <a:defRPr sz="2280"/>
            </a:lvl7pPr>
            <a:lvl8pPr>
              <a:defRPr sz="2280"/>
            </a:lvl8pPr>
            <a:lvl9pPr>
              <a:defRPr sz="228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963" y="1435531"/>
            <a:ext cx="4010907" cy="4691027"/>
          </a:xfrm>
        </p:spPr>
        <p:txBody>
          <a:bodyPr/>
          <a:lstStyle>
            <a:lvl1pPr marL="0" indent="0">
              <a:buNone/>
              <a:defRPr sz="1596"/>
            </a:lvl1pPr>
            <a:lvl2pPr marL="521237" indent="0">
              <a:buNone/>
              <a:defRPr sz="1369"/>
            </a:lvl2pPr>
            <a:lvl3pPr marL="1042474" indent="0">
              <a:buNone/>
              <a:defRPr sz="1140"/>
            </a:lvl3pPr>
            <a:lvl4pPr marL="1563711" indent="0">
              <a:buNone/>
              <a:defRPr sz="1026"/>
            </a:lvl4pPr>
            <a:lvl5pPr marL="2084949" indent="0">
              <a:buNone/>
              <a:defRPr sz="1026"/>
            </a:lvl5pPr>
            <a:lvl6pPr marL="2606187" indent="0">
              <a:buNone/>
              <a:defRPr sz="1026"/>
            </a:lvl6pPr>
            <a:lvl7pPr marL="3127424" indent="0">
              <a:buNone/>
              <a:defRPr sz="1026"/>
            </a:lvl7pPr>
            <a:lvl8pPr marL="3648661" indent="0">
              <a:buNone/>
              <a:defRPr sz="1026"/>
            </a:lvl8pPr>
            <a:lvl9pPr marL="4169898" indent="0">
              <a:buNone/>
              <a:defRPr sz="102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1890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1890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1877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1362CF-CEB4-46EB-BFFA-26FBA15BBCE7}" type="slidenum">
              <a:rPr kumimoji="0" lang="ru-RU" altLang="ru-RU" sz="1814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1877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81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3211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169" y="4800457"/>
            <a:ext cx="7315924" cy="567300"/>
          </a:xfrm>
        </p:spPr>
        <p:txBody>
          <a:bodyPr anchor="b"/>
          <a:lstStyle>
            <a:lvl1pPr algn="l">
              <a:defRPr sz="228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169" y="613376"/>
            <a:ext cx="7315924" cy="4113648"/>
          </a:xfrm>
        </p:spPr>
        <p:txBody>
          <a:bodyPr/>
          <a:lstStyle>
            <a:lvl1pPr marL="0" indent="0">
              <a:buNone/>
              <a:defRPr sz="3648"/>
            </a:lvl1pPr>
            <a:lvl2pPr marL="521237" indent="0">
              <a:buNone/>
              <a:defRPr sz="3192"/>
            </a:lvl2pPr>
            <a:lvl3pPr marL="1042474" indent="0">
              <a:buNone/>
              <a:defRPr sz="2736"/>
            </a:lvl3pPr>
            <a:lvl4pPr marL="1563711" indent="0">
              <a:buNone/>
              <a:defRPr sz="2280"/>
            </a:lvl4pPr>
            <a:lvl5pPr marL="2084949" indent="0">
              <a:buNone/>
              <a:defRPr sz="2280"/>
            </a:lvl5pPr>
            <a:lvl6pPr marL="2606187" indent="0">
              <a:buNone/>
              <a:defRPr sz="2280"/>
            </a:lvl6pPr>
            <a:lvl7pPr marL="3127424" indent="0">
              <a:buNone/>
              <a:defRPr sz="2280"/>
            </a:lvl7pPr>
            <a:lvl8pPr marL="3648661" indent="0">
              <a:buNone/>
              <a:defRPr sz="2280"/>
            </a:lvl8pPr>
            <a:lvl9pPr marL="4169898" indent="0">
              <a:buNone/>
              <a:defRPr sz="228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169" y="5367757"/>
            <a:ext cx="7315924" cy="804876"/>
          </a:xfrm>
        </p:spPr>
        <p:txBody>
          <a:bodyPr/>
          <a:lstStyle>
            <a:lvl1pPr marL="0" indent="0">
              <a:buNone/>
              <a:defRPr sz="1596"/>
            </a:lvl1pPr>
            <a:lvl2pPr marL="521237" indent="0">
              <a:buNone/>
              <a:defRPr sz="1369"/>
            </a:lvl2pPr>
            <a:lvl3pPr marL="1042474" indent="0">
              <a:buNone/>
              <a:defRPr sz="1140"/>
            </a:lvl3pPr>
            <a:lvl4pPr marL="1563711" indent="0">
              <a:buNone/>
              <a:defRPr sz="1026"/>
            </a:lvl4pPr>
            <a:lvl5pPr marL="2084949" indent="0">
              <a:buNone/>
              <a:defRPr sz="1026"/>
            </a:lvl5pPr>
            <a:lvl6pPr marL="2606187" indent="0">
              <a:buNone/>
              <a:defRPr sz="1026"/>
            </a:lvl6pPr>
            <a:lvl7pPr marL="3127424" indent="0">
              <a:buNone/>
              <a:defRPr sz="1026"/>
            </a:lvl7pPr>
            <a:lvl8pPr marL="3648661" indent="0">
              <a:buNone/>
              <a:defRPr sz="1026"/>
            </a:lvl8pPr>
            <a:lvl9pPr marL="4169898" indent="0">
              <a:buNone/>
              <a:defRPr sz="102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1890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1890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1877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1F4F0E-149D-4BE6-A8BD-B1BF44F25A6D}" type="slidenum">
              <a:rPr kumimoji="0" lang="ru-RU" altLang="ru-RU" sz="1814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1877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81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9498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0464" y="275012"/>
            <a:ext cx="10971072" cy="114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306" tIns="52153" rIns="104306" bIns="521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464" y="1599673"/>
            <a:ext cx="10971072" cy="452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464" y="6244625"/>
            <a:ext cx="2844992" cy="47658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>
            <a:lvl1pPr defTabSz="1189073" eaLnBrk="1" hangingPunct="1">
              <a:defRPr sz="1824">
                <a:latin typeface="Arial" charset="0"/>
                <a:cs typeface="Arial" charset="0"/>
              </a:defRPr>
            </a:lvl1pPr>
          </a:lstStyle>
          <a:p>
            <a:pPr marL="0" marR="0" lvl="0" indent="0" algn="l" defTabSz="11890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265" y="6244625"/>
            <a:ext cx="3861472" cy="47658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>
            <a:lvl1pPr algn="ctr" defTabSz="1189073" eaLnBrk="1" hangingPunct="1">
              <a:defRPr sz="1824">
                <a:latin typeface="Arial" charset="0"/>
                <a:cs typeface="Arial" charset="0"/>
              </a:defRPr>
            </a:lvl1pPr>
          </a:lstStyle>
          <a:p>
            <a:pPr marL="0" marR="0" lvl="0" indent="0" algn="ctr" defTabSz="11890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6544" y="6244625"/>
            <a:ext cx="2844992" cy="47658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>
            <a:lvl1pPr algn="r" defTabSz="1187756" eaLnBrk="1" hangingPunct="1">
              <a:defRPr sz="1814"/>
            </a:lvl1pPr>
          </a:lstStyle>
          <a:p>
            <a:pPr marL="0" marR="0" lvl="0" indent="0" algn="r" defTabSz="11877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3FBDB4-4790-4164-BFAC-6541133F909F}" type="slidenum">
              <a:rPr kumimoji="0" lang="ru-RU" altLang="ru-RU" sz="1814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1877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81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5336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88" r:id="rId12"/>
    <p:sldLayoutId id="2147483689" r:id="rId13"/>
    <p:sldLayoutId id="2147483690" r:id="rId14"/>
  </p:sldLayoutIdLst>
  <p:txStyles>
    <p:titleStyle>
      <a:lvl1pPr algn="ctr" defTabSz="1187756" rtl="0" eaLnBrk="0" fontAlgn="base" hangingPunct="0">
        <a:spcBef>
          <a:spcPct val="0"/>
        </a:spcBef>
        <a:spcAft>
          <a:spcPct val="0"/>
        </a:spcAft>
        <a:defRPr sz="5623">
          <a:solidFill>
            <a:schemeClr val="tx2"/>
          </a:solidFill>
          <a:latin typeface="+mj-lt"/>
          <a:ea typeface="+mj-ea"/>
          <a:cs typeface="+mj-cs"/>
        </a:defRPr>
      </a:lvl1pPr>
      <a:lvl2pPr algn="ctr" defTabSz="1187756" rtl="0" eaLnBrk="0" fontAlgn="base" hangingPunct="0">
        <a:spcBef>
          <a:spcPct val="0"/>
        </a:spcBef>
        <a:spcAft>
          <a:spcPct val="0"/>
        </a:spcAft>
        <a:defRPr sz="5623">
          <a:solidFill>
            <a:schemeClr val="tx2"/>
          </a:solidFill>
          <a:latin typeface="Arial" charset="0"/>
          <a:cs typeface="Arial" charset="0"/>
        </a:defRPr>
      </a:lvl2pPr>
      <a:lvl3pPr algn="ctr" defTabSz="1187756" rtl="0" eaLnBrk="0" fontAlgn="base" hangingPunct="0">
        <a:spcBef>
          <a:spcPct val="0"/>
        </a:spcBef>
        <a:spcAft>
          <a:spcPct val="0"/>
        </a:spcAft>
        <a:defRPr sz="5623">
          <a:solidFill>
            <a:schemeClr val="tx2"/>
          </a:solidFill>
          <a:latin typeface="Arial" charset="0"/>
          <a:cs typeface="Arial" charset="0"/>
        </a:defRPr>
      </a:lvl3pPr>
      <a:lvl4pPr algn="ctr" defTabSz="1187756" rtl="0" eaLnBrk="0" fontAlgn="base" hangingPunct="0">
        <a:spcBef>
          <a:spcPct val="0"/>
        </a:spcBef>
        <a:spcAft>
          <a:spcPct val="0"/>
        </a:spcAft>
        <a:defRPr sz="5623">
          <a:solidFill>
            <a:schemeClr val="tx2"/>
          </a:solidFill>
          <a:latin typeface="Arial" charset="0"/>
          <a:cs typeface="Arial" charset="0"/>
        </a:defRPr>
      </a:lvl4pPr>
      <a:lvl5pPr algn="ctr" defTabSz="1187756" rtl="0" eaLnBrk="0" fontAlgn="base" hangingPunct="0">
        <a:spcBef>
          <a:spcPct val="0"/>
        </a:spcBef>
        <a:spcAft>
          <a:spcPct val="0"/>
        </a:spcAft>
        <a:defRPr sz="5623">
          <a:solidFill>
            <a:schemeClr val="tx2"/>
          </a:solidFill>
          <a:latin typeface="Arial" charset="0"/>
          <a:cs typeface="Arial" charset="0"/>
        </a:defRPr>
      </a:lvl5pPr>
      <a:lvl6pPr marL="521237" algn="ctr" defTabSz="1189073" rtl="0" fontAlgn="base">
        <a:spcBef>
          <a:spcPct val="0"/>
        </a:spcBef>
        <a:spcAft>
          <a:spcPct val="0"/>
        </a:spcAft>
        <a:defRPr sz="5701">
          <a:solidFill>
            <a:schemeClr val="tx2"/>
          </a:solidFill>
          <a:latin typeface="Arial" charset="0"/>
          <a:cs typeface="Arial" charset="0"/>
        </a:defRPr>
      </a:lvl6pPr>
      <a:lvl7pPr marL="1042474" algn="ctr" defTabSz="1189073" rtl="0" fontAlgn="base">
        <a:spcBef>
          <a:spcPct val="0"/>
        </a:spcBef>
        <a:spcAft>
          <a:spcPct val="0"/>
        </a:spcAft>
        <a:defRPr sz="5701">
          <a:solidFill>
            <a:schemeClr val="tx2"/>
          </a:solidFill>
          <a:latin typeface="Arial" charset="0"/>
          <a:cs typeface="Arial" charset="0"/>
        </a:defRPr>
      </a:lvl7pPr>
      <a:lvl8pPr marL="1563711" algn="ctr" defTabSz="1189073" rtl="0" fontAlgn="base">
        <a:spcBef>
          <a:spcPct val="0"/>
        </a:spcBef>
        <a:spcAft>
          <a:spcPct val="0"/>
        </a:spcAft>
        <a:defRPr sz="5701">
          <a:solidFill>
            <a:schemeClr val="tx2"/>
          </a:solidFill>
          <a:latin typeface="Arial" charset="0"/>
          <a:cs typeface="Arial" charset="0"/>
        </a:defRPr>
      </a:lvl8pPr>
      <a:lvl9pPr marL="2084949" algn="ctr" defTabSz="1189073" rtl="0" fontAlgn="base">
        <a:spcBef>
          <a:spcPct val="0"/>
        </a:spcBef>
        <a:spcAft>
          <a:spcPct val="0"/>
        </a:spcAft>
        <a:defRPr sz="570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444869" indent="-444869" algn="l" defTabSz="1187756" rtl="0" eaLnBrk="0" fontAlgn="base" hangingPunct="0">
        <a:spcBef>
          <a:spcPct val="20000"/>
        </a:spcBef>
        <a:spcAft>
          <a:spcPct val="0"/>
        </a:spcAft>
        <a:buChar char="•"/>
        <a:defRPr sz="4172">
          <a:solidFill>
            <a:schemeClr val="tx1"/>
          </a:solidFill>
          <a:latin typeface="+mn-lt"/>
          <a:ea typeface="+mn-ea"/>
          <a:cs typeface="+mn-cs"/>
        </a:defRPr>
      </a:lvl1pPr>
      <a:lvl2pPr marL="966042" indent="-370004" algn="l" defTabSz="1187756" rtl="0" eaLnBrk="0" fontAlgn="base" hangingPunct="0">
        <a:spcBef>
          <a:spcPct val="20000"/>
        </a:spcBef>
        <a:spcAft>
          <a:spcPct val="0"/>
        </a:spcAft>
        <a:buChar char="–"/>
        <a:defRPr sz="3628">
          <a:solidFill>
            <a:schemeClr val="tx1"/>
          </a:solidFill>
          <a:latin typeface="+mn-lt"/>
          <a:cs typeface="+mn-cs"/>
        </a:defRPr>
      </a:lvl2pPr>
      <a:lvl3pPr marL="1485774" indent="-296579" algn="l" defTabSz="1187756" rtl="0" eaLnBrk="0" fontAlgn="base" hangingPunct="0">
        <a:spcBef>
          <a:spcPct val="20000"/>
        </a:spcBef>
        <a:spcAft>
          <a:spcPct val="0"/>
        </a:spcAft>
        <a:buChar char="•"/>
        <a:defRPr sz="2993">
          <a:solidFill>
            <a:schemeClr val="tx1"/>
          </a:solidFill>
          <a:latin typeface="+mn-lt"/>
          <a:cs typeface="+mn-cs"/>
        </a:defRPr>
      </a:lvl3pPr>
      <a:lvl4pPr marL="2080372" indent="-296579" algn="l" defTabSz="1187756" rtl="0" eaLnBrk="0" fontAlgn="base" hangingPunct="0">
        <a:spcBef>
          <a:spcPct val="20000"/>
        </a:spcBef>
        <a:spcAft>
          <a:spcPct val="0"/>
        </a:spcAft>
        <a:buChar char="–"/>
        <a:defRPr sz="2539">
          <a:solidFill>
            <a:schemeClr val="tx1"/>
          </a:solidFill>
          <a:latin typeface="+mn-lt"/>
          <a:cs typeface="+mn-cs"/>
        </a:defRPr>
      </a:lvl4pPr>
      <a:lvl5pPr marL="2673530" indent="-296579" algn="l" defTabSz="1187756" rtl="0" eaLnBrk="0" fontAlgn="base" hangingPunct="0">
        <a:spcBef>
          <a:spcPct val="20000"/>
        </a:spcBef>
        <a:spcAft>
          <a:spcPct val="0"/>
        </a:spcAft>
        <a:buChar char="»"/>
        <a:defRPr sz="2539">
          <a:solidFill>
            <a:schemeClr val="tx1"/>
          </a:solidFill>
          <a:latin typeface="+mn-lt"/>
          <a:cs typeface="+mn-cs"/>
        </a:defRPr>
      </a:lvl5pPr>
      <a:lvl6pPr marL="3196198" indent="-296816" algn="l" defTabSz="1189073" rtl="0" fontAlgn="base">
        <a:spcBef>
          <a:spcPct val="20000"/>
        </a:spcBef>
        <a:spcAft>
          <a:spcPct val="0"/>
        </a:spcAft>
        <a:buChar char="»"/>
        <a:defRPr sz="2622">
          <a:solidFill>
            <a:schemeClr val="tx1"/>
          </a:solidFill>
          <a:latin typeface="+mn-lt"/>
          <a:cs typeface="+mn-cs"/>
        </a:defRPr>
      </a:lvl6pPr>
      <a:lvl7pPr marL="3717435" indent="-296816" algn="l" defTabSz="1189073" rtl="0" fontAlgn="base">
        <a:spcBef>
          <a:spcPct val="20000"/>
        </a:spcBef>
        <a:spcAft>
          <a:spcPct val="0"/>
        </a:spcAft>
        <a:buChar char="»"/>
        <a:defRPr sz="2622">
          <a:solidFill>
            <a:schemeClr val="tx1"/>
          </a:solidFill>
          <a:latin typeface="+mn-lt"/>
          <a:cs typeface="+mn-cs"/>
        </a:defRPr>
      </a:lvl7pPr>
      <a:lvl8pPr marL="4238673" indent="-296816" algn="l" defTabSz="1189073" rtl="0" fontAlgn="base">
        <a:spcBef>
          <a:spcPct val="20000"/>
        </a:spcBef>
        <a:spcAft>
          <a:spcPct val="0"/>
        </a:spcAft>
        <a:buChar char="»"/>
        <a:defRPr sz="2622">
          <a:solidFill>
            <a:schemeClr val="tx1"/>
          </a:solidFill>
          <a:latin typeface="+mn-lt"/>
          <a:cs typeface="+mn-cs"/>
        </a:defRPr>
      </a:lvl8pPr>
      <a:lvl9pPr marL="4759910" indent="-296816" algn="l" defTabSz="1189073" rtl="0" fontAlgn="base">
        <a:spcBef>
          <a:spcPct val="20000"/>
        </a:spcBef>
        <a:spcAft>
          <a:spcPct val="0"/>
        </a:spcAft>
        <a:buChar char="»"/>
        <a:defRPr sz="2622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1042474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1pPr>
      <a:lvl2pPr marL="521237" algn="l" defTabSz="1042474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2pPr>
      <a:lvl3pPr marL="1042474" algn="l" defTabSz="1042474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3pPr>
      <a:lvl4pPr marL="1563711" algn="l" defTabSz="1042474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4pPr>
      <a:lvl5pPr marL="2084949" algn="l" defTabSz="1042474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5pPr>
      <a:lvl6pPr marL="2606187" algn="l" defTabSz="1042474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6pPr>
      <a:lvl7pPr marL="3127424" algn="l" defTabSz="1042474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7pPr>
      <a:lvl8pPr marL="3648661" algn="l" defTabSz="1042474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8pPr>
      <a:lvl9pPr marL="4169898" algn="l" defTabSz="1042474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9B78CD8D-8897-BC5F-BCE7-88EFF1686F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10464" y="275012"/>
            <a:ext cx="10971072" cy="114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218" tIns="52109" rIns="104218" bIns="521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58C95A8D-B9EE-7190-02D2-F248DA7EA5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10464" y="1599673"/>
            <a:ext cx="10971072" cy="452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218" tIns="52109" rIns="104218" bIns="521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B9D7D82F-E478-AAE3-80F5-D2298607DB3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464" y="6244625"/>
            <a:ext cx="2844992" cy="47658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04218" tIns="52109" rIns="104218" bIns="52109" numCol="1" anchor="t" anchorCtr="0" compatLnSpc="1">
            <a:prstTxWarp prst="textNoShape">
              <a:avLst/>
            </a:prstTxWarp>
          </a:bodyPr>
          <a:lstStyle>
            <a:lvl1pPr defTabSz="1188055" eaLnBrk="1" hangingPunct="1">
              <a:defRPr sz="1814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1708724C-D395-47AF-4822-6BFD5A5FFA1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265" y="6244625"/>
            <a:ext cx="3861472" cy="47658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04218" tIns="52109" rIns="104218" bIns="52109" numCol="1" anchor="t" anchorCtr="0" compatLnSpc="1">
            <a:prstTxWarp prst="textNoShape">
              <a:avLst/>
            </a:prstTxWarp>
          </a:bodyPr>
          <a:lstStyle>
            <a:lvl1pPr algn="ctr" defTabSz="1188055" eaLnBrk="1" hangingPunct="1">
              <a:defRPr sz="1814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2E4FCC9A-996C-04F5-F93E-10677DCEED3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6544" y="6244625"/>
            <a:ext cx="2844992" cy="47658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04218" tIns="52109" rIns="104218" bIns="52109" numCol="1" anchor="t" anchorCtr="0" compatLnSpc="1">
            <a:prstTxWarp prst="textNoShape">
              <a:avLst/>
            </a:prstTxWarp>
          </a:bodyPr>
          <a:lstStyle>
            <a:lvl1pPr algn="r" defTabSz="1186316" eaLnBrk="1" hangingPunct="1">
              <a:defRPr sz="1814"/>
            </a:lvl1pPr>
          </a:lstStyle>
          <a:p>
            <a:fld id="{8222FD09-E7CF-434F-A6EE-6319BD7E8BF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23136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defTabSz="1186316" rtl="0" eaLnBrk="0" fontAlgn="base" hangingPunct="0">
        <a:spcBef>
          <a:spcPct val="0"/>
        </a:spcBef>
        <a:spcAft>
          <a:spcPct val="0"/>
        </a:spcAft>
        <a:defRPr sz="5623">
          <a:solidFill>
            <a:schemeClr val="tx2"/>
          </a:solidFill>
          <a:latin typeface="+mj-lt"/>
          <a:ea typeface="+mj-ea"/>
          <a:cs typeface="+mj-cs"/>
        </a:defRPr>
      </a:lvl1pPr>
      <a:lvl2pPr algn="ctr" defTabSz="1186316" rtl="0" eaLnBrk="0" fontAlgn="base" hangingPunct="0">
        <a:spcBef>
          <a:spcPct val="0"/>
        </a:spcBef>
        <a:spcAft>
          <a:spcPct val="0"/>
        </a:spcAft>
        <a:defRPr sz="5623">
          <a:solidFill>
            <a:schemeClr val="tx2"/>
          </a:solidFill>
          <a:latin typeface="Arial" charset="0"/>
          <a:cs typeface="Arial" charset="0"/>
        </a:defRPr>
      </a:lvl2pPr>
      <a:lvl3pPr algn="ctr" defTabSz="1186316" rtl="0" eaLnBrk="0" fontAlgn="base" hangingPunct="0">
        <a:spcBef>
          <a:spcPct val="0"/>
        </a:spcBef>
        <a:spcAft>
          <a:spcPct val="0"/>
        </a:spcAft>
        <a:defRPr sz="5623">
          <a:solidFill>
            <a:schemeClr val="tx2"/>
          </a:solidFill>
          <a:latin typeface="Arial" charset="0"/>
          <a:cs typeface="Arial" charset="0"/>
        </a:defRPr>
      </a:lvl3pPr>
      <a:lvl4pPr algn="ctr" defTabSz="1186316" rtl="0" eaLnBrk="0" fontAlgn="base" hangingPunct="0">
        <a:spcBef>
          <a:spcPct val="0"/>
        </a:spcBef>
        <a:spcAft>
          <a:spcPct val="0"/>
        </a:spcAft>
        <a:defRPr sz="5623">
          <a:solidFill>
            <a:schemeClr val="tx2"/>
          </a:solidFill>
          <a:latin typeface="Arial" charset="0"/>
          <a:cs typeface="Arial" charset="0"/>
        </a:defRPr>
      </a:lvl4pPr>
      <a:lvl5pPr algn="ctr" defTabSz="1186316" rtl="0" eaLnBrk="0" fontAlgn="base" hangingPunct="0">
        <a:spcBef>
          <a:spcPct val="0"/>
        </a:spcBef>
        <a:spcAft>
          <a:spcPct val="0"/>
        </a:spcAft>
        <a:defRPr sz="5623">
          <a:solidFill>
            <a:schemeClr val="tx2"/>
          </a:solidFill>
          <a:latin typeface="Arial" charset="0"/>
          <a:cs typeface="Arial" charset="0"/>
        </a:defRPr>
      </a:lvl5pPr>
      <a:lvl6pPr marL="520791" algn="ctr" defTabSz="1188055" rtl="0" fontAlgn="base">
        <a:spcBef>
          <a:spcPct val="0"/>
        </a:spcBef>
        <a:spcAft>
          <a:spcPct val="0"/>
        </a:spcAft>
        <a:defRPr sz="5713">
          <a:solidFill>
            <a:schemeClr val="tx2"/>
          </a:solidFill>
          <a:latin typeface="Arial" charset="0"/>
          <a:cs typeface="Arial" charset="0"/>
        </a:defRPr>
      </a:lvl6pPr>
      <a:lvl7pPr marL="1041582" algn="ctr" defTabSz="1188055" rtl="0" fontAlgn="base">
        <a:spcBef>
          <a:spcPct val="0"/>
        </a:spcBef>
        <a:spcAft>
          <a:spcPct val="0"/>
        </a:spcAft>
        <a:defRPr sz="5713">
          <a:solidFill>
            <a:schemeClr val="tx2"/>
          </a:solidFill>
          <a:latin typeface="Arial" charset="0"/>
          <a:cs typeface="Arial" charset="0"/>
        </a:defRPr>
      </a:lvl7pPr>
      <a:lvl8pPr marL="1562369" algn="ctr" defTabSz="1188055" rtl="0" fontAlgn="base">
        <a:spcBef>
          <a:spcPct val="0"/>
        </a:spcBef>
        <a:spcAft>
          <a:spcPct val="0"/>
        </a:spcAft>
        <a:defRPr sz="5713">
          <a:solidFill>
            <a:schemeClr val="tx2"/>
          </a:solidFill>
          <a:latin typeface="Arial" charset="0"/>
          <a:cs typeface="Arial" charset="0"/>
        </a:defRPr>
      </a:lvl8pPr>
      <a:lvl9pPr marL="2083164" algn="ctr" defTabSz="1188055" rtl="0" fontAlgn="base">
        <a:spcBef>
          <a:spcPct val="0"/>
        </a:spcBef>
        <a:spcAft>
          <a:spcPct val="0"/>
        </a:spcAft>
        <a:defRPr sz="5713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443429" indent="-443429" algn="l" defTabSz="1186316" rtl="0" eaLnBrk="0" fontAlgn="base" hangingPunct="0">
        <a:spcBef>
          <a:spcPct val="20000"/>
        </a:spcBef>
        <a:spcAft>
          <a:spcPct val="0"/>
        </a:spcAft>
        <a:buChar char="•"/>
        <a:defRPr sz="4172">
          <a:solidFill>
            <a:schemeClr val="tx1"/>
          </a:solidFill>
          <a:latin typeface="+mn-lt"/>
          <a:ea typeface="+mn-ea"/>
          <a:cs typeface="+mn-cs"/>
        </a:defRPr>
      </a:lvl1pPr>
      <a:lvl2pPr marL="964602" indent="-368564" algn="l" defTabSz="1186316" rtl="0" eaLnBrk="0" fontAlgn="base" hangingPunct="0">
        <a:spcBef>
          <a:spcPct val="20000"/>
        </a:spcBef>
        <a:spcAft>
          <a:spcPct val="0"/>
        </a:spcAft>
        <a:buChar char="–"/>
        <a:defRPr sz="3628">
          <a:solidFill>
            <a:schemeClr val="tx1"/>
          </a:solidFill>
          <a:latin typeface="+mn-lt"/>
          <a:cs typeface="+mn-cs"/>
        </a:defRPr>
      </a:lvl2pPr>
      <a:lvl3pPr marL="1484335" indent="-295140" algn="l" defTabSz="1186316" rtl="0" eaLnBrk="0" fontAlgn="base" hangingPunct="0">
        <a:spcBef>
          <a:spcPct val="20000"/>
        </a:spcBef>
        <a:spcAft>
          <a:spcPct val="0"/>
        </a:spcAft>
        <a:buChar char="•"/>
        <a:defRPr sz="2993">
          <a:solidFill>
            <a:schemeClr val="tx1"/>
          </a:solidFill>
          <a:latin typeface="+mn-lt"/>
          <a:cs typeface="+mn-cs"/>
        </a:defRPr>
      </a:lvl3pPr>
      <a:lvl4pPr marL="2077493" indent="-295140" algn="l" defTabSz="1186316" rtl="0" eaLnBrk="0" fontAlgn="base" hangingPunct="0">
        <a:spcBef>
          <a:spcPct val="20000"/>
        </a:spcBef>
        <a:spcAft>
          <a:spcPct val="0"/>
        </a:spcAft>
        <a:buChar char="–"/>
        <a:defRPr sz="2539">
          <a:solidFill>
            <a:schemeClr val="tx1"/>
          </a:solidFill>
          <a:latin typeface="+mn-lt"/>
          <a:cs typeface="+mn-cs"/>
        </a:defRPr>
      </a:lvl4pPr>
      <a:lvl5pPr marL="2670651" indent="-295140" algn="l" defTabSz="1186316" rtl="0" eaLnBrk="0" fontAlgn="base" hangingPunct="0">
        <a:spcBef>
          <a:spcPct val="20000"/>
        </a:spcBef>
        <a:spcAft>
          <a:spcPct val="0"/>
        </a:spcAft>
        <a:buChar char="»"/>
        <a:defRPr sz="2539">
          <a:solidFill>
            <a:schemeClr val="tx1"/>
          </a:solidFill>
          <a:latin typeface="+mn-lt"/>
          <a:cs typeface="+mn-cs"/>
        </a:defRPr>
      </a:lvl5pPr>
      <a:lvl6pPr marL="3193460" indent="-296562" algn="l" defTabSz="1188055" rtl="0" fontAlgn="base">
        <a:spcBef>
          <a:spcPct val="20000"/>
        </a:spcBef>
        <a:spcAft>
          <a:spcPct val="0"/>
        </a:spcAft>
        <a:buChar char="»"/>
        <a:defRPr sz="2630">
          <a:solidFill>
            <a:schemeClr val="tx1"/>
          </a:solidFill>
          <a:latin typeface="+mn-lt"/>
          <a:cs typeface="+mn-cs"/>
        </a:defRPr>
      </a:lvl6pPr>
      <a:lvl7pPr marL="3714252" indent="-296562" algn="l" defTabSz="1188055" rtl="0" fontAlgn="base">
        <a:spcBef>
          <a:spcPct val="20000"/>
        </a:spcBef>
        <a:spcAft>
          <a:spcPct val="0"/>
        </a:spcAft>
        <a:buChar char="»"/>
        <a:defRPr sz="2630">
          <a:solidFill>
            <a:schemeClr val="tx1"/>
          </a:solidFill>
          <a:latin typeface="+mn-lt"/>
          <a:cs typeface="+mn-cs"/>
        </a:defRPr>
      </a:lvl7pPr>
      <a:lvl8pPr marL="4235043" indent="-296562" algn="l" defTabSz="1188055" rtl="0" fontAlgn="base">
        <a:spcBef>
          <a:spcPct val="20000"/>
        </a:spcBef>
        <a:spcAft>
          <a:spcPct val="0"/>
        </a:spcAft>
        <a:buChar char="»"/>
        <a:defRPr sz="2630">
          <a:solidFill>
            <a:schemeClr val="tx1"/>
          </a:solidFill>
          <a:latin typeface="+mn-lt"/>
          <a:cs typeface="+mn-cs"/>
        </a:defRPr>
      </a:lvl8pPr>
      <a:lvl9pPr marL="4755834" indent="-296562" algn="l" defTabSz="1188055" rtl="0" fontAlgn="base">
        <a:spcBef>
          <a:spcPct val="20000"/>
        </a:spcBef>
        <a:spcAft>
          <a:spcPct val="0"/>
        </a:spcAft>
        <a:buChar char="»"/>
        <a:defRPr sz="263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1041582" rtl="0" eaLnBrk="1" latinLnBrk="0" hangingPunct="1">
        <a:defRPr sz="2086" kern="1200">
          <a:solidFill>
            <a:schemeClr val="tx1"/>
          </a:solidFill>
          <a:latin typeface="+mn-lt"/>
          <a:ea typeface="+mn-ea"/>
          <a:cs typeface="+mn-cs"/>
        </a:defRPr>
      </a:lvl1pPr>
      <a:lvl2pPr marL="520791" algn="l" defTabSz="1041582" rtl="0" eaLnBrk="1" latinLnBrk="0" hangingPunct="1">
        <a:defRPr sz="2086" kern="1200">
          <a:solidFill>
            <a:schemeClr val="tx1"/>
          </a:solidFill>
          <a:latin typeface="+mn-lt"/>
          <a:ea typeface="+mn-ea"/>
          <a:cs typeface="+mn-cs"/>
        </a:defRPr>
      </a:lvl2pPr>
      <a:lvl3pPr marL="1041582" algn="l" defTabSz="1041582" rtl="0" eaLnBrk="1" latinLnBrk="0" hangingPunct="1">
        <a:defRPr sz="2086" kern="1200">
          <a:solidFill>
            <a:schemeClr val="tx1"/>
          </a:solidFill>
          <a:latin typeface="+mn-lt"/>
          <a:ea typeface="+mn-ea"/>
          <a:cs typeface="+mn-cs"/>
        </a:defRPr>
      </a:lvl3pPr>
      <a:lvl4pPr marL="1562369" algn="l" defTabSz="1041582" rtl="0" eaLnBrk="1" latinLnBrk="0" hangingPunct="1">
        <a:defRPr sz="2086" kern="1200">
          <a:solidFill>
            <a:schemeClr val="tx1"/>
          </a:solidFill>
          <a:latin typeface="+mn-lt"/>
          <a:ea typeface="+mn-ea"/>
          <a:cs typeface="+mn-cs"/>
        </a:defRPr>
      </a:lvl4pPr>
      <a:lvl5pPr marL="2083164" algn="l" defTabSz="1041582" rtl="0" eaLnBrk="1" latinLnBrk="0" hangingPunct="1">
        <a:defRPr sz="2086" kern="1200">
          <a:solidFill>
            <a:schemeClr val="tx1"/>
          </a:solidFill>
          <a:latin typeface="+mn-lt"/>
          <a:ea typeface="+mn-ea"/>
          <a:cs typeface="+mn-cs"/>
        </a:defRPr>
      </a:lvl5pPr>
      <a:lvl6pPr marL="2603956" algn="l" defTabSz="1041582" rtl="0" eaLnBrk="1" latinLnBrk="0" hangingPunct="1">
        <a:defRPr sz="2086" kern="1200">
          <a:solidFill>
            <a:schemeClr val="tx1"/>
          </a:solidFill>
          <a:latin typeface="+mn-lt"/>
          <a:ea typeface="+mn-ea"/>
          <a:cs typeface="+mn-cs"/>
        </a:defRPr>
      </a:lvl6pPr>
      <a:lvl7pPr marL="3124746" algn="l" defTabSz="1041582" rtl="0" eaLnBrk="1" latinLnBrk="0" hangingPunct="1">
        <a:defRPr sz="2086" kern="1200">
          <a:solidFill>
            <a:schemeClr val="tx1"/>
          </a:solidFill>
          <a:latin typeface="+mn-lt"/>
          <a:ea typeface="+mn-ea"/>
          <a:cs typeface="+mn-cs"/>
        </a:defRPr>
      </a:lvl7pPr>
      <a:lvl8pPr marL="3645537" algn="l" defTabSz="1041582" rtl="0" eaLnBrk="1" latinLnBrk="0" hangingPunct="1">
        <a:defRPr sz="2086" kern="1200">
          <a:solidFill>
            <a:schemeClr val="tx1"/>
          </a:solidFill>
          <a:latin typeface="+mn-lt"/>
          <a:ea typeface="+mn-ea"/>
          <a:cs typeface="+mn-cs"/>
        </a:defRPr>
      </a:lvl8pPr>
      <a:lvl9pPr marL="4166329" algn="l" defTabSz="1041582" rtl="0" eaLnBrk="1" latinLnBrk="0" hangingPunct="1">
        <a:defRPr sz="208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publication.pravo.gov.ru/Document/View/0001202212280044" TargetMode="Externa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14.xml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"/>
          <p:cNvSpPr txBox="1"/>
          <p:nvPr/>
        </p:nvSpPr>
        <p:spPr>
          <a:xfrm>
            <a:off x="3096768" y="2712970"/>
            <a:ext cx="817647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defTabSz="82926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3200" b="1" dirty="0">
                <a:solidFill>
                  <a:srgbClr val="EEEFF2"/>
                </a:solidFill>
                <a:latin typeface="Arial"/>
                <a:ea typeface="Arial"/>
                <a:cs typeface="Arial"/>
              </a:rPr>
              <a:t>ПОДГОТОВКА</a:t>
            </a:r>
            <a:r>
              <a:rPr lang="ru-RU" altLang="ru-RU" sz="3200" b="1" dirty="0">
                <a:solidFill>
                  <a:schemeClr val="lt1"/>
                </a:solidFill>
                <a:latin typeface="Arial"/>
                <a:ea typeface="Arial"/>
                <a:cs typeface="Arial"/>
              </a:rPr>
              <a:t> ДОО К РЕАЛИЗАЦИИ ОБРАЗОВАТЕЛЬНОЙ ДЕЯТЕЛЬНОСТИ </a:t>
            </a:r>
          </a:p>
          <a:p>
            <a:pPr lvl="0" defTabSz="82926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3200" b="1" dirty="0">
                <a:solidFill>
                  <a:schemeClr val="lt1"/>
                </a:solidFill>
                <a:latin typeface="Arial"/>
                <a:ea typeface="Arial"/>
                <a:cs typeface="Arial"/>
              </a:rPr>
              <a:t>В СООТВЕТСТВИИ С ФОП ДО</a:t>
            </a:r>
            <a:endParaRPr dirty="0"/>
          </a:p>
        </p:txBody>
      </p:sp>
      <p:pic>
        <p:nvPicPr>
          <p:cNvPr id="102" name="Google Shape;10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18431" y="1385170"/>
            <a:ext cx="3148400" cy="66600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9782693-4FD6-4FED-8963-B5B9DA6D0789}"/>
              </a:ext>
            </a:extLst>
          </p:cNvPr>
          <p:cNvSpPr txBox="1"/>
          <p:nvPr/>
        </p:nvSpPr>
        <p:spPr>
          <a:xfrm>
            <a:off x="8063345" y="5149169"/>
            <a:ext cx="4022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sz="1400" b="1" i="1" dirty="0">
              <a:solidFill>
                <a:srgbClr val="EEEF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621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35;p5"/>
          <p:cNvSpPr txBox="1"/>
          <p:nvPr/>
        </p:nvSpPr>
        <p:spPr>
          <a:xfrm>
            <a:off x="1242916" y="598229"/>
            <a:ext cx="729081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1D2D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СТРУКТУРА ФОП ДО</a:t>
            </a:r>
            <a:endParaRPr sz="2800" b="1" dirty="0">
              <a:solidFill>
                <a:srgbClr val="1D2D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176592" y="1699875"/>
            <a:ext cx="7320669" cy="5257816"/>
            <a:chOff x="178013" y="1536102"/>
            <a:chExt cx="7320669" cy="5257816"/>
          </a:xfrm>
        </p:grpSpPr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xmlns="" id="{75016B5B-5AAC-13D6-A9DA-1E99C7E1652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30047" y="3898933"/>
              <a:ext cx="1" cy="2894985"/>
            </a:xfrm>
            <a:prstGeom prst="line">
              <a:avLst/>
            </a:prstGeom>
            <a:ln w="28575">
              <a:solidFill>
                <a:srgbClr val="1E26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xmlns="" id="{A1E8DB4E-A0FD-1CC3-4DEF-0080110F0A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87519" y="2249834"/>
              <a:ext cx="0" cy="783319"/>
            </a:xfrm>
            <a:prstGeom prst="line">
              <a:avLst/>
            </a:prstGeom>
            <a:ln w="28575">
              <a:solidFill>
                <a:srgbClr val="1E26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xmlns="" id="{2A4B7692-17AF-838D-35BD-838C7269A8E9}"/>
                </a:ext>
              </a:extLst>
            </p:cNvPr>
            <p:cNvSpPr/>
            <p:nvPr/>
          </p:nvSpPr>
          <p:spPr>
            <a:xfrm>
              <a:off x="201777" y="2110227"/>
              <a:ext cx="4259232" cy="1794231"/>
            </a:xfrm>
            <a:prstGeom prst="rect">
              <a:avLst/>
            </a:prstGeom>
            <a:ln>
              <a:solidFill>
                <a:srgbClr val="1E264A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rgbClr val="31356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ЗАДАЧИ И СОДЕРЖАНИЕ ОБРАЗОВАТЕЛЬНОЙ ДЕЯТЕЛЬНОСТИ:</a:t>
              </a:r>
            </a:p>
            <a:p>
              <a:pPr algn="ctr"/>
              <a:endParaRPr lang="ru-RU" sz="1400" b="1" dirty="0">
                <a:solidFill>
                  <a:srgbClr val="31356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171450" indent="-1714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Сенсорные эталоны и познавательные действия </a:t>
              </a:r>
            </a:p>
            <a:p>
              <a:pPr marL="171450" indent="-1714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Окружающий мир </a:t>
              </a:r>
            </a:p>
            <a:p>
              <a:pPr marL="171450" indent="-1714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Природа </a:t>
              </a:r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xmlns="" id="{063C8232-4220-3B43-CE25-B3F83EFC3AF1}"/>
                </a:ext>
              </a:extLst>
            </p:cNvPr>
            <p:cNvSpPr/>
            <p:nvPr/>
          </p:nvSpPr>
          <p:spPr>
            <a:xfrm>
              <a:off x="178013" y="4166221"/>
              <a:ext cx="4259232" cy="2181156"/>
            </a:xfrm>
            <a:prstGeom prst="rect">
              <a:avLst/>
            </a:prstGeom>
            <a:ln>
              <a:solidFill>
                <a:srgbClr val="1E264A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400" b="1" dirty="0">
                <a:solidFill>
                  <a:srgbClr val="31356E"/>
                </a:solidFill>
                <a:effectLst/>
                <a:latin typeface="Montserrat" pitchFamily="2" charset="0"/>
                <a:ea typeface="Calibri" panose="020F0502020204030204" pitchFamily="34" charset="0"/>
              </a:endParaRPr>
            </a:p>
            <a:p>
              <a:pPr algn="ctr"/>
              <a:endParaRPr lang="ru-RU" sz="1400" b="1" dirty="0">
                <a:solidFill>
                  <a:srgbClr val="31356E"/>
                </a:solidFill>
                <a:latin typeface="Montserrat" pitchFamily="2" charset="0"/>
                <a:ea typeface="Calibri" panose="020F0502020204030204" pitchFamily="34" charset="0"/>
              </a:endParaRPr>
            </a:p>
            <a:p>
              <a:pPr algn="ctr"/>
              <a:r>
                <a:rPr lang="ru-RU" sz="1400" b="1" dirty="0">
                  <a:solidFill>
                    <a:srgbClr val="31356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ЗАДАЧИ И СОДЕРЖАНИЕ ОБРАЗОВАТЕЛЬНОЙ ДЕЯТЕЛЬНОСТИ:</a:t>
              </a:r>
            </a:p>
            <a:p>
              <a:pPr algn="ctr"/>
              <a:endParaRPr lang="ru-RU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Сенсорные эталоны и познавательные действия 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Математические представления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Окружающий мир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Природа </a:t>
              </a:r>
            </a:p>
            <a:p>
              <a:pPr algn="ctr"/>
              <a:endParaRPr lang="ru-RU" sz="1400" b="1" dirty="0">
                <a:solidFill>
                  <a:srgbClr val="31356E"/>
                </a:solidFill>
                <a:latin typeface="Montserrat" pitchFamily="2" charset="0"/>
                <a:ea typeface="Calibri" panose="020F0502020204030204" pitchFamily="34" charset="0"/>
              </a:endParaRPr>
            </a:p>
            <a:p>
              <a:pPr algn="ctr"/>
              <a:endParaRPr lang="ru-RU" sz="1400" b="1" dirty="0">
                <a:solidFill>
                  <a:srgbClr val="31356E"/>
                </a:solidFill>
                <a:effectLst/>
                <a:latin typeface="Montserrat" pitchFamily="2" charset="0"/>
                <a:ea typeface="Calibri" panose="020F0502020204030204" pitchFamily="34" charset="0"/>
              </a:endParaRPr>
            </a:p>
            <a:p>
              <a:pPr algn="ctr"/>
              <a:endParaRPr lang="ru-RU" sz="1400" b="1" dirty="0">
                <a:solidFill>
                  <a:srgbClr val="31356E"/>
                </a:solidFill>
                <a:effectLst/>
                <a:latin typeface="Montserrat" pitchFamily="2" charset="0"/>
                <a:ea typeface="Calibri" panose="020F0502020204030204" pitchFamily="34" charset="0"/>
              </a:endParaRPr>
            </a:p>
          </p:txBody>
        </p:sp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xmlns="" id="{539D94F9-D044-A96B-1B1C-30598F6D6A6C}"/>
                </a:ext>
              </a:extLst>
            </p:cNvPr>
            <p:cNvSpPr/>
            <p:nvPr/>
          </p:nvSpPr>
          <p:spPr>
            <a:xfrm>
              <a:off x="201187" y="1536102"/>
              <a:ext cx="7297494" cy="475039"/>
            </a:xfrm>
            <a:prstGeom prst="rect">
              <a:avLst/>
            </a:prstGeom>
            <a:ln>
              <a:solidFill>
                <a:srgbClr val="1E264A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300" b="1" dirty="0">
                  <a:solidFill>
                    <a:srgbClr val="31356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ЗАДАЧИ И СОДЕРЖАНИЕ ОБРАЗОВАТЕЛЬНОЙ ДЕЯТЕЛЬНОСТИ </a:t>
              </a:r>
            </a:p>
            <a:p>
              <a:pPr algn="ctr"/>
              <a:r>
                <a:rPr lang="ru-RU" sz="15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от 2 месяцев до 1 года п.19.1</a:t>
              </a:r>
            </a:p>
          </p:txBody>
        </p:sp>
        <p:sp>
          <p:nvSpPr>
            <p:cNvPr id="47" name="Прямоугольник 46">
              <a:extLst>
                <a:ext uri="{FF2B5EF4-FFF2-40B4-BE49-F238E27FC236}">
                  <a16:creationId xmlns:a16="http://schemas.microsoft.com/office/drawing/2014/main" xmlns="" id="{CCC5EDDB-7F14-D4FA-2775-9A5BCED0DB04}"/>
                </a:ext>
              </a:extLst>
            </p:cNvPr>
            <p:cNvSpPr/>
            <p:nvPr/>
          </p:nvSpPr>
          <p:spPr>
            <a:xfrm>
              <a:off x="4950674" y="2403975"/>
              <a:ext cx="2533101" cy="475039"/>
            </a:xfrm>
            <a:prstGeom prst="rect">
              <a:avLst/>
            </a:prstGeom>
            <a:ln>
              <a:solidFill>
                <a:srgbClr val="1E264A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от 1 года до 2 лет п.19.2</a:t>
              </a:r>
              <a:r>
                <a:rPr lang="ru-RU" sz="1200" dirty="0">
                  <a:solidFill>
                    <a:srgbClr val="31356E"/>
                  </a:solidFill>
                  <a:effectLst/>
                  <a:latin typeface="Montserrat" pitchFamily="2" charset="0"/>
                  <a:ea typeface="Calibri" panose="020F0502020204030204" pitchFamily="34" charset="0"/>
                </a:rPr>
                <a:t>.</a:t>
              </a:r>
            </a:p>
          </p:txBody>
        </p:sp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xmlns="" id="{7AB132FB-2B37-1BD4-E5F4-86FA22721F5B}"/>
                </a:ext>
              </a:extLst>
            </p:cNvPr>
            <p:cNvSpPr/>
            <p:nvPr/>
          </p:nvSpPr>
          <p:spPr>
            <a:xfrm>
              <a:off x="4950673" y="3676715"/>
              <a:ext cx="2533101" cy="444437"/>
            </a:xfrm>
            <a:prstGeom prst="rect">
              <a:avLst/>
            </a:prstGeom>
            <a:ln>
              <a:solidFill>
                <a:srgbClr val="1E264A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от 2 лет до 3 лет п.19.3.</a:t>
              </a:r>
            </a:p>
          </p:txBody>
        </p:sp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xmlns="" id="{5041CA71-92C1-B79D-67BF-D17F3E624F87}"/>
                </a:ext>
              </a:extLst>
            </p:cNvPr>
            <p:cNvSpPr/>
            <p:nvPr/>
          </p:nvSpPr>
          <p:spPr>
            <a:xfrm>
              <a:off x="4965581" y="4322304"/>
              <a:ext cx="2533101" cy="444437"/>
            </a:xfrm>
            <a:prstGeom prst="rect">
              <a:avLst/>
            </a:prstGeom>
            <a:ln>
              <a:solidFill>
                <a:srgbClr val="1E264A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от 3 лет до 4 лет п.19.4.</a:t>
              </a:r>
            </a:p>
          </p:txBody>
        </p:sp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xmlns="" id="{2D3E94EB-DB51-2096-11A3-92779A104FA9}"/>
                </a:ext>
              </a:extLst>
            </p:cNvPr>
            <p:cNvSpPr/>
            <p:nvPr/>
          </p:nvSpPr>
          <p:spPr>
            <a:xfrm>
              <a:off x="4950673" y="4967893"/>
              <a:ext cx="2533101" cy="444437"/>
            </a:xfrm>
            <a:prstGeom prst="rect">
              <a:avLst/>
            </a:prstGeom>
            <a:ln>
              <a:solidFill>
                <a:srgbClr val="1E264A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от 4 лет до 5 лет п.19.5.</a:t>
              </a:r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xmlns="" id="{78D1ABD1-E73B-D6F9-95AD-6CC1F94D9C57}"/>
                </a:ext>
              </a:extLst>
            </p:cNvPr>
            <p:cNvSpPr/>
            <p:nvPr/>
          </p:nvSpPr>
          <p:spPr>
            <a:xfrm>
              <a:off x="4950673" y="5610643"/>
              <a:ext cx="2533101" cy="446344"/>
            </a:xfrm>
            <a:prstGeom prst="rect">
              <a:avLst/>
            </a:prstGeom>
            <a:ln>
              <a:solidFill>
                <a:srgbClr val="1E264A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от 5 лет до 6 лет п.19.6.</a:t>
              </a:r>
            </a:p>
          </p:txBody>
        </p:sp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xmlns="" id="{83D4FE0E-6BE6-3DAB-1C93-55A05BE687AD}"/>
                </a:ext>
              </a:extLst>
            </p:cNvPr>
            <p:cNvSpPr/>
            <p:nvPr/>
          </p:nvSpPr>
          <p:spPr>
            <a:xfrm>
              <a:off x="4965580" y="6259642"/>
              <a:ext cx="2533101" cy="446343"/>
            </a:xfrm>
            <a:prstGeom prst="rect">
              <a:avLst/>
            </a:prstGeom>
            <a:ln>
              <a:solidFill>
                <a:srgbClr val="1E264A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от 6 лет до 7 лет п.19.7</a:t>
              </a:r>
              <a:r>
                <a:rPr lang="ru-RU" sz="1200" dirty="0">
                  <a:solidFill>
                    <a:srgbClr val="31356E"/>
                  </a:solidFill>
                  <a:effectLst/>
                  <a:latin typeface="Montserrat" pitchFamily="2" charset="0"/>
                  <a:ea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222963" y="1140373"/>
            <a:ext cx="7251100" cy="448864"/>
            <a:chOff x="7193152" y="3909770"/>
            <a:chExt cx="4732008" cy="747943"/>
          </a:xfrm>
        </p:grpSpPr>
        <p:grpSp>
          <p:nvGrpSpPr>
            <p:cNvPr id="54" name="Группа 53"/>
            <p:cNvGrpSpPr/>
            <p:nvPr/>
          </p:nvGrpSpPr>
          <p:grpSpPr>
            <a:xfrm>
              <a:off x="7193152" y="3909770"/>
              <a:ext cx="4732008" cy="747943"/>
              <a:chOff x="391061" y="2581351"/>
              <a:chExt cx="5580435" cy="747943"/>
            </a:xfrm>
          </p:grpSpPr>
          <p:sp>
            <p:nvSpPr>
              <p:cNvPr id="56" name="圆角矩形 72"/>
              <p:cNvSpPr>
                <a:spLocks noChangeArrowheads="1"/>
              </p:cNvSpPr>
              <p:nvPr/>
            </p:nvSpPr>
            <p:spPr bwMode="auto">
              <a:xfrm>
                <a:off x="1060986" y="2581352"/>
                <a:ext cx="4910510" cy="747942"/>
              </a:xfrm>
              <a:prstGeom prst="roundRect">
                <a:avLst>
                  <a:gd name="adj" fmla="val 16667"/>
                </a:avLst>
              </a:prstGeom>
              <a:solidFill>
                <a:srgbClr val="425FA0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7" name="圆角矩形 10"/>
              <p:cNvSpPr>
                <a:spLocks noChangeArrowheads="1"/>
              </p:cNvSpPr>
              <p:nvPr/>
            </p:nvSpPr>
            <p:spPr bwMode="auto">
              <a:xfrm>
                <a:off x="391061" y="2581351"/>
                <a:ext cx="1031875" cy="747943"/>
              </a:xfrm>
              <a:custGeom>
                <a:avLst/>
                <a:gdLst>
                  <a:gd name="T0" fmla="*/ 0 w 760508"/>
                  <a:gd name="T1" fmla="*/ 0 h 412624"/>
                  <a:gd name="T2" fmla="*/ 760508 w 760508"/>
                  <a:gd name="T3" fmla="*/ 412624 h 412624"/>
                </a:gdLst>
                <a:ahLst/>
                <a:cxnLst/>
                <a:rect l="T0" t="T1" r="T2" b="T3"/>
                <a:pathLst>
                  <a:path w="760508" h="412624">
                    <a:moveTo>
                      <a:pt x="68772" y="0"/>
                    </a:moveTo>
                    <a:lnTo>
                      <a:pt x="322746" y="0"/>
                    </a:lnTo>
                    <a:lnTo>
                      <a:pt x="397990" y="0"/>
                    </a:lnTo>
                    <a:lnTo>
                      <a:pt x="554196" y="0"/>
                    </a:lnTo>
                    <a:lnTo>
                      <a:pt x="760508" y="206312"/>
                    </a:lnTo>
                    <a:lnTo>
                      <a:pt x="554196" y="412624"/>
                    </a:lnTo>
                    <a:lnTo>
                      <a:pt x="397990" y="412624"/>
                    </a:lnTo>
                    <a:lnTo>
                      <a:pt x="322746" y="412624"/>
                    </a:lnTo>
                    <a:lnTo>
                      <a:pt x="68772" y="412624"/>
                    </a:lnTo>
                    <a:cubicBezTo>
                      <a:pt x="30790" y="412624"/>
                      <a:pt x="0" y="381834"/>
                      <a:pt x="0" y="343852"/>
                    </a:cubicBezTo>
                    <a:lnTo>
                      <a:pt x="0" y="68772"/>
                    </a:lnTo>
                    <a:cubicBezTo>
                      <a:pt x="0" y="30790"/>
                      <a:pt x="30790" y="0"/>
                      <a:pt x="68772" y="0"/>
                    </a:cubicBezTo>
                    <a:close/>
                  </a:path>
                </a:pathLst>
              </a:custGeom>
              <a:solidFill>
                <a:srgbClr val="819FCF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55" name="Прямоугольник 54"/>
            <p:cNvSpPr/>
            <p:nvPr/>
          </p:nvSpPr>
          <p:spPr>
            <a:xfrm>
              <a:off x="8066021" y="3983397"/>
              <a:ext cx="385913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ПОЗНАВАТЕЛЬНОЕ  РАЗВИТИЕ </a:t>
              </a:r>
              <a:r>
                <a:rPr lang="ru-RU" sz="1200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п. 19</a:t>
              </a:r>
              <a:endParaRPr lang="x-none" sz="12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xmlns="" id="{70FA293F-C9EF-E571-40D6-615479BC935F}"/>
              </a:ext>
            </a:extLst>
          </p:cNvPr>
          <p:cNvSpPr/>
          <p:nvPr/>
        </p:nvSpPr>
        <p:spPr>
          <a:xfrm>
            <a:off x="7746853" y="5273710"/>
            <a:ext cx="4165331" cy="1410051"/>
          </a:xfrm>
          <a:prstGeom prst="roundRect">
            <a:avLst/>
          </a:prstGeom>
          <a:solidFill>
            <a:schemeClr val="bg1"/>
          </a:solidFill>
          <a:ln>
            <a:solidFill>
              <a:srgbClr val="313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31356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Решение задач воспитания направлено на приобщение детей к ценностям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«Человек», «Семья», «Познание», «Родина», «Природа» </a:t>
            </a:r>
            <a:endParaRPr lang="x-none" sz="16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Рисунок 58" descr="Изображение выглядит как человек, стол, внутренний, ребе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958FC5ED-9A98-8290-687E-E2C407ECCA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984" y="2403975"/>
            <a:ext cx="4021328" cy="2710321"/>
          </a:xfrm>
          <a:prstGeom prst="rect">
            <a:avLst/>
          </a:prstGeom>
        </p:spPr>
      </p:pic>
      <p:sp>
        <p:nvSpPr>
          <p:cNvPr id="60" name="Freeform 5">
            <a:extLst>
              <a:ext uri="{FF2B5EF4-FFF2-40B4-BE49-F238E27FC236}">
                <a16:creationId xmlns:a16="http://schemas.microsoft.com/office/drawing/2014/main" xmlns="" id="{6885EF8B-2C59-06E8-B07F-656A5D1C6B39}"/>
              </a:ext>
            </a:extLst>
          </p:cNvPr>
          <p:cNvSpPr/>
          <p:nvPr/>
        </p:nvSpPr>
        <p:spPr>
          <a:xfrm rot="5400000">
            <a:off x="4456107" y="2499032"/>
            <a:ext cx="459559" cy="218044"/>
          </a:xfrm>
          <a:custGeom>
            <a:avLst/>
            <a:gdLst/>
            <a:ahLst/>
            <a:cxnLst/>
            <a:rect l="l" t="t" r="r" b="b"/>
            <a:pathLst>
              <a:path w="6350000" h="5499100">
                <a:moveTo>
                  <a:pt x="0" y="5499100"/>
                </a:moveTo>
                <a:lnTo>
                  <a:pt x="3175000" y="0"/>
                </a:lnTo>
                <a:lnTo>
                  <a:pt x="6350000" y="5499100"/>
                </a:lnTo>
                <a:lnTo>
                  <a:pt x="0" y="5499100"/>
                </a:lnTo>
                <a:close/>
              </a:path>
            </a:pathLst>
          </a:custGeom>
          <a:solidFill>
            <a:srgbClr val="1E264A"/>
          </a:solidFill>
          <a:ln>
            <a:solidFill>
              <a:srgbClr val="1E264A"/>
            </a:solidFill>
          </a:ln>
        </p:spPr>
      </p:sp>
      <p:sp>
        <p:nvSpPr>
          <p:cNvPr id="61" name="Freeform 5">
            <a:extLst>
              <a:ext uri="{FF2B5EF4-FFF2-40B4-BE49-F238E27FC236}">
                <a16:creationId xmlns:a16="http://schemas.microsoft.com/office/drawing/2014/main" xmlns="" id="{6885EF8B-2C59-06E8-B07F-656A5D1C6B39}"/>
              </a:ext>
            </a:extLst>
          </p:cNvPr>
          <p:cNvSpPr/>
          <p:nvPr/>
        </p:nvSpPr>
        <p:spPr>
          <a:xfrm rot="5400000">
            <a:off x="4522312" y="5124558"/>
            <a:ext cx="459559" cy="218044"/>
          </a:xfrm>
          <a:custGeom>
            <a:avLst/>
            <a:gdLst/>
            <a:ahLst/>
            <a:cxnLst/>
            <a:rect l="l" t="t" r="r" b="b"/>
            <a:pathLst>
              <a:path w="6350000" h="5499100">
                <a:moveTo>
                  <a:pt x="0" y="5499100"/>
                </a:moveTo>
                <a:lnTo>
                  <a:pt x="3175000" y="0"/>
                </a:lnTo>
                <a:lnTo>
                  <a:pt x="6350000" y="5499100"/>
                </a:lnTo>
                <a:lnTo>
                  <a:pt x="0" y="5499100"/>
                </a:lnTo>
                <a:close/>
              </a:path>
            </a:pathLst>
          </a:custGeom>
          <a:solidFill>
            <a:srgbClr val="1E264A"/>
          </a:solidFill>
          <a:ln>
            <a:solidFill>
              <a:srgbClr val="1E264A"/>
            </a:solidFill>
          </a:ln>
        </p:spPr>
      </p:sp>
    </p:spTree>
    <p:extLst>
      <p:ext uri="{BB962C8B-B14F-4D97-AF65-F5344CB8AC3E}">
        <p14:creationId xmlns:p14="http://schemas.microsoft.com/office/powerpoint/2010/main" val="2041054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35;p5"/>
          <p:cNvSpPr txBox="1"/>
          <p:nvPr/>
        </p:nvSpPr>
        <p:spPr>
          <a:xfrm>
            <a:off x="1242916" y="598229"/>
            <a:ext cx="729081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1D2D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СТРУКТУРА ФОП ДО</a:t>
            </a:r>
            <a:endParaRPr sz="2800" b="1" dirty="0">
              <a:solidFill>
                <a:srgbClr val="1D2D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413684" y="1227665"/>
            <a:ext cx="5612589" cy="747943"/>
            <a:chOff x="7193152" y="3909770"/>
            <a:chExt cx="4732008" cy="747943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7193152" y="3909770"/>
              <a:ext cx="4732008" cy="747943"/>
              <a:chOff x="391061" y="2581351"/>
              <a:chExt cx="5580435" cy="747943"/>
            </a:xfrm>
          </p:grpSpPr>
          <p:sp>
            <p:nvSpPr>
              <p:cNvPr id="31" name="圆角矩形 72"/>
              <p:cNvSpPr>
                <a:spLocks noChangeArrowheads="1"/>
              </p:cNvSpPr>
              <p:nvPr/>
            </p:nvSpPr>
            <p:spPr bwMode="auto">
              <a:xfrm>
                <a:off x="1060986" y="2581352"/>
                <a:ext cx="4910510" cy="747942"/>
              </a:xfrm>
              <a:prstGeom prst="roundRect">
                <a:avLst>
                  <a:gd name="adj" fmla="val 16667"/>
                </a:avLst>
              </a:prstGeom>
              <a:solidFill>
                <a:srgbClr val="425FA0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圆角矩形 10"/>
              <p:cNvSpPr>
                <a:spLocks noChangeArrowheads="1"/>
              </p:cNvSpPr>
              <p:nvPr/>
            </p:nvSpPr>
            <p:spPr bwMode="auto">
              <a:xfrm>
                <a:off x="391061" y="2581351"/>
                <a:ext cx="1031875" cy="747943"/>
              </a:xfrm>
              <a:custGeom>
                <a:avLst/>
                <a:gdLst>
                  <a:gd name="T0" fmla="*/ 0 w 760508"/>
                  <a:gd name="T1" fmla="*/ 0 h 412624"/>
                  <a:gd name="T2" fmla="*/ 760508 w 760508"/>
                  <a:gd name="T3" fmla="*/ 412624 h 412624"/>
                </a:gdLst>
                <a:ahLst/>
                <a:cxnLst/>
                <a:rect l="T0" t="T1" r="T2" b="T3"/>
                <a:pathLst>
                  <a:path w="760508" h="412624">
                    <a:moveTo>
                      <a:pt x="68772" y="0"/>
                    </a:moveTo>
                    <a:lnTo>
                      <a:pt x="322746" y="0"/>
                    </a:lnTo>
                    <a:lnTo>
                      <a:pt x="397990" y="0"/>
                    </a:lnTo>
                    <a:lnTo>
                      <a:pt x="554196" y="0"/>
                    </a:lnTo>
                    <a:lnTo>
                      <a:pt x="760508" y="206312"/>
                    </a:lnTo>
                    <a:lnTo>
                      <a:pt x="554196" y="412624"/>
                    </a:lnTo>
                    <a:lnTo>
                      <a:pt x="397990" y="412624"/>
                    </a:lnTo>
                    <a:lnTo>
                      <a:pt x="322746" y="412624"/>
                    </a:lnTo>
                    <a:lnTo>
                      <a:pt x="68772" y="412624"/>
                    </a:lnTo>
                    <a:cubicBezTo>
                      <a:pt x="30790" y="412624"/>
                      <a:pt x="0" y="381834"/>
                      <a:pt x="0" y="343852"/>
                    </a:cubicBezTo>
                    <a:lnTo>
                      <a:pt x="0" y="68772"/>
                    </a:lnTo>
                    <a:cubicBezTo>
                      <a:pt x="0" y="30790"/>
                      <a:pt x="30790" y="0"/>
                      <a:pt x="68772" y="0"/>
                    </a:cubicBezTo>
                    <a:close/>
                  </a:path>
                </a:pathLst>
              </a:custGeom>
              <a:solidFill>
                <a:srgbClr val="819FCF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30" name="Прямоугольник 29"/>
            <p:cNvSpPr/>
            <p:nvPr/>
          </p:nvSpPr>
          <p:spPr>
            <a:xfrm>
              <a:off x="8066022" y="4067124"/>
              <a:ext cx="385913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РЕЧЕВОЕ  РАЗВИТИЕ </a:t>
              </a:r>
              <a:r>
                <a:rPr lang="ru-RU" sz="1200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п. 20</a:t>
              </a:r>
              <a:r>
                <a:rPr lang="x-none" sz="1200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xmlns="" id="{70FA293F-C9EF-E571-40D6-615479BC935F}"/>
              </a:ext>
            </a:extLst>
          </p:cNvPr>
          <p:cNvSpPr/>
          <p:nvPr/>
        </p:nvSpPr>
        <p:spPr>
          <a:xfrm>
            <a:off x="343751" y="5420764"/>
            <a:ext cx="5596756" cy="1076258"/>
          </a:xfrm>
          <a:prstGeom prst="roundRect">
            <a:avLst/>
          </a:prstGeom>
          <a:solidFill>
            <a:schemeClr val="bg1"/>
          </a:solidFill>
          <a:ln>
            <a:solidFill>
              <a:srgbClr val="313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31356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Решение задач воспитания направлено на приобщение детей к ценностям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«Культура», «Красота»</a:t>
            </a:r>
            <a:endParaRPr lang="x-none" sz="16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Рисунок 33" descr="Изображение выглядит как человек, ребенок, сиди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F48C258E-8361-5A53-B7E8-422B70CA9A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96" y="2043810"/>
            <a:ext cx="5075627" cy="3315888"/>
          </a:xfrm>
          <a:prstGeom prst="rect">
            <a:avLst/>
          </a:prstGeom>
        </p:spPr>
      </p:pic>
      <p:grpSp>
        <p:nvGrpSpPr>
          <p:cNvPr id="35" name="Группа 34"/>
          <p:cNvGrpSpPr/>
          <p:nvPr/>
        </p:nvGrpSpPr>
        <p:grpSpPr>
          <a:xfrm>
            <a:off x="6308094" y="1254021"/>
            <a:ext cx="5939203" cy="5820470"/>
            <a:chOff x="6308094" y="1254021"/>
            <a:chExt cx="5939203" cy="5820470"/>
          </a:xfrm>
        </p:grpSpPr>
        <p:sp>
          <p:nvSpPr>
            <p:cNvPr id="37" name="Скругленный прямоугольник 36">
              <a:extLst>
                <a:ext uri="{FF2B5EF4-FFF2-40B4-BE49-F238E27FC236}">
                  <a16:creationId xmlns:a16="http://schemas.microsoft.com/office/drawing/2014/main" xmlns="" id="{2248C5D2-22F7-DA74-59F4-C1ACD4E65D25}"/>
                </a:ext>
              </a:extLst>
            </p:cNvPr>
            <p:cNvSpPr/>
            <p:nvPr/>
          </p:nvSpPr>
          <p:spPr>
            <a:xfrm>
              <a:off x="8876604" y="4154454"/>
              <a:ext cx="3123764" cy="2632979"/>
            </a:xfrm>
            <a:prstGeom prst="roundRect">
              <a:avLst/>
            </a:prstGeom>
            <a:ln>
              <a:solidFill>
                <a:srgbClr val="31356E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2B02ACE8-4468-FA91-26E7-8C1CD3EF1D21}"/>
                </a:ext>
              </a:extLst>
            </p:cNvPr>
            <p:cNvSpPr txBox="1"/>
            <p:nvPr/>
          </p:nvSpPr>
          <p:spPr>
            <a:xfrm>
              <a:off x="8917265" y="4766167"/>
              <a:ext cx="333003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Формирование словаря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Звуковая культура речи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Грамматический строй речи</a:t>
              </a:r>
              <a:endParaRPr lang="x-none" sz="16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Связная речь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Подготовка к обучению грамоте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Интерес к художественной литературе</a:t>
              </a:r>
              <a:endParaRPr lang="x-none" sz="16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Wingdings" pitchFamily="2" charset="2"/>
                <a:buChar char="§"/>
              </a:pPr>
              <a:endParaRPr lang="x-none" sz="1600" dirty="0">
                <a:latin typeface="Montserrat" pitchFamily="2" charset="0"/>
              </a:endParaRPr>
            </a:p>
          </p:txBody>
        </p:sp>
        <p:sp>
          <p:nvSpPr>
            <p:cNvPr id="39" name="Скругленный прямоугольник 38">
              <a:extLst>
                <a:ext uri="{FF2B5EF4-FFF2-40B4-BE49-F238E27FC236}">
                  <a16:creationId xmlns:a16="http://schemas.microsoft.com/office/drawing/2014/main" xmlns="" id="{200CE17F-CE06-B40B-6DFE-46B57F6B077F}"/>
                </a:ext>
              </a:extLst>
            </p:cNvPr>
            <p:cNvSpPr/>
            <p:nvPr/>
          </p:nvSpPr>
          <p:spPr>
            <a:xfrm>
              <a:off x="6308094" y="1254021"/>
              <a:ext cx="5692274" cy="5311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3135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00" b="1" dirty="0">
                  <a:solidFill>
                    <a:srgbClr val="31356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ЗАДАЧИ И СОДЕРЖАНИЕ ОБРАЗОВАТЕЛЬНОЙ ДЕЯТЕЛЬНОСТИ </a:t>
              </a:r>
            </a:p>
            <a:p>
              <a:pPr algn="ctr"/>
              <a:r>
                <a:rPr lang="ru-RU" sz="15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от 2 месяцев до 1 года</a:t>
              </a:r>
              <a:r>
                <a:rPr lang="x-none" sz="15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ru-RU" sz="15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п. </a:t>
              </a:r>
              <a:r>
                <a:rPr lang="x-none" sz="15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20.1.</a:t>
              </a:r>
            </a:p>
          </p:txBody>
        </p:sp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xmlns="" id="{6885EF8B-2C59-06E8-B07F-656A5D1C6B39}"/>
                </a:ext>
              </a:extLst>
            </p:cNvPr>
            <p:cNvSpPr/>
            <p:nvPr/>
          </p:nvSpPr>
          <p:spPr>
            <a:xfrm rot="5400000">
              <a:off x="8449111" y="5239644"/>
              <a:ext cx="459559" cy="218044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1E264A"/>
            </a:solidFill>
            <a:ln>
              <a:solidFill>
                <a:srgbClr val="1E264A"/>
              </a:solidFill>
            </a:ln>
          </p:spPr>
        </p:sp>
        <p:sp>
          <p:nvSpPr>
            <p:cNvPr id="42" name="Скругленный прямоугольник 41">
              <a:extLst>
                <a:ext uri="{FF2B5EF4-FFF2-40B4-BE49-F238E27FC236}">
                  <a16:creationId xmlns:a16="http://schemas.microsoft.com/office/drawing/2014/main" xmlns="" id="{1D236068-42DE-690F-DACC-0F6A4FBCF4BB}"/>
                </a:ext>
              </a:extLst>
            </p:cNvPr>
            <p:cNvSpPr/>
            <p:nvPr/>
          </p:nvSpPr>
          <p:spPr>
            <a:xfrm>
              <a:off x="6315167" y="1834648"/>
              <a:ext cx="5692274" cy="5311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3135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00" b="1" dirty="0">
                  <a:solidFill>
                    <a:srgbClr val="31356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ЗАДАЧИ И СОДЕРЖАНИЕ ОБРАЗОВАТЕЛЬНОЙ ДЕЯТЕЛЬНОСТИ </a:t>
              </a:r>
            </a:p>
            <a:p>
              <a:pPr algn="ctr"/>
              <a:r>
                <a:rPr lang="ru-RU" sz="15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</a:t>
              </a:r>
              <a:r>
                <a:rPr lang="ru-RU" sz="15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т 1 года до 2 лет</a:t>
              </a:r>
              <a:r>
                <a:rPr lang="x-none" sz="15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5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п. 20</a:t>
              </a:r>
              <a:r>
                <a:rPr lang="x-none" sz="15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.2.</a:t>
              </a:r>
              <a:endParaRPr lang="x-none" sz="1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Скругленный прямоугольник 42">
              <a:extLst>
                <a:ext uri="{FF2B5EF4-FFF2-40B4-BE49-F238E27FC236}">
                  <a16:creationId xmlns:a16="http://schemas.microsoft.com/office/drawing/2014/main" xmlns="" id="{013356C5-DE90-C9D8-1A58-6887EA8BB655}"/>
                </a:ext>
              </a:extLst>
            </p:cNvPr>
            <p:cNvSpPr/>
            <p:nvPr/>
          </p:nvSpPr>
          <p:spPr>
            <a:xfrm>
              <a:off x="6336177" y="4297933"/>
              <a:ext cx="2097579" cy="5311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3135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</a:t>
              </a:r>
              <a:r>
                <a:rPr lang="ru-RU" sz="14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т </a:t>
              </a:r>
              <a:r>
                <a:rPr lang="ru-RU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lang="ru-RU" sz="14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лет до 4 лет</a:t>
              </a:r>
              <a:endParaRPr lang="x-none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п. </a:t>
              </a:r>
              <a:r>
                <a:rPr lang="x-none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20.4</a:t>
              </a:r>
              <a:r>
                <a:rPr lang="x-none" dirty="0">
                  <a:solidFill>
                    <a:schemeClr val="tx1"/>
                  </a:solidFill>
                  <a:latin typeface="Montserrat" pitchFamily="2" charset="0"/>
                </a:rPr>
                <a:t>.</a:t>
              </a:r>
            </a:p>
          </p:txBody>
        </p:sp>
        <p:sp>
          <p:nvSpPr>
            <p:cNvPr id="44" name="Скругленный прямоугольник 43">
              <a:extLst>
                <a:ext uri="{FF2B5EF4-FFF2-40B4-BE49-F238E27FC236}">
                  <a16:creationId xmlns:a16="http://schemas.microsoft.com/office/drawing/2014/main" xmlns="" id="{2AEC7B1F-A35B-5565-F0D6-590E244B3C93}"/>
                </a:ext>
              </a:extLst>
            </p:cNvPr>
            <p:cNvSpPr/>
            <p:nvPr/>
          </p:nvSpPr>
          <p:spPr>
            <a:xfrm>
              <a:off x="6313803" y="4882138"/>
              <a:ext cx="2097579" cy="5311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3135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</a:t>
              </a:r>
              <a:r>
                <a:rPr lang="ru-RU" sz="14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т 4 лет до 5 лет</a:t>
              </a:r>
              <a:endParaRPr lang="x-none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п. </a:t>
              </a:r>
              <a:r>
                <a:rPr lang="x-none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20.5.</a:t>
              </a:r>
            </a:p>
          </p:txBody>
        </p:sp>
        <p:sp>
          <p:nvSpPr>
            <p:cNvPr id="45" name="Скругленный прямоугольник 44">
              <a:extLst>
                <a:ext uri="{FF2B5EF4-FFF2-40B4-BE49-F238E27FC236}">
                  <a16:creationId xmlns:a16="http://schemas.microsoft.com/office/drawing/2014/main" xmlns="" id="{AC2269A8-3A9A-A2D8-2994-9FB77D93DD1A}"/>
                </a:ext>
              </a:extLst>
            </p:cNvPr>
            <p:cNvSpPr/>
            <p:nvPr/>
          </p:nvSpPr>
          <p:spPr>
            <a:xfrm>
              <a:off x="6321612" y="5466343"/>
              <a:ext cx="2097579" cy="5311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3135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</a:t>
              </a:r>
              <a:r>
                <a:rPr lang="ru-RU" sz="14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т 5 лет до 6 лет</a:t>
              </a:r>
              <a:endParaRPr lang="x-none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п. </a:t>
              </a:r>
              <a:r>
                <a:rPr lang="x-none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20.6.</a:t>
              </a:r>
            </a:p>
          </p:txBody>
        </p:sp>
        <p:sp>
          <p:nvSpPr>
            <p:cNvPr id="46" name="Скругленный прямоугольник 45">
              <a:extLst>
                <a:ext uri="{FF2B5EF4-FFF2-40B4-BE49-F238E27FC236}">
                  <a16:creationId xmlns:a16="http://schemas.microsoft.com/office/drawing/2014/main" xmlns="" id="{95B2751D-19F0-32F2-4640-AD75C71209DA}"/>
                </a:ext>
              </a:extLst>
            </p:cNvPr>
            <p:cNvSpPr/>
            <p:nvPr/>
          </p:nvSpPr>
          <p:spPr>
            <a:xfrm>
              <a:off x="6328685" y="6076034"/>
              <a:ext cx="2097579" cy="5311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3135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</a:t>
              </a:r>
              <a:r>
                <a:rPr lang="ru-RU" sz="14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т 6 лет до 7 лет</a:t>
              </a:r>
              <a:endParaRPr lang="x-none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п. </a:t>
              </a:r>
              <a:r>
                <a:rPr lang="x-none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20.7.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827E1F4C-5735-6849-A374-49848213915D}"/>
                </a:ext>
              </a:extLst>
            </p:cNvPr>
            <p:cNvSpPr txBox="1"/>
            <p:nvPr/>
          </p:nvSpPr>
          <p:spPr>
            <a:xfrm>
              <a:off x="8974580" y="4154455"/>
              <a:ext cx="272926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31356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ЗАДАЧИ И СОДЕРЖАНИЕ </a:t>
              </a:r>
            </a:p>
            <a:p>
              <a:pPr algn="ctr"/>
              <a:r>
                <a:rPr lang="ru-RU" sz="1400" b="1" dirty="0">
                  <a:solidFill>
                    <a:srgbClr val="31356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ОБРАЗОВАТЕЛЬНОЙ ДЕЯТЕЛЬНОСТИ</a:t>
              </a:r>
              <a:endParaRPr lang="x-none" sz="1400" b="1" dirty="0">
                <a:solidFill>
                  <a:srgbClr val="31356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Скругленный прямоугольник 62">
              <a:extLst>
                <a:ext uri="{FF2B5EF4-FFF2-40B4-BE49-F238E27FC236}">
                  <a16:creationId xmlns:a16="http://schemas.microsoft.com/office/drawing/2014/main" xmlns="" id="{70FA293F-C9EF-E571-40D6-615479BC935F}"/>
                </a:ext>
              </a:extLst>
            </p:cNvPr>
            <p:cNvSpPr/>
            <p:nvPr/>
          </p:nvSpPr>
          <p:spPr>
            <a:xfrm>
              <a:off x="6308094" y="2416061"/>
              <a:ext cx="5692274" cy="170856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3135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/>
              <a:endParaRPr lang="ru-RU" sz="1300" b="1" dirty="0">
                <a:solidFill>
                  <a:srgbClr val="31356E"/>
                </a:solidFill>
                <a:latin typeface="Montserrat" pitchFamily="2" charset="0"/>
                <a:ea typeface="Calibri" panose="020F0502020204030204" pitchFamily="34" charset="0"/>
              </a:endParaRPr>
            </a:p>
            <a:p>
              <a:pPr algn="ctr"/>
              <a:r>
                <a:rPr lang="ru-RU" sz="1300" b="1" dirty="0">
                  <a:solidFill>
                    <a:srgbClr val="31356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ЗАДАЧИ И СОДЕРЖАНИЕ ОБРАЗОВАТЕЛЬНОЙ ДЕЯТЕЛЬНОСТИ </a:t>
              </a:r>
            </a:p>
            <a:p>
              <a:pPr algn="ctr"/>
              <a:r>
                <a:rPr lang="ru-RU" sz="15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</a:t>
              </a:r>
              <a:r>
                <a:rPr lang="ru-RU" sz="15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т 2 лет до 3 лет</a:t>
              </a:r>
              <a:r>
                <a:rPr lang="x-none" sz="15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5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п. </a:t>
              </a:r>
              <a:r>
                <a:rPr lang="x-none" sz="15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20.3.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Формирование словаря                 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Звуковая </a:t>
              </a: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культура речи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Связная речь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Интерес к художественной литературе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Грамматический строй речи</a:t>
              </a:r>
              <a:endPara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/>
              <a:endParaRPr lang="x-none" sz="1200" dirty="0">
                <a:solidFill>
                  <a:schemeClr val="tx1"/>
                </a:solidFill>
                <a:latin typeface="Montserrat" pitchFamily="2" charset="0"/>
              </a:endParaRPr>
            </a:p>
            <a:p>
              <a:pPr algn="ctr"/>
              <a:endParaRPr lang="x-none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4" name="Прямая соединительная линия 63">
              <a:extLst>
                <a:ext uri="{FF2B5EF4-FFF2-40B4-BE49-F238E27FC236}">
                  <a16:creationId xmlns:a16="http://schemas.microsoft.com/office/drawing/2014/main" xmlns="" id="{75016B5B-5AAC-13D6-A9DA-1E99C7E1652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583154" y="4425992"/>
              <a:ext cx="2044" cy="2304907"/>
            </a:xfrm>
            <a:prstGeom prst="line">
              <a:avLst/>
            </a:prstGeom>
            <a:ln w="28575">
              <a:solidFill>
                <a:srgbClr val="1E26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15748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35;p5"/>
          <p:cNvSpPr txBox="1"/>
          <p:nvPr/>
        </p:nvSpPr>
        <p:spPr>
          <a:xfrm>
            <a:off x="1242916" y="598229"/>
            <a:ext cx="729081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1D2D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СТРУКТУРА ФОП ДО</a:t>
            </a:r>
            <a:endParaRPr sz="2800" b="1" dirty="0">
              <a:solidFill>
                <a:srgbClr val="1D2D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222963" y="1140373"/>
            <a:ext cx="7406136" cy="448864"/>
            <a:chOff x="7193152" y="3909770"/>
            <a:chExt cx="4833183" cy="747943"/>
          </a:xfrm>
        </p:grpSpPr>
        <p:grpSp>
          <p:nvGrpSpPr>
            <p:cNvPr id="25" name="Группа 24"/>
            <p:cNvGrpSpPr/>
            <p:nvPr/>
          </p:nvGrpSpPr>
          <p:grpSpPr>
            <a:xfrm>
              <a:off x="7193152" y="3909770"/>
              <a:ext cx="4732008" cy="747943"/>
              <a:chOff x="391061" y="2581351"/>
              <a:chExt cx="5580435" cy="747943"/>
            </a:xfrm>
          </p:grpSpPr>
          <p:sp>
            <p:nvSpPr>
              <p:cNvPr id="27" name="圆角矩形 72"/>
              <p:cNvSpPr>
                <a:spLocks noChangeArrowheads="1"/>
              </p:cNvSpPr>
              <p:nvPr/>
            </p:nvSpPr>
            <p:spPr bwMode="auto">
              <a:xfrm>
                <a:off x="1060986" y="2581352"/>
                <a:ext cx="4910510" cy="747942"/>
              </a:xfrm>
              <a:prstGeom prst="roundRect">
                <a:avLst>
                  <a:gd name="adj" fmla="val 16667"/>
                </a:avLst>
              </a:prstGeom>
              <a:solidFill>
                <a:srgbClr val="425FA0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6" name="圆角矩形 10"/>
              <p:cNvSpPr>
                <a:spLocks noChangeArrowheads="1"/>
              </p:cNvSpPr>
              <p:nvPr/>
            </p:nvSpPr>
            <p:spPr bwMode="auto">
              <a:xfrm>
                <a:off x="391061" y="2581351"/>
                <a:ext cx="1031875" cy="747943"/>
              </a:xfrm>
              <a:custGeom>
                <a:avLst/>
                <a:gdLst>
                  <a:gd name="T0" fmla="*/ 0 w 760508"/>
                  <a:gd name="T1" fmla="*/ 0 h 412624"/>
                  <a:gd name="T2" fmla="*/ 760508 w 760508"/>
                  <a:gd name="T3" fmla="*/ 412624 h 412624"/>
                </a:gdLst>
                <a:ahLst/>
                <a:cxnLst/>
                <a:rect l="T0" t="T1" r="T2" b="T3"/>
                <a:pathLst>
                  <a:path w="760508" h="412624">
                    <a:moveTo>
                      <a:pt x="68772" y="0"/>
                    </a:moveTo>
                    <a:lnTo>
                      <a:pt x="322746" y="0"/>
                    </a:lnTo>
                    <a:lnTo>
                      <a:pt x="397990" y="0"/>
                    </a:lnTo>
                    <a:lnTo>
                      <a:pt x="554196" y="0"/>
                    </a:lnTo>
                    <a:lnTo>
                      <a:pt x="760508" y="206312"/>
                    </a:lnTo>
                    <a:lnTo>
                      <a:pt x="554196" y="412624"/>
                    </a:lnTo>
                    <a:lnTo>
                      <a:pt x="397990" y="412624"/>
                    </a:lnTo>
                    <a:lnTo>
                      <a:pt x="322746" y="412624"/>
                    </a:lnTo>
                    <a:lnTo>
                      <a:pt x="68772" y="412624"/>
                    </a:lnTo>
                    <a:cubicBezTo>
                      <a:pt x="30790" y="412624"/>
                      <a:pt x="0" y="381834"/>
                      <a:pt x="0" y="343852"/>
                    </a:cubicBezTo>
                    <a:lnTo>
                      <a:pt x="0" y="68772"/>
                    </a:lnTo>
                    <a:cubicBezTo>
                      <a:pt x="0" y="30790"/>
                      <a:pt x="30790" y="0"/>
                      <a:pt x="68772" y="0"/>
                    </a:cubicBezTo>
                    <a:close/>
                  </a:path>
                </a:pathLst>
              </a:custGeom>
              <a:solidFill>
                <a:srgbClr val="819FCF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26" name="Прямоугольник 25"/>
            <p:cNvSpPr/>
            <p:nvPr/>
          </p:nvSpPr>
          <p:spPr>
            <a:xfrm>
              <a:off x="8066021" y="3983397"/>
              <a:ext cx="3960314" cy="6154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ХУДОЖЕСТВЕННО-ЭСТЕТИЧЕСКОЕ  РАЗВИТИЕ </a:t>
              </a:r>
              <a:r>
                <a:rPr lang="ru-RU" sz="1200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п. 21</a:t>
              </a:r>
              <a:endParaRPr lang="x-none" sz="12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xmlns="" id="{70FA293F-C9EF-E571-40D6-615479BC935F}"/>
              </a:ext>
            </a:extLst>
          </p:cNvPr>
          <p:cNvSpPr/>
          <p:nvPr/>
        </p:nvSpPr>
        <p:spPr>
          <a:xfrm>
            <a:off x="7746853" y="5273710"/>
            <a:ext cx="4165331" cy="1410051"/>
          </a:xfrm>
          <a:prstGeom prst="roundRect">
            <a:avLst/>
          </a:prstGeom>
          <a:solidFill>
            <a:schemeClr val="bg1"/>
          </a:solidFill>
          <a:ln>
            <a:solidFill>
              <a:srgbClr val="313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31356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Решение задач воспитания направлено на приобщение детей к ценностям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«Культура», «Красота»</a:t>
            </a:r>
            <a:endParaRPr lang="x-none" sz="16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47" name="Группа 46"/>
          <p:cNvGrpSpPr/>
          <p:nvPr/>
        </p:nvGrpSpPr>
        <p:grpSpPr>
          <a:xfrm>
            <a:off x="222963" y="1849492"/>
            <a:ext cx="7327803" cy="4799326"/>
            <a:chOff x="322857" y="1940946"/>
            <a:chExt cx="7327803" cy="4799326"/>
          </a:xfrm>
        </p:grpSpPr>
        <p:sp>
          <p:nvSpPr>
            <p:cNvPr id="48" name="Freeform 5">
              <a:extLst>
                <a:ext uri="{FF2B5EF4-FFF2-40B4-BE49-F238E27FC236}">
                  <a16:creationId xmlns:a16="http://schemas.microsoft.com/office/drawing/2014/main" xmlns="" id="{6885EF8B-2C59-06E8-B07F-656A5D1C6B39}"/>
                </a:ext>
              </a:extLst>
            </p:cNvPr>
            <p:cNvSpPr/>
            <p:nvPr/>
          </p:nvSpPr>
          <p:spPr>
            <a:xfrm rot="5400000">
              <a:off x="4674088" y="4717350"/>
              <a:ext cx="459559" cy="218044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FFFFFF"/>
              </a:solidFill>
            </a:ln>
          </p:spPr>
        </p:sp>
        <p:cxnSp>
          <p:nvCxnSpPr>
            <p:cNvPr id="49" name="Прямая соединительная линия 48">
              <a:extLst>
                <a:ext uri="{FF2B5EF4-FFF2-40B4-BE49-F238E27FC236}">
                  <a16:creationId xmlns:a16="http://schemas.microsoft.com/office/drawing/2014/main" xmlns="" id="{75016B5B-5AAC-13D6-A9DA-1E99C7E165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86802" y="3394258"/>
              <a:ext cx="0" cy="3334525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xmlns="" id="{063C8232-4220-3B43-CE25-B3F83EFC3AF1}"/>
                </a:ext>
              </a:extLst>
            </p:cNvPr>
            <p:cNvSpPr/>
            <p:nvPr/>
          </p:nvSpPr>
          <p:spPr>
            <a:xfrm>
              <a:off x="335468" y="3355593"/>
              <a:ext cx="4259232" cy="3384679"/>
            </a:xfrm>
            <a:prstGeom prst="rect">
              <a:avLst/>
            </a:prstGeom>
            <a:ln>
              <a:solidFill>
                <a:srgbClr val="31356E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400" b="1" dirty="0">
                <a:solidFill>
                  <a:srgbClr val="31356E"/>
                </a:solidFill>
                <a:effectLst/>
                <a:latin typeface="Montserrat" pitchFamily="2" charset="0"/>
                <a:ea typeface="Calibri" panose="020F0502020204030204" pitchFamily="34" charset="0"/>
              </a:endParaRPr>
            </a:p>
            <a:p>
              <a:pPr algn="ctr"/>
              <a:endParaRPr lang="ru-RU" sz="1400" b="1" dirty="0">
                <a:solidFill>
                  <a:srgbClr val="31356E"/>
                </a:solidFill>
                <a:latin typeface="Montserrat" pitchFamily="2" charset="0"/>
                <a:ea typeface="Calibri" panose="020F0502020204030204" pitchFamily="34" charset="0"/>
              </a:endParaRPr>
            </a:p>
            <a:p>
              <a:pPr algn="ctr"/>
              <a:r>
                <a:rPr lang="ru-RU" sz="1400" b="1" dirty="0">
                  <a:solidFill>
                    <a:srgbClr val="31356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ЗАДАЧИ</a:t>
              </a:r>
            </a:p>
            <a:p>
              <a:pPr algn="ctr"/>
              <a:r>
                <a:rPr lang="ru-RU" sz="1400" b="1" dirty="0">
                  <a:solidFill>
                    <a:srgbClr val="31356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И СОДЕРЖАНИЕ ОБРАЗОВАТЕЛЬНОЙ ДЕЯТЕЛЬНОСТИ:</a:t>
              </a:r>
            </a:p>
            <a:p>
              <a:pPr algn="ctr"/>
              <a:endParaRPr lang="ru-RU" sz="1400" b="1" dirty="0">
                <a:solidFill>
                  <a:srgbClr val="31356E"/>
                </a:solidFill>
                <a:effectLst/>
                <a:latin typeface="Montserrat" pitchFamily="2" charset="0"/>
                <a:ea typeface="Calibri" panose="020F0502020204030204" pitchFamily="34" charset="0"/>
              </a:endParaRP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Приобщение к искусству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Изобразительная деятельность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Конструктивная деятельность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Музыкальная деятельность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Театрализованная деятельность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Культурно-досуговая деятельность</a:t>
              </a:r>
            </a:p>
            <a:p>
              <a:pPr algn="ctr"/>
              <a:endParaRPr lang="ru-RU" sz="1400" b="1" dirty="0">
                <a:solidFill>
                  <a:srgbClr val="31356E"/>
                </a:solidFill>
                <a:latin typeface="Montserrat" pitchFamily="2" charset="0"/>
                <a:ea typeface="Calibri" panose="020F0502020204030204" pitchFamily="34" charset="0"/>
              </a:endParaRPr>
            </a:p>
            <a:p>
              <a:pPr algn="ctr"/>
              <a:endParaRPr lang="ru-RU" sz="1400" b="1" dirty="0">
                <a:solidFill>
                  <a:srgbClr val="31356E"/>
                </a:solidFill>
                <a:effectLst/>
                <a:latin typeface="Montserrat" pitchFamily="2" charset="0"/>
                <a:ea typeface="Calibri" panose="020F0502020204030204" pitchFamily="34" charset="0"/>
              </a:endParaRPr>
            </a:p>
            <a:p>
              <a:pPr algn="ctr"/>
              <a:endParaRPr lang="ru-RU" sz="1400" b="1" dirty="0">
                <a:solidFill>
                  <a:srgbClr val="31356E"/>
                </a:solidFill>
                <a:effectLst/>
                <a:latin typeface="Montserrat" pitchFamily="2" charset="0"/>
                <a:ea typeface="Calibri" panose="020F0502020204030204" pitchFamily="34" charset="0"/>
              </a:endParaRPr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xmlns="" id="{539D94F9-D044-A96B-1B1C-30598F6D6A6C}"/>
                </a:ext>
              </a:extLst>
            </p:cNvPr>
            <p:cNvSpPr/>
            <p:nvPr/>
          </p:nvSpPr>
          <p:spPr>
            <a:xfrm>
              <a:off x="322857" y="1940946"/>
              <a:ext cx="7297494" cy="475039"/>
            </a:xfrm>
            <a:prstGeom prst="rect">
              <a:avLst/>
            </a:prstGeom>
            <a:ln>
              <a:solidFill>
                <a:srgbClr val="31356E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300" b="1" dirty="0">
                  <a:solidFill>
                    <a:srgbClr val="31356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ЗАДАЧИ И СОДЕРЖАНИЕ ОБРАЗОВАТЕЛЬНОЙ ДЕЯТЕЛЬНОСТИ </a:t>
              </a:r>
            </a:p>
            <a:p>
              <a:pPr algn="ctr"/>
              <a:r>
                <a:rPr lang="ru-RU" sz="15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от 2 месяцев до 1 года п.21.1</a:t>
              </a:r>
            </a:p>
          </p:txBody>
        </p:sp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xmlns="" id="{7AB132FB-2B37-1BD4-E5F4-86FA22721F5B}"/>
                </a:ext>
              </a:extLst>
            </p:cNvPr>
            <p:cNvSpPr/>
            <p:nvPr/>
          </p:nvSpPr>
          <p:spPr>
            <a:xfrm>
              <a:off x="5100622" y="3393046"/>
              <a:ext cx="2533101" cy="475039"/>
            </a:xfrm>
            <a:prstGeom prst="rect">
              <a:avLst/>
            </a:prstGeom>
            <a:ln>
              <a:solidFill>
                <a:srgbClr val="31356E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от 2 лет до 3 лет п.21.3.</a:t>
              </a:r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xmlns="" id="{5041CA71-92C1-B79D-67BF-D17F3E624F87}"/>
                </a:ext>
              </a:extLst>
            </p:cNvPr>
            <p:cNvSpPr/>
            <p:nvPr/>
          </p:nvSpPr>
          <p:spPr>
            <a:xfrm>
              <a:off x="5100622" y="4058214"/>
              <a:ext cx="2533101" cy="475038"/>
            </a:xfrm>
            <a:prstGeom prst="rect">
              <a:avLst/>
            </a:prstGeom>
            <a:ln>
              <a:solidFill>
                <a:srgbClr val="31356E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от 3 лет до 4 лет п.21.4</a:t>
              </a:r>
              <a:r>
                <a:rPr lang="ru-RU" sz="1200" dirty="0">
                  <a:solidFill>
                    <a:srgbClr val="31356E"/>
                  </a:solidFill>
                  <a:effectLst/>
                  <a:latin typeface="Montserrat" pitchFamily="2" charset="0"/>
                  <a:ea typeface="Calibri" panose="020F0502020204030204" pitchFamily="34" charset="0"/>
                </a:rPr>
                <a:t>.</a:t>
              </a:r>
            </a:p>
          </p:txBody>
        </p:sp>
        <p:sp>
          <p:nvSpPr>
            <p:cNvPr id="54" name="Прямоугольник 53">
              <a:extLst>
                <a:ext uri="{FF2B5EF4-FFF2-40B4-BE49-F238E27FC236}">
                  <a16:creationId xmlns:a16="http://schemas.microsoft.com/office/drawing/2014/main" xmlns="" id="{2D3E94EB-DB51-2096-11A3-92779A104FA9}"/>
                </a:ext>
              </a:extLst>
            </p:cNvPr>
            <p:cNvSpPr/>
            <p:nvPr/>
          </p:nvSpPr>
          <p:spPr>
            <a:xfrm>
              <a:off x="5113221" y="4740199"/>
              <a:ext cx="2533101" cy="475038"/>
            </a:xfrm>
            <a:prstGeom prst="rect">
              <a:avLst/>
            </a:prstGeom>
            <a:ln>
              <a:solidFill>
                <a:srgbClr val="31356E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от 4 лет до 5 лет п.21.5.</a:t>
              </a:r>
            </a:p>
          </p:txBody>
        </p:sp>
        <p:sp>
          <p:nvSpPr>
            <p:cNvPr id="55" name="Прямоугольник 54">
              <a:extLst>
                <a:ext uri="{FF2B5EF4-FFF2-40B4-BE49-F238E27FC236}">
                  <a16:creationId xmlns:a16="http://schemas.microsoft.com/office/drawing/2014/main" xmlns="" id="{78D1ABD1-E73B-D6F9-95AD-6CC1F94D9C57}"/>
                </a:ext>
              </a:extLst>
            </p:cNvPr>
            <p:cNvSpPr/>
            <p:nvPr/>
          </p:nvSpPr>
          <p:spPr>
            <a:xfrm>
              <a:off x="5107428" y="5496132"/>
              <a:ext cx="2533101" cy="475038"/>
            </a:xfrm>
            <a:prstGeom prst="rect">
              <a:avLst/>
            </a:prstGeom>
            <a:ln>
              <a:solidFill>
                <a:srgbClr val="31356E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от 5 лет до 6 лет п.21.6.</a:t>
              </a:r>
            </a:p>
          </p:txBody>
        </p:sp>
        <p:sp>
          <p:nvSpPr>
            <p:cNvPr id="56" name="Прямоугольник 55">
              <a:extLst>
                <a:ext uri="{FF2B5EF4-FFF2-40B4-BE49-F238E27FC236}">
                  <a16:creationId xmlns:a16="http://schemas.microsoft.com/office/drawing/2014/main" xmlns="" id="{83D4FE0E-6BE6-3DAB-1C93-55A05BE687AD}"/>
                </a:ext>
              </a:extLst>
            </p:cNvPr>
            <p:cNvSpPr/>
            <p:nvPr/>
          </p:nvSpPr>
          <p:spPr>
            <a:xfrm>
              <a:off x="5117559" y="6233170"/>
              <a:ext cx="2533101" cy="475038"/>
            </a:xfrm>
            <a:prstGeom prst="rect">
              <a:avLst/>
            </a:prstGeom>
            <a:ln>
              <a:solidFill>
                <a:srgbClr val="31356E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от 6 лет до 7 лет п.21.7.</a:t>
              </a:r>
            </a:p>
          </p:txBody>
        </p:sp>
        <p:sp>
          <p:nvSpPr>
            <p:cNvPr id="57" name="Прямоугольник 56">
              <a:extLst>
                <a:ext uri="{FF2B5EF4-FFF2-40B4-BE49-F238E27FC236}">
                  <a16:creationId xmlns:a16="http://schemas.microsoft.com/office/drawing/2014/main" xmlns="" id="{0151916B-40BF-F7ED-7057-95F7E2F16769}"/>
                </a:ext>
              </a:extLst>
            </p:cNvPr>
            <p:cNvSpPr/>
            <p:nvPr/>
          </p:nvSpPr>
          <p:spPr>
            <a:xfrm>
              <a:off x="332142" y="2640046"/>
              <a:ext cx="7297494" cy="475039"/>
            </a:xfrm>
            <a:prstGeom prst="rect">
              <a:avLst/>
            </a:prstGeom>
            <a:ln>
              <a:solidFill>
                <a:srgbClr val="31356E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300" b="1" dirty="0">
                  <a:solidFill>
                    <a:srgbClr val="31356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ЗАДАЧИ И СОДЕРЖАНИЕ ОБРАЗОВАТЕЛЬНОЙ ДЕЯТЕЛЬНОСТИ </a:t>
              </a:r>
            </a:p>
            <a:p>
              <a:pPr algn="ctr"/>
              <a:r>
                <a:rPr lang="ru-RU" sz="15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от 1 года до 2 лет. п.21.2</a:t>
              </a:r>
            </a:p>
          </p:txBody>
        </p:sp>
      </p:grpSp>
      <p:pic>
        <p:nvPicPr>
          <p:cNvPr id="58" name="Рисунок 57" descr="Изображение выглядит как человек, ребенок, внутренний, ст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110B86E3-F936-DBC2-06E3-750E31AA3C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561" y="2558616"/>
            <a:ext cx="3891233" cy="2436029"/>
          </a:xfrm>
          <a:prstGeom prst="rect">
            <a:avLst/>
          </a:prstGeom>
        </p:spPr>
      </p:pic>
      <p:sp>
        <p:nvSpPr>
          <p:cNvPr id="59" name="Freeform 5">
            <a:extLst>
              <a:ext uri="{FF2B5EF4-FFF2-40B4-BE49-F238E27FC236}">
                <a16:creationId xmlns:a16="http://schemas.microsoft.com/office/drawing/2014/main" xmlns="" id="{6885EF8B-2C59-06E8-B07F-656A5D1C6B39}"/>
              </a:ext>
            </a:extLst>
          </p:cNvPr>
          <p:cNvSpPr/>
          <p:nvPr/>
        </p:nvSpPr>
        <p:spPr>
          <a:xfrm rot="5400000">
            <a:off x="4564111" y="4672328"/>
            <a:ext cx="459559" cy="218044"/>
          </a:xfrm>
          <a:custGeom>
            <a:avLst/>
            <a:gdLst/>
            <a:ahLst/>
            <a:cxnLst/>
            <a:rect l="l" t="t" r="r" b="b"/>
            <a:pathLst>
              <a:path w="6350000" h="5499100">
                <a:moveTo>
                  <a:pt x="0" y="5499100"/>
                </a:moveTo>
                <a:lnTo>
                  <a:pt x="3175000" y="0"/>
                </a:lnTo>
                <a:lnTo>
                  <a:pt x="6350000" y="5499100"/>
                </a:lnTo>
                <a:lnTo>
                  <a:pt x="0" y="5499100"/>
                </a:lnTo>
                <a:close/>
              </a:path>
            </a:pathLst>
          </a:custGeom>
          <a:solidFill>
            <a:srgbClr val="1E264A"/>
          </a:solidFill>
          <a:ln>
            <a:solidFill>
              <a:srgbClr val="1E264A"/>
            </a:solidFill>
          </a:ln>
        </p:spPr>
      </p: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xmlns="" id="{75016B5B-5AAC-13D6-A9DA-1E99C7E16523}"/>
              </a:ext>
            </a:extLst>
          </p:cNvPr>
          <p:cNvCxnSpPr>
            <a:cxnSpLocks/>
          </p:cNvCxnSpPr>
          <p:nvPr/>
        </p:nvCxnSpPr>
        <p:spPr>
          <a:xfrm flipV="1">
            <a:off x="4676825" y="3247692"/>
            <a:ext cx="10083" cy="3436070"/>
          </a:xfrm>
          <a:prstGeom prst="line">
            <a:avLst/>
          </a:prstGeom>
          <a:ln w="28575">
            <a:solidFill>
              <a:srgbClr val="1E2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34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35;p5"/>
          <p:cNvSpPr txBox="1"/>
          <p:nvPr/>
        </p:nvSpPr>
        <p:spPr>
          <a:xfrm>
            <a:off x="1242916" y="598229"/>
            <a:ext cx="729081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1D2D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СТРУКТУРА ФОП ДО</a:t>
            </a:r>
            <a:endParaRPr sz="2800" b="1" dirty="0">
              <a:solidFill>
                <a:srgbClr val="1D2D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413684" y="1227665"/>
            <a:ext cx="5612589" cy="747943"/>
            <a:chOff x="7193152" y="3909770"/>
            <a:chExt cx="4732008" cy="747943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7193152" y="3909770"/>
              <a:ext cx="4732008" cy="747943"/>
              <a:chOff x="391061" y="2581351"/>
              <a:chExt cx="5580435" cy="747943"/>
            </a:xfrm>
          </p:grpSpPr>
          <p:sp>
            <p:nvSpPr>
              <p:cNvPr id="31" name="圆角矩形 72"/>
              <p:cNvSpPr>
                <a:spLocks noChangeArrowheads="1"/>
              </p:cNvSpPr>
              <p:nvPr/>
            </p:nvSpPr>
            <p:spPr bwMode="auto">
              <a:xfrm>
                <a:off x="1060986" y="2581352"/>
                <a:ext cx="4910510" cy="747942"/>
              </a:xfrm>
              <a:prstGeom prst="roundRect">
                <a:avLst>
                  <a:gd name="adj" fmla="val 16667"/>
                </a:avLst>
              </a:prstGeom>
              <a:solidFill>
                <a:srgbClr val="425FA0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圆角矩形 10"/>
              <p:cNvSpPr>
                <a:spLocks noChangeArrowheads="1"/>
              </p:cNvSpPr>
              <p:nvPr/>
            </p:nvSpPr>
            <p:spPr bwMode="auto">
              <a:xfrm>
                <a:off x="391061" y="2581351"/>
                <a:ext cx="1031875" cy="747943"/>
              </a:xfrm>
              <a:custGeom>
                <a:avLst/>
                <a:gdLst>
                  <a:gd name="T0" fmla="*/ 0 w 760508"/>
                  <a:gd name="T1" fmla="*/ 0 h 412624"/>
                  <a:gd name="T2" fmla="*/ 760508 w 760508"/>
                  <a:gd name="T3" fmla="*/ 412624 h 412624"/>
                </a:gdLst>
                <a:ahLst/>
                <a:cxnLst/>
                <a:rect l="T0" t="T1" r="T2" b="T3"/>
                <a:pathLst>
                  <a:path w="760508" h="412624">
                    <a:moveTo>
                      <a:pt x="68772" y="0"/>
                    </a:moveTo>
                    <a:lnTo>
                      <a:pt x="322746" y="0"/>
                    </a:lnTo>
                    <a:lnTo>
                      <a:pt x="397990" y="0"/>
                    </a:lnTo>
                    <a:lnTo>
                      <a:pt x="554196" y="0"/>
                    </a:lnTo>
                    <a:lnTo>
                      <a:pt x="760508" y="206312"/>
                    </a:lnTo>
                    <a:lnTo>
                      <a:pt x="554196" y="412624"/>
                    </a:lnTo>
                    <a:lnTo>
                      <a:pt x="397990" y="412624"/>
                    </a:lnTo>
                    <a:lnTo>
                      <a:pt x="322746" y="412624"/>
                    </a:lnTo>
                    <a:lnTo>
                      <a:pt x="68772" y="412624"/>
                    </a:lnTo>
                    <a:cubicBezTo>
                      <a:pt x="30790" y="412624"/>
                      <a:pt x="0" y="381834"/>
                      <a:pt x="0" y="343852"/>
                    </a:cubicBezTo>
                    <a:lnTo>
                      <a:pt x="0" y="68772"/>
                    </a:lnTo>
                    <a:cubicBezTo>
                      <a:pt x="0" y="30790"/>
                      <a:pt x="30790" y="0"/>
                      <a:pt x="68772" y="0"/>
                    </a:cubicBezTo>
                    <a:close/>
                  </a:path>
                </a:pathLst>
              </a:custGeom>
              <a:solidFill>
                <a:srgbClr val="819FCF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30" name="Прямоугольник 29"/>
            <p:cNvSpPr/>
            <p:nvPr/>
          </p:nvSpPr>
          <p:spPr>
            <a:xfrm>
              <a:off x="8066022" y="4067124"/>
              <a:ext cx="385913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ФИЗИЧЕСКОЕ  РАЗВИТИЕ </a:t>
              </a:r>
              <a:r>
                <a:rPr lang="ru-RU" sz="1200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п. 22</a:t>
              </a:r>
              <a:r>
                <a:rPr lang="x-none" sz="1200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xmlns="" id="{70FA293F-C9EF-E571-40D6-615479BC935F}"/>
              </a:ext>
            </a:extLst>
          </p:cNvPr>
          <p:cNvSpPr/>
          <p:nvPr/>
        </p:nvSpPr>
        <p:spPr>
          <a:xfrm>
            <a:off x="343751" y="5420764"/>
            <a:ext cx="5596756" cy="1076258"/>
          </a:xfrm>
          <a:prstGeom prst="roundRect">
            <a:avLst/>
          </a:prstGeom>
          <a:solidFill>
            <a:schemeClr val="bg1"/>
          </a:solidFill>
          <a:ln>
            <a:solidFill>
              <a:srgbClr val="313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31356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Решение задач воспитания направлено на приобщение детей к ценностям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«Жизнь», «Здоровье»</a:t>
            </a:r>
            <a:endParaRPr lang="x-none" sz="16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Рисунок 33" descr="Изображение выглядит как внутренний, человек, стена, п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9BA3CBCF-85BD-39E0-8F2E-CA2CD3DC36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84" y="2132961"/>
            <a:ext cx="5049257" cy="3051121"/>
          </a:xfrm>
          <a:prstGeom prst="rect">
            <a:avLst/>
          </a:prstGeom>
        </p:spPr>
      </p:pic>
      <p:grpSp>
        <p:nvGrpSpPr>
          <p:cNvPr id="35" name="Группа 34"/>
          <p:cNvGrpSpPr/>
          <p:nvPr/>
        </p:nvGrpSpPr>
        <p:grpSpPr>
          <a:xfrm>
            <a:off x="6180342" y="1221523"/>
            <a:ext cx="5925678" cy="5419065"/>
            <a:chOff x="6180342" y="1221523"/>
            <a:chExt cx="5925678" cy="5419065"/>
          </a:xfrm>
        </p:grpSpPr>
        <p:sp>
          <p:nvSpPr>
            <p:cNvPr id="37" name="Скругленный прямоугольник 36">
              <a:extLst>
                <a:ext uri="{FF2B5EF4-FFF2-40B4-BE49-F238E27FC236}">
                  <a16:creationId xmlns:a16="http://schemas.microsoft.com/office/drawing/2014/main" xmlns="" id="{2248C5D2-22F7-DA74-59F4-C1ACD4E65D25}"/>
                </a:ext>
              </a:extLst>
            </p:cNvPr>
            <p:cNvSpPr/>
            <p:nvPr/>
          </p:nvSpPr>
          <p:spPr>
            <a:xfrm>
              <a:off x="8777575" y="3806429"/>
              <a:ext cx="3197138" cy="2792900"/>
            </a:xfrm>
            <a:prstGeom prst="roundRect">
              <a:avLst/>
            </a:prstGeom>
            <a:ln>
              <a:solidFill>
                <a:srgbClr val="31356E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2B02ACE8-4468-FA91-26E7-8C1CD3EF1D21}"/>
                </a:ext>
              </a:extLst>
            </p:cNvPr>
            <p:cNvSpPr txBox="1"/>
            <p:nvPr/>
          </p:nvSpPr>
          <p:spPr>
            <a:xfrm>
              <a:off x="8875549" y="4548579"/>
              <a:ext cx="3230471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Основная гимнастика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Подвижные игры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Грамматический строй речи</a:t>
              </a:r>
              <a:endParaRPr lang="x-none" sz="16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Спортивные упражнения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Формирование основ здорового образа жизни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Активный отдых</a:t>
              </a:r>
              <a:endParaRPr lang="x-none" sz="16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Wingdings" pitchFamily="2" charset="2"/>
                <a:buChar char="§"/>
              </a:pPr>
              <a:endParaRPr lang="x-none" sz="1600" dirty="0">
                <a:latin typeface="Montserrat" pitchFamily="2" charset="0"/>
              </a:endParaRPr>
            </a:p>
          </p:txBody>
        </p:sp>
        <p:sp>
          <p:nvSpPr>
            <p:cNvPr id="39" name="Скругленный прямоугольник 38">
              <a:extLst>
                <a:ext uri="{FF2B5EF4-FFF2-40B4-BE49-F238E27FC236}">
                  <a16:creationId xmlns:a16="http://schemas.microsoft.com/office/drawing/2014/main" xmlns="" id="{200CE17F-CE06-B40B-6DFE-46B57F6B077F}"/>
                </a:ext>
              </a:extLst>
            </p:cNvPr>
            <p:cNvSpPr/>
            <p:nvPr/>
          </p:nvSpPr>
          <p:spPr>
            <a:xfrm>
              <a:off x="6180342" y="1221523"/>
              <a:ext cx="5744818" cy="5311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3135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00" b="1" dirty="0">
                  <a:solidFill>
                    <a:srgbClr val="31356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ЗАДАЧИ И СОДЕРЖАНИЕ ОБРАЗОВАТЕЛЬНОЙ ДЕЯТЕЛЬНОСТИ </a:t>
              </a:r>
            </a:p>
            <a:p>
              <a:pPr algn="ctr"/>
              <a:r>
                <a:rPr lang="ru-RU" sz="15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от 2 месяцев до 1 года</a:t>
              </a:r>
              <a:r>
                <a:rPr lang="x-none" sz="15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ru-RU" sz="15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п. </a:t>
              </a:r>
              <a:r>
                <a:rPr lang="x-none" sz="15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22.1.</a:t>
              </a:r>
            </a:p>
          </p:txBody>
        </p:sp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xmlns="" id="{6885EF8B-2C59-06E8-B07F-656A5D1C6B39}"/>
                </a:ext>
              </a:extLst>
            </p:cNvPr>
            <p:cNvSpPr/>
            <p:nvPr/>
          </p:nvSpPr>
          <p:spPr>
            <a:xfrm rot="5400000">
              <a:off x="8350529" y="5028201"/>
              <a:ext cx="459559" cy="218044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1E264A"/>
            </a:solidFill>
            <a:ln>
              <a:solidFill>
                <a:srgbClr val="1E264A"/>
              </a:solidFill>
            </a:ln>
          </p:spPr>
        </p:sp>
        <p:sp>
          <p:nvSpPr>
            <p:cNvPr id="42" name="Скругленный прямоугольник 41">
              <a:extLst>
                <a:ext uri="{FF2B5EF4-FFF2-40B4-BE49-F238E27FC236}">
                  <a16:creationId xmlns:a16="http://schemas.microsoft.com/office/drawing/2014/main" xmlns="" id="{1D236068-42DE-690F-DACC-0F6A4FBCF4BB}"/>
                </a:ext>
              </a:extLst>
            </p:cNvPr>
            <p:cNvSpPr/>
            <p:nvPr/>
          </p:nvSpPr>
          <p:spPr>
            <a:xfrm>
              <a:off x="6182611" y="1895167"/>
              <a:ext cx="5767813" cy="5311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3135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00" b="1" dirty="0">
                  <a:solidFill>
                    <a:srgbClr val="31356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ЗАДАЧИ И СОДЕРЖАНИЕ ОБРАЗОВАТЕЛЬНОЙ ДЕЯТЕЛЬНОСТИ </a:t>
              </a:r>
            </a:p>
            <a:p>
              <a:pPr algn="ctr"/>
              <a:r>
                <a:rPr lang="ru-RU" sz="15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от 1 года до 2 лет</a:t>
              </a:r>
              <a:r>
                <a:rPr lang="x-none" sz="15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ru-RU" sz="15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п. </a:t>
              </a:r>
              <a:r>
                <a:rPr lang="x-none" sz="15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22.2.</a:t>
              </a:r>
            </a:p>
          </p:txBody>
        </p:sp>
        <p:sp>
          <p:nvSpPr>
            <p:cNvPr id="43" name="Скругленный прямоугольник 42">
              <a:extLst>
                <a:ext uri="{FF2B5EF4-FFF2-40B4-BE49-F238E27FC236}">
                  <a16:creationId xmlns:a16="http://schemas.microsoft.com/office/drawing/2014/main" xmlns="" id="{013356C5-DE90-C9D8-1A58-6887EA8BB655}"/>
                </a:ext>
              </a:extLst>
            </p:cNvPr>
            <p:cNvSpPr/>
            <p:nvPr/>
          </p:nvSpPr>
          <p:spPr>
            <a:xfrm>
              <a:off x="6236801" y="3840984"/>
              <a:ext cx="2097579" cy="5311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3135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от 3 лет до 4 лет</a:t>
              </a:r>
              <a:endParaRPr lang="x-none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п. </a:t>
              </a:r>
              <a:r>
                <a:rPr lang="x-none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22.4.</a:t>
              </a:r>
            </a:p>
          </p:txBody>
        </p:sp>
        <p:sp>
          <p:nvSpPr>
            <p:cNvPr id="44" name="Скругленный прямоугольник 43">
              <a:extLst>
                <a:ext uri="{FF2B5EF4-FFF2-40B4-BE49-F238E27FC236}">
                  <a16:creationId xmlns:a16="http://schemas.microsoft.com/office/drawing/2014/main" xmlns="" id="{2AEC7B1F-A35B-5565-F0D6-590E244B3C93}"/>
                </a:ext>
              </a:extLst>
            </p:cNvPr>
            <p:cNvSpPr/>
            <p:nvPr/>
          </p:nvSpPr>
          <p:spPr>
            <a:xfrm>
              <a:off x="6236538" y="4561197"/>
              <a:ext cx="2097579" cy="5311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3135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от 4 лет до 5 лет</a:t>
              </a:r>
              <a:endParaRPr lang="x-none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п. </a:t>
              </a:r>
              <a:r>
                <a:rPr lang="x-none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22.5.</a:t>
              </a:r>
            </a:p>
          </p:txBody>
        </p:sp>
        <p:sp>
          <p:nvSpPr>
            <p:cNvPr id="45" name="Скругленный прямоугольник 44">
              <a:extLst>
                <a:ext uri="{FF2B5EF4-FFF2-40B4-BE49-F238E27FC236}">
                  <a16:creationId xmlns:a16="http://schemas.microsoft.com/office/drawing/2014/main" xmlns="" id="{AC2269A8-3A9A-A2D8-2994-9FB77D93DD1A}"/>
                </a:ext>
              </a:extLst>
            </p:cNvPr>
            <p:cNvSpPr/>
            <p:nvPr/>
          </p:nvSpPr>
          <p:spPr>
            <a:xfrm>
              <a:off x="6212259" y="5359698"/>
              <a:ext cx="2097579" cy="5311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3135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от 5 лет до 6 лет</a:t>
              </a:r>
              <a:endParaRPr lang="x-none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п. </a:t>
              </a:r>
              <a:r>
                <a:rPr lang="x-none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22.6.</a:t>
              </a:r>
            </a:p>
          </p:txBody>
        </p:sp>
        <p:sp>
          <p:nvSpPr>
            <p:cNvPr id="46" name="Скругленный прямоугольник 45">
              <a:extLst>
                <a:ext uri="{FF2B5EF4-FFF2-40B4-BE49-F238E27FC236}">
                  <a16:creationId xmlns:a16="http://schemas.microsoft.com/office/drawing/2014/main" xmlns="" id="{95B2751D-19F0-32F2-4640-AD75C71209DA}"/>
                </a:ext>
              </a:extLst>
            </p:cNvPr>
            <p:cNvSpPr/>
            <p:nvPr/>
          </p:nvSpPr>
          <p:spPr>
            <a:xfrm>
              <a:off x="6216137" y="6053095"/>
              <a:ext cx="2097579" cy="5311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3135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от 6 лет до 7 лет</a:t>
              </a:r>
              <a:endParaRPr lang="x-none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п. </a:t>
              </a:r>
              <a:r>
                <a:rPr lang="x-none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22.7.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827E1F4C-5735-6849-A374-49848213915D}"/>
                </a:ext>
              </a:extLst>
            </p:cNvPr>
            <p:cNvSpPr txBox="1"/>
            <p:nvPr/>
          </p:nvSpPr>
          <p:spPr>
            <a:xfrm>
              <a:off x="8744240" y="3840984"/>
              <a:ext cx="336178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31356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ЗАДАЧИ И СОДЕРЖАНИЕ </a:t>
              </a:r>
            </a:p>
            <a:p>
              <a:pPr algn="ctr"/>
              <a:r>
                <a:rPr lang="ru-RU" sz="1400" b="1" dirty="0">
                  <a:solidFill>
                    <a:srgbClr val="31356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ОБРАЗОВАТЕЛЬНОЙ ДЕЯТЕЛЬНОСТИ</a:t>
              </a:r>
              <a:endParaRPr lang="x-none" sz="1400" b="1" dirty="0">
                <a:solidFill>
                  <a:srgbClr val="31356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Скругленный прямоугольник 61">
              <a:extLst>
                <a:ext uri="{FF2B5EF4-FFF2-40B4-BE49-F238E27FC236}">
                  <a16:creationId xmlns:a16="http://schemas.microsoft.com/office/drawing/2014/main" xmlns="" id="{70FA293F-C9EF-E571-40D6-615479BC935F}"/>
                </a:ext>
              </a:extLst>
            </p:cNvPr>
            <p:cNvSpPr/>
            <p:nvPr/>
          </p:nvSpPr>
          <p:spPr>
            <a:xfrm>
              <a:off x="6182611" y="2526423"/>
              <a:ext cx="5742549" cy="12409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3135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00" b="1" dirty="0">
                <a:solidFill>
                  <a:srgbClr val="31356E"/>
                </a:solidFill>
                <a:latin typeface="Montserrat" pitchFamily="2" charset="0"/>
                <a:ea typeface="Calibri" panose="020F0502020204030204" pitchFamily="34" charset="0"/>
              </a:endParaRPr>
            </a:p>
            <a:p>
              <a:pPr algn="ctr"/>
              <a:endParaRPr lang="ru-RU" sz="1300" b="1" dirty="0">
                <a:solidFill>
                  <a:srgbClr val="31356E"/>
                </a:solidFill>
                <a:latin typeface="Montserrat" pitchFamily="2" charset="0"/>
                <a:ea typeface="Calibri" panose="020F0502020204030204" pitchFamily="34" charset="0"/>
              </a:endParaRPr>
            </a:p>
            <a:p>
              <a:pPr algn="ctr"/>
              <a:r>
                <a:rPr lang="ru-RU" sz="1300" b="1" dirty="0">
                  <a:solidFill>
                    <a:srgbClr val="31356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ЗАДАЧИ И СОДЕРЖАНИЕ ОБРАЗОВАТЕЛЬНОЙ ДЕЯТЕЛЬНОСТИ </a:t>
              </a:r>
            </a:p>
            <a:p>
              <a:pPr algn="ctr"/>
              <a:r>
                <a:rPr lang="ru-RU" sz="15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от 2 лет до 3 лет</a:t>
              </a:r>
              <a:r>
                <a:rPr lang="x-none" sz="15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ru-RU" sz="15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п. </a:t>
              </a:r>
              <a:r>
                <a:rPr lang="x-none" sz="15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22.3.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Основная гимнастика 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Подвижные игры и игровые упражнения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Формирование основ здорового образа жизни</a:t>
              </a:r>
            </a:p>
            <a:p>
              <a:pPr marL="285750" indent="-285750">
                <a:buFont typeface="Wingdings" pitchFamily="2" charset="2"/>
                <a:buChar char="§"/>
              </a:pPr>
              <a:endParaRPr lang="x-none" sz="1200" dirty="0">
                <a:solidFill>
                  <a:schemeClr val="tx1"/>
                </a:solidFill>
                <a:latin typeface="Montserrat" pitchFamily="2" charset="0"/>
              </a:endParaRPr>
            </a:p>
            <a:p>
              <a:pPr algn="ctr"/>
              <a:endParaRPr lang="x-none" sz="1200" dirty="0">
                <a:latin typeface="Montserrat" pitchFamily="2" charset="0"/>
              </a:endParaRPr>
            </a:p>
          </p:txBody>
        </p:sp>
        <p:cxnSp>
          <p:nvCxnSpPr>
            <p:cNvPr id="63" name="Прямая соединительная линия 62">
              <a:extLst>
                <a:ext uri="{FF2B5EF4-FFF2-40B4-BE49-F238E27FC236}">
                  <a16:creationId xmlns:a16="http://schemas.microsoft.com/office/drawing/2014/main" xmlns="" id="{75016B5B-5AAC-13D6-A9DA-1E99C7E165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73330" y="3823141"/>
              <a:ext cx="0" cy="2817447"/>
            </a:xfrm>
            <a:prstGeom prst="line">
              <a:avLst/>
            </a:prstGeom>
            <a:ln w="28575">
              <a:solidFill>
                <a:srgbClr val="1E26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71093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35;p5"/>
          <p:cNvSpPr txBox="1"/>
          <p:nvPr/>
        </p:nvSpPr>
        <p:spPr>
          <a:xfrm>
            <a:off x="1242916" y="598229"/>
            <a:ext cx="729081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1D2D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СТРУКТУРА ФОП ДО</a:t>
            </a:r>
            <a:endParaRPr sz="2800" b="1" dirty="0">
              <a:solidFill>
                <a:srgbClr val="1D2D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6145744" y="361340"/>
            <a:ext cx="5612589" cy="996957"/>
            <a:chOff x="7193152" y="3909770"/>
            <a:chExt cx="4732008" cy="996957"/>
          </a:xfrm>
        </p:grpSpPr>
        <p:grpSp>
          <p:nvGrpSpPr>
            <p:cNvPr id="25" name="Группа 24"/>
            <p:cNvGrpSpPr/>
            <p:nvPr/>
          </p:nvGrpSpPr>
          <p:grpSpPr>
            <a:xfrm>
              <a:off x="7193152" y="3909770"/>
              <a:ext cx="4732008" cy="747943"/>
              <a:chOff x="391061" y="2581351"/>
              <a:chExt cx="5580435" cy="747943"/>
            </a:xfrm>
          </p:grpSpPr>
          <p:sp>
            <p:nvSpPr>
              <p:cNvPr id="27" name="圆角矩形 72"/>
              <p:cNvSpPr>
                <a:spLocks noChangeArrowheads="1"/>
              </p:cNvSpPr>
              <p:nvPr/>
            </p:nvSpPr>
            <p:spPr bwMode="auto">
              <a:xfrm>
                <a:off x="1060986" y="2581352"/>
                <a:ext cx="4910510" cy="747942"/>
              </a:xfrm>
              <a:prstGeom prst="roundRect">
                <a:avLst>
                  <a:gd name="adj" fmla="val 16667"/>
                </a:avLst>
              </a:prstGeom>
              <a:solidFill>
                <a:srgbClr val="425FA0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6" name="圆角矩形 10"/>
              <p:cNvSpPr>
                <a:spLocks noChangeArrowheads="1"/>
              </p:cNvSpPr>
              <p:nvPr/>
            </p:nvSpPr>
            <p:spPr bwMode="auto">
              <a:xfrm>
                <a:off x="391061" y="2581351"/>
                <a:ext cx="1031875" cy="747943"/>
              </a:xfrm>
              <a:custGeom>
                <a:avLst/>
                <a:gdLst>
                  <a:gd name="T0" fmla="*/ 0 w 760508"/>
                  <a:gd name="T1" fmla="*/ 0 h 412624"/>
                  <a:gd name="T2" fmla="*/ 760508 w 760508"/>
                  <a:gd name="T3" fmla="*/ 412624 h 412624"/>
                </a:gdLst>
                <a:ahLst/>
                <a:cxnLst/>
                <a:rect l="T0" t="T1" r="T2" b="T3"/>
                <a:pathLst>
                  <a:path w="760508" h="412624">
                    <a:moveTo>
                      <a:pt x="68772" y="0"/>
                    </a:moveTo>
                    <a:lnTo>
                      <a:pt x="322746" y="0"/>
                    </a:lnTo>
                    <a:lnTo>
                      <a:pt x="397990" y="0"/>
                    </a:lnTo>
                    <a:lnTo>
                      <a:pt x="554196" y="0"/>
                    </a:lnTo>
                    <a:lnTo>
                      <a:pt x="760508" y="206312"/>
                    </a:lnTo>
                    <a:lnTo>
                      <a:pt x="554196" y="412624"/>
                    </a:lnTo>
                    <a:lnTo>
                      <a:pt x="397990" y="412624"/>
                    </a:lnTo>
                    <a:lnTo>
                      <a:pt x="322746" y="412624"/>
                    </a:lnTo>
                    <a:lnTo>
                      <a:pt x="68772" y="412624"/>
                    </a:lnTo>
                    <a:cubicBezTo>
                      <a:pt x="30790" y="412624"/>
                      <a:pt x="0" y="381834"/>
                      <a:pt x="0" y="343852"/>
                    </a:cubicBezTo>
                    <a:lnTo>
                      <a:pt x="0" y="68772"/>
                    </a:lnTo>
                    <a:cubicBezTo>
                      <a:pt x="0" y="30790"/>
                      <a:pt x="30790" y="0"/>
                      <a:pt x="68772" y="0"/>
                    </a:cubicBezTo>
                    <a:close/>
                  </a:path>
                </a:pathLst>
              </a:custGeom>
              <a:solidFill>
                <a:srgbClr val="819FCF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26" name="Прямоугольник 25"/>
            <p:cNvSpPr/>
            <p:nvPr/>
          </p:nvSpPr>
          <p:spPr>
            <a:xfrm>
              <a:off x="8066022" y="3983397"/>
              <a:ext cx="385913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СОЦИАЛЬНО-КОММУНИКАТИВНОЕ  РАЗВИТИЕ </a:t>
              </a:r>
              <a:r>
                <a:rPr lang="ru-RU" sz="1200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п. 18</a:t>
              </a:r>
              <a:r>
                <a:rPr lang="x-none" sz="1200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1626917" y="1703745"/>
            <a:ext cx="10411096" cy="1319789"/>
            <a:chOff x="1567543" y="1502229"/>
            <a:chExt cx="10411096" cy="1045029"/>
          </a:xfrm>
          <a:solidFill>
            <a:srgbClr val="819FCF"/>
          </a:solidFill>
        </p:grpSpPr>
        <p:sp>
          <p:nvSpPr>
            <p:cNvPr id="47" name="Скругленный прямоугольник 46"/>
            <p:cNvSpPr/>
            <p:nvPr/>
          </p:nvSpPr>
          <p:spPr>
            <a:xfrm>
              <a:off x="1567543" y="1502229"/>
              <a:ext cx="10051154" cy="1045028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Равнобедренный треугольник 47"/>
            <p:cNvSpPr/>
            <p:nvPr/>
          </p:nvSpPr>
          <p:spPr>
            <a:xfrm rot="5400000">
              <a:off x="11216644" y="1785262"/>
              <a:ext cx="1045028" cy="478963"/>
            </a:xfrm>
            <a:prstGeom prst="triangl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5872345" y="3023533"/>
            <a:ext cx="6128532" cy="1319789"/>
            <a:chOff x="5850107" y="1502229"/>
            <a:chExt cx="6128532" cy="1045029"/>
          </a:xfrm>
          <a:solidFill>
            <a:srgbClr val="819FCF"/>
          </a:solidFill>
        </p:grpSpPr>
        <p:sp>
          <p:nvSpPr>
            <p:cNvPr id="50" name="Скругленный прямоугольник 49"/>
            <p:cNvSpPr/>
            <p:nvPr/>
          </p:nvSpPr>
          <p:spPr>
            <a:xfrm>
              <a:off x="5850107" y="1502229"/>
              <a:ext cx="5768589" cy="1045028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Равнобедренный треугольник 50"/>
            <p:cNvSpPr/>
            <p:nvPr/>
          </p:nvSpPr>
          <p:spPr>
            <a:xfrm rot="5400000">
              <a:off x="11216644" y="1785262"/>
              <a:ext cx="1045028" cy="478963"/>
            </a:xfrm>
            <a:prstGeom prst="triangl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5913978" y="4250418"/>
            <a:ext cx="6128532" cy="1319789"/>
            <a:chOff x="5850107" y="1502229"/>
            <a:chExt cx="6128532" cy="1045029"/>
          </a:xfrm>
          <a:solidFill>
            <a:srgbClr val="819FCF"/>
          </a:solidFill>
        </p:grpSpPr>
        <p:sp>
          <p:nvSpPr>
            <p:cNvPr id="53" name="Скругленный прямоугольник 52"/>
            <p:cNvSpPr/>
            <p:nvPr/>
          </p:nvSpPr>
          <p:spPr>
            <a:xfrm>
              <a:off x="5850107" y="1502229"/>
              <a:ext cx="5768589" cy="1045028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Равнобедренный треугольник 53"/>
            <p:cNvSpPr/>
            <p:nvPr/>
          </p:nvSpPr>
          <p:spPr>
            <a:xfrm rot="5400000">
              <a:off x="11216644" y="1785262"/>
              <a:ext cx="1045028" cy="478963"/>
            </a:xfrm>
            <a:prstGeom prst="triangl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5" name="Группа 54"/>
          <p:cNvGrpSpPr/>
          <p:nvPr/>
        </p:nvGrpSpPr>
        <p:grpSpPr>
          <a:xfrm>
            <a:off x="7300864" y="5562477"/>
            <a:ext cx="4700014" cy="1226885"/>
            <a:chOff x="5850107" y="1502229"/>
            <a:chExt cx="6128532" cy="1045029"/>
          </a:xfrm>
          <a:solidFill>
            <a:srgbClr val="819FCF"/>
          </a:solidFill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5850107" y="1502229"/>
              <a:ext cx="5768589" cy="1045028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Равнобедренный треугольник 56"/>
            <p:cNvSpPr/>
            <p:nvPr/>
          </p:nvSpPr>
          <p:spPr>
            <a:xfrm rot="5400000">
              <a:off x="11216644" y="1785262"/>
              <a:ext cx="1045028" cy="478963"/>
            </a:xfrm>
            <a:prstGeom prst="triangl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58" name="Таблица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8801885"/>
              </p:ext>
            </p:extLst>
          </p:nvPr>
        </p:nvGraphicFramePr>
        <p:xfrm>
          <a:off x="112345" y="1241314"/>
          <a:ext cx="11520000" cy="55557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000">
                  <a:extLst>
                    <a:ext uri="{9D8B030D-6E8A-4147-A177-3AD203B41FA5}">
                      <a16:colId xmlns:a16="http://schemas.microsoft.com/office/drawing/2014/main" xmlns="" val="1294538944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xmlns="" val="1961198647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xmlns="" val="578167761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xmlns="" val="795714948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xmlns="" val="2565625697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xmlns="" val="2560623919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xmlns="" val="2079666043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xmlns="" val="558681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D2D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2м – 1 год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D2D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1 – 2 года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D2D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2 – 3 года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D2D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3 – 4 года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D2D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4 – 5 лет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D2D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5 – 6 лет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D2D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6 – 7 лет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D2D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8770714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Социальные отношения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Общение с ребенком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первичные представления о себе,</a:t>
                      </a:r>
                      <a:r>
                        <a:rPr lang="ru-RU" sz="1400" kern="1200" baseline="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близких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и социальных правилах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действия и занятия людей, коммуникация,</a:t>
                      </a:r>
                      <a:r>
                        <a:rPr lang="ru-RU" sz="1400" kern="1200" baseline="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baseline="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самообслужи-вание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образ Я, правила культуры,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эмоциональ-ные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состояния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нормы поведения в обществе, учет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эмоциональ-ных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состояний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регуляция поведения, учет интересов партнеров по общению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культура и традиции, этикет, сочувствие,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эмпатия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77944006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Формирование основ гражданствен-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ности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и патриотизма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Представле-ния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о малой родине, красоте природы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символика, традиции, культура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представления о много-национальной стране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жизнь и творчество известных людей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85144622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Трудовое воспитание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Представле-ния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о труде, навыки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самообслужи-вания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содержание и структура хозяйственно-бытового труда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профессии, начальные экономические знания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разумное потребление, культурные и материальные ценности, производство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94322735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Формирование основ безопасного поведения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Основные правила безопасного поведения в быту,</a:t>
                      </a:r>
                      <a:r>
                        <a:rPr lang="ru-RU" sz="1400" kern="1200" baseline="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на улице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безопасность в сети Интернет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оказание элементарной медицинской помощи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731285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3084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35;p5"/>
          <p:cNvSpPr txBox="1"/>
          <p:nvPr/>
        </p:nvSpPr>
        <p:spPr>
          <a:xfrm>
            <a:off x="1242916" y="598229"/>
            <a:ext cx="729081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1D2D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СТРУКТУРА ФОП ДО</a:t>
            </a:r>
            <a:endParaRPr sz="2800" b="1" dirty="0">
              <a:solidFill>
                <a:srgbClr val="1D2D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6145744" y="361340"/>
            <a:ext cx="5612589" cy="747943"/>
            <a:chOff x="7193152" y="3909770"/>
            <a:chExt cx="4732008" cy="747943"/>
          </a:xfrm>
        </p:grpSpPr>
        <p:grpSp>
          <p:nvGrpSpPr>
            <p:cNvPr id="22" name="Группа 21"/>
            <p:cNvGrpSpPr/>
            <p:nvPr/>
          </p:nvGrpSpPr>
          <p:grpSpPr>
            <a:xfrm>
              <a:off x="7193152" y="3909770"/>
              <a:ext cx="4732008" cy="747943"/>
              <a:chOff x="391061" y="2581351"/>
              <a:chExt cx="5580435" cy="747943"/>
            </a:xfrm>
          </p:grpSpPr>
          <p:sp>
            <p:nvSpPr>
              <p:cNvPr id="29" name="圆角矩形 72"/>
              <p:cNvSpPr>
                <a:spLocks noChangeArrowheads="1"/>
              </p:cNvSpPr>
              <p:nvPr/>
            </p:nvSpPr>
            <p:spPr bwMode="auto">
              <a:xfrm>
                <a:off x="1060986" y="2581352"/>
                <a:ext cx="4910510" cy="747942"/>
              </a:xfrm>
              <a:prstGeom prst="roundRect">
                <a:avLst>
                  <a:gd name="adj" fmla="val 16667"/>
                </a:avLst>
              </a:prstGeom>
              <a:solidFill>
                <a:srgbClr val="425FA0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0" name="圆角矩形 10"/>
              <p:cNvSpPr>
                <a:spLocks noChangeArrowheads="1"/>
              </p:cNvSpPr>
              <p:nvPr/>
            </p:nvSpPr>
            <p:spPr bwMode="auto">
              <a:xfrm>
                <a:off x="391061" y="2581351"/>
                <a:ext cx="1031875" cy="747943"/>
              </a:xfrm>
              <a:custGeom>
                <a:avLst/>
                <a:gdLst>
                  <a:gd name="T0" fmla="*/ 0 w 760508"/>
                  <a:gd name="T1" fmla="*/ 0 h 412624"/>
                  <a:gd name="T2" fmla="*/ 760508 w 760508"/>
                  <a:gd name="T3" fmla="*/ 412624 h 412624"/>
                </a:gdLst>
                <a:ahLst/>
                <a:cxnLst/>
                <a:rect l="T0" t="T1" r="T2" b="T3"/>
                <a:pathLst>
                  <a:path w="760508" h="412624">
                    <a:moveTo>
                      <a:pt x="68772" y="0"/>
                    </a:moveTo>
                    <a:lnTo>
                      <a:pt x="322746" y="0"/>
                    </a:lnTo>
                    <a:lnTo>
                      <a:pt x="397990" y="0"/>
                    </a:lnTo>
                    <a:lnTo>
                      <a:pt x="554196" y="0"/>
                    </a:lnTo>
                    <a:lnTo>
                      <a:pt x="760508" y="206312"/>
                    </a:lnTo>
                    <a:lnTo>
                      <a:pt x="554196" y="412624"/>
                    </a:lnTo>
                    <a:lnTo>
                      <a:pt x="397990" y="412624"/>
                    </a:lnTo>
                    <a:lnTo>
                      <a:pt x="322746" y="412624"/>
                    </a:lnTo>
                    <a:lnTo>
                      <a:pt x="68772" y="412624"/>
                    </a:lnTo>
                    <a:cubicBezTo>
                      <a:pt x="30790" y="412624"/>
                      <a:pt x="0" y="381834"/>
                      <a:pt x="0" y="343852"/>
                    </a:cubicBezTo>
                    <a:lnTo>
                      <a:pt x="0" y="68772"/>
                    </a:lnTo>
                    <a:cubicBezTo>
                      <a:pt x="0" y="30790"/>
                      <a:pt x="30790" y="0"/>
                      <a:pt x="68772" y="0"/>
                    </a:cubicBezTo>
                    <a:close/>
                  </a:path>
                </a:pathLst>
              </a:custGeom>
              <a:solidFill>
                <a:srgbClr val="819FCF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28" name="Прямоугольник 27"/>
            <p:cNvSpPr/>
            <p:nvPr/>
          </p:nvSpPr>
          <p:spPr>
            <a:xfrm>
              <a:off x="8066022" y="3983397"/>
              <a:ext cx="385913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ПОЗНАВАТЕЛЬНОЕ РАЗВИТИЕ («Природа») </a:t>
              </a:r>
              <a:r>
                <a:rPr lang="ru-RU" sz="1200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п. 19</a:t>
              </a:r>
              <a:endParaRPr lang="x-none" sz="12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3016154" y="1676451"/>
            <a:ext cx="9175846" cy="1162283"/>
            <a:chOff x="2802793" y="1502229"/>
            <a:chExt cx="9175846" cy="1045029"/>
          </a:xfrm>
          <a:solidFill>
            <a:srgbClr val="819FCF"/>
          </a:solidFill>
        </p:grpSpPr>
        <p:sp>
          <p:nvSpPr>
            <p:cNvPr id="32" name="Скругленный прямоугольник 31"/>
            <p:cNvSpPr/>
            <p:nvPr/>
          </p:nvSpPr>
          <p:spPr>
            <a:xfrm>
              <a:off x="2802793" y="1502229"/>
              <a:ext cx="8815903" cy="1045028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Равнобедренный треугольник 32"/>
            <p:cNvSpPr/>
            <p:nvPr/>
          </p:nvSpPr>
          <p:spPr>
            <a:xfrm rot="5400000">
              <a:off x="11216644" y="1785262"/>
              <a:ext cx="1045028" cy="478963"/>
            </a:xfrm>
            <a:prstGeom prst="triangl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3016154" y="2838733"/>
            <a:ext cx="9175846" cy="1162283"/>
            <a:chOff x="2802793" y="1502229"/>
            <a:chExt cx="9175846" cy="1045029"/>
          </a:xfrm>
          <a:solidFill>
            <a:srgbClr val="819FCF"/>
          </a:solidFill>
        </p:grpSpPr>
        <p:sp>
          <p:nvSpPr>
            <p:cNvPr id="35" name="Скругленный прямоугольник 34"/>
            <p:cNvSpPr/>
            <p:nvPr/>
          </p:nvSpPr>
          <p:spPr>
            <a:xfrm>
              <a:off x="2802793" y="1502229"/>
              <a:ext cx="8815903" cy="1045028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Равнобедренный треугольник 36"/>
            <p:cNvSpPr/>
            <p:nvPr/>
          </p:nvSpPr>
          <p:spPr>
            <a:xfrm rot="5400000">
              <a:off x="11216644" y="1785262"/>
              <a:ext cx="1045028" cy="478963"/>
            </a:xfrm>
            <a:prstGeom prst="triangl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3013234" y="3917485"/>
            <a:ext cx="9175846" cy="1162283"/>
            <a:chOff x="2802793" y="1502229"/>
            <a:chExt cx="9175846" cy="1045029"/>
          </a:xfrm>
          <a:solidFill>
            <a:srgbClr val="819FCF"/>
          </a:solidFill>
        </p:grpSpPr>
        <p:sp>
          <p:nvSpPr>
            <p:cNvPr id="39" name="Скругленный прямоугольник 38"/>
            <p:cNvSpPr/>
            <p:nvPr/>
          </p:nvSpPr>
          <p:spPr>
            <a:xfrm>
              <a:off x="2802793" y="1502229"/>
              <a:ext cx="8815903" cy="1045028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Равнобедренный треугольник 39"/>
            <p:cNvSpPr/>
            <p:nvPr/>
          </p:nvSpPr>
          <p:spPr>
            <a:xfrm rot="5400000">
              <a:off x="11216644" y="1785262"/>
              <a:ext cx="1045028" cy="478963"/>
            </a:xfrm>
            <a:prstGeom prst="triangl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3013234" y="4843672"/>
            <a:ext cx="9175846" cy="1162283"/>
            <a:chOff x="2802793" y="1502229"/>
            <a:chExt cx="9175846" cy="1045029"/>
          </a:xfrm>
          <a:solidFill>
            <a:srgbClr val="819FCF"/>
          </a:solidFill>
        </p:grpSpPr>
        <p:sp>
          <p:nvSpPr>
            <p:cNvPr id="43" name="Скругленный прямоугольник 42"/>
            <p:cNvSpPr/>
            <p:nvPr/>
          </p:nvSpPr>
          <p:spPr>
            <a:xfrm>
              <a:off x="2802793" y="1502229"/>
              <a:ext cx="8815903" cy="1045028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Равнобедренный треугольник 43"/>
            <p:cNvSpPr/>
            <p:nvPr/>
          </p:nvSpPr>
          <p:spPr>
            <a:xfrm rot="5400000">
              <a:off x="11216644" y="1785262"/>
              <a:ext cx="1045028" cy="478963"/>
            </a:xfrm>
            <a:prstGeom prst="triangl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10385946" y="5832567"/>
            <a:ext cx="1806054" cy="1162283"/>
            <a:chOff x="10172585" y="1502229"/>
            <a:chExt cx="1806054" cy="1045029"/>
          </a:xfrm>
          <a:solidFill>
            <a:srgbClr val="819FCF"/>
          </a:solidFill>
        </p:grpSpPr>
        <p:sp>
          <p:nvSpPr>
            <p:cNvPr id="46" name="Скругленный прямоугольник 45"/>
            <p:cNvSpPr/>
            <p:nvPr/>
          </p:nvSpPr>
          <p:spPr>
            <a:xfrm>
              <a:off x="10172585" y="1502229"/>
              <a:ext cx="1446111" cy="1045028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Равнобедренный треугольник 58"/>
            <p:cNvSpPr/>
            <p:nvPr/>
          </p:nvSpPr>
          <p:spPr>
            <a:xfrm rot="5400000">
              <a:off x="11216644" y="1785262"/>
              <a:ext cx="1045028" cy="478963"/>
            </a:xfrm>
            <a:prstGeom prst="triangl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7706745"/>
              </p:ext>
            </p:extLst>
          </p:nvPr>
        </p:nvGraphicFramePr>
        <p:xfrm>
          <a:off x="60058" y="1284671"/>
          <a:ext cx="11772000" cy="5558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000">
                  <a:extLst>
                    <a:ext uri="{9D8B030D-6E8A-4147-A177-3AD203B41FA5}">
                      <a16:colId xmlns:a16="http://schemas.microsoft.com/office/drawing/2014/main" xmlns="" val="2469851927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xmlns="" val="15579532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xmlns="" val="1031823469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xmlns="" val="1483595641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xmlns="" val="1526321833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xmlns="" val="689739505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xmlns="" val="2262461294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xmlns="" val="3389407380"/>
                    </a:ext>
                  </a:extLst>
                </a:gridCol>
              </a:tblGrid>
              <a:tr h="40748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A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2м – 1 год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A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1 – 2 года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A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2 – 3 года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A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3 – 4 года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A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4 – 5 лет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A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5 – 6 лет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A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6 – 7 лет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A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735746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Животные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Привлечение внимания детей и организация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взаимо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-действия с объектами живой и неживой природы в естественной среде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Животные ближайшего окружения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детеныши животных ближайшего окружения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классы: птицы, звери, рыбы, насекомые,</a:t>
                      </a:r>
                      <a:r>
                        <a:rPr lang="ru-RU" sz="1400" kern="1200" baseline="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земноводные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рептилии;</a:t>
                      </a:r>
                      <a:r>
                        <a:rPr lang="ru-RU" sz="1400" kern="1200" baseline="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перелетные/ зимующие, </a:t>
                      </a:r>
                      <a:r>
                        <a:rPr lang="ru-RU" sz="1400" kern="1200" baseline="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водоплаваю-щие</a:t>
                      </a:r>
                      <a:r>
                        <a:rPr lang="ru-RU" sz="1400" kern="1200" baseline="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птицы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среда обитания, особенности внешнего вида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природные зоны, особенности развития и</a:t>
                      </a:r>
                      <a:r>
                        <a:rPr lang="ru-RU" sz="1400" kern="1200" baseline="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жизни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273366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Растения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Деревья, отдельные</a:t>
                      </a:r>
                      <a:r>
                        <a:rPr lang="ru-RU" sz="1400" kern="1200" baseline="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овощи, фрукты, ягоды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кустарники ближайшего окружения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классифи-кация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деревь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-ев, цветы ближайшего окружения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грибы (съедобные, несъедобные)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комнатные растения, их потребности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многообра-зие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растений, их среда обитания, применение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274994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Явления природы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Наиболее частые осадки, ветер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наблюдаемые осадки, изменение 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US" sz="1400" kern="1200" baseline="300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ru-RU" sz="1400" kern="1200" baseline="300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смена времен года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атмосфер-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ные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явления, особенности сезонов года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жизнь чело-века,  живот-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ных,растений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в разные сезоны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сила ветра, виды облаков, кометы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843459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Неживая природа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Объекты, используемые в игре: вода, песок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глина, камни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свойства веществ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свойства природных</a:t>
                      </a:r>
                      <a:r>
                        <a:rPr lang="ru-RU" sz="1400" kern="1200" baseline="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материалов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воздух, минералы,</a:t>
                      </a:r>
                      <a:r>
                        <a:rPr lang="ru-RU" sz="1400" kern="1200" baseline="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небесные тела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природные материалы и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ископаемые,их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использование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63119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Человек и природа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Природо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-охранная деятельность человека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825967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6538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35;p5"/>
          <p:cNvSpPr txBox="1"/>
          <p:nvPr/>
        </p:nvSpPr>
        <p:spPr>
          <a:xfrm>
            <a:off x="1242916" y="598229"/>
            <a:ext cx="729081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1D2D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СТРУКТУРА ФОП ДО</a:t>
            </a:r>
            <a:endParaRPr sz="2800" b="1" dirty="0">
              <a:solidFill>
                <a:srgbClr val="1D2D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6145744" y="361340"/>
            <a:ext cx="5612589" cy="747943"/>
            <a:chOff x="7193152" y="3909770"/>
            <a:chExt cx="4732008" cy="747943"/>
          </a:xfrm>
        </p:grpSpPr>
        <p:grpSp>
          <p:nvGrpSpPr>
            <p:cNvPr id="26" name="Группа 25"/>
            <p:cNvGrpSpPr/>
            <p:nvPr/>
          </p:nvGrpSpPr>
          <p:grpSpPr>
            <a:xfrm>
              <a:off x="7193152" y="3909770"/>
              <a:ext cx="4732008" cy="747943"/>
              <a:chOff x="391061" y="2581351"/>
              <a:chExt cx="5580435" cy="747943"/>
            </a:xfrm>
          </p:grpSpPr>
          <p:sp>
            <p:nvSpPr>
              <p:cNvPr id="36" name="圆角矩形 72"/>
              <p:cNvSpPr>
                <a:spLocks noChangeArrowheads="1"/>
              </p:cNvSpPr>
              <p:nvPr/>
            </p:nvSpPr>
            <p:spPr bwMode="auto">
              <a:xfrm>
                <a:off x="1060986" y="2581352"/>
                <a:ext cx="4910510" cy="747942"/>
              </a:xfrm>
              <a:prstGeom prst="roundRect">
                <a:avLst>
                  <a:gd name="adj" fmla="val 16667"/>
                </a:avLst>
              </a:prstGeom>
              <a:solidFill>
                <a:srgbClr val="425FA0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1" name="圆角矩形 10"/>
              <p:cNvSpPr>
                <a:spLocks noChangeArrowheads="1"/>
              </p:cNvSpPr>
              <p:nvPr/>
            </p:nvSpPr>
            <p:spPr bwMode="auto">
              <a:xfrm>
                <a:off x="391061" y="2581351"/>
                <a:ext cx="1031875" cy="747943"/>
              </a:xfrm>
              <a:custGeom>
                <a:avLst/>
                <a:gdLst>
                  <a:gd name="T0" fmla="*/ 0 w 760508"/>
                  <a:gd name="T1" fmla="*/ 0 h 412624"/>
                  <a:gd name="T2" fmla="*/ 760508 w 760508"/>
                  <a:gd name="T3" fmla="*/ 412624 h 412624"/>
                </a:gdLst>
                <a:ahLst/>
                <a:cxnLst/>
                <a:rect l="T0" t="T1" r="T2" b="T3"/>
                <a:pathLst>
                  <a:path w="760508" h="412624">
                    <a:moveTo>
                      <a:pt x="68772" y="0"/>
                    </a:moveTo>
                    <a:lnTo>
                      <a:pt x="322746" y="0"/>
                    </a:lnTo>
                    <a:lnTo>
                      <a:pt x="397990" y="0"/>
                    </a:lnTo>
                    <a:lnTo>
                      <a:pt x="554196" y="0"/>
                    </a:lnTo>
                    <a:lnTo>
                      <a:pt x="760508" y="206312"/>
                    </a:lnTo>
                    <a:lnTo>
                      <a:pt x="554196" y="412624"/>
                    </a:lnTo>
                    <a:lnTo>
                      <a:pt x="397990" y="412624"/>
                    </a:lnTo>
                    <a:lnTo>
                      <a:pt x="322746" y="412624"/>
                    </a:lnTo>
                    <a:lnTo>
                      <a:pt x="68772" y="412624"/>
                    </a:lnTo>
                    <a:cubicBezTo>
                      <a:pt x="30790" y="412624"/>
                      <a:pt x="0" y="381834"/>
                      <a:pt x="0" y="343852"/>
                    </a:cubicBezTo>
                    <a:lnTo>
                      <a:pt x="0" y="68772"/>
                    </a:lnTo>
                    <a:cubicBezTo>
                      <a:pt x="0" y="30790"/>
                      <a:pt x="30790" y="0"/>
                      <a:pt x="68772" y="0"/>
                    </a:cubicBezTo>
                    <a:close/>
                  </a:path>
                </a:pathLst>
              </a:custGeom>
              <a:solidFill>
                <a:srgbClr val="819FCF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27" name="Прямоугольник 26"/>
            <p:cNvSpPr/>
            <p:nvPr/>
          </p:nvSpPr>
          <p:spPr>
            <a:xfrm>
              <a:off x="8066022" y="3983397"/>
              <a:ext cx="3859138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РЕЧЕВОЕ РАЗВИТЕ </a:t>
              </a:r>
            </a:p>
            <a:p>
              <a:r>
                <a:rPr lang="ru-RU" sz="1200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п. 20</a:t>
              </a:r>
              <a:endParaRPr lang="x-none" sz="12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1624084" y="1567269"/>
            <a:ext cx="10567916" cy="957567"/>
            <a:chOff x="1410723" y="1502229"/>
            <a:chExt cx="10567916" cy="1045030"/>
          </a:xfrm>
          <a:solidFill>
            <a:srgbClr val="819FCF"/>
          </a:solidFill>
        </p:grpSpPr>
        <p:sp>
          <p:nvSpPr>
            <p:cNvPr id="48" name="Скругленный прямоугольник 47"/>
            <p:cNvSpPr/>
            <p:nvPr/>
          </p:nvSpPr>
          <p:spPr>
            <a:xfrm>
              <a:off x="1410723" y="1502229"/>
              <a:ext cx="10207973" cy="1045028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Равнобедренный треугольник 48"/>
            <p:cNvSpPr/>
            <p:nvPr/>
          </p:nvSpPr>
          <p:spPr>
            <a:xfrm rot="5400000">
              <a:off x="11216644" y="1785263"/>
              <a:ext cx="1045028" cy="478963"/>
            </a:xfrm>
            <a:prstGeom prst="triangl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4476466" y="2524834"/>
            <a:ext cx="7715534" cy="957567"/>
            <a:chOff x="4263105" y="1502229"/>
            <a:chExt cx="7715534" cy="1045030"/>
          </a:xfrm>
          <a:solidFill>
            <a:srgbClr val="819FCF"/>
          </a:solidFill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4263105" y="1502229"/>
              <a:ext cx="7355591" cy="1045028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Равнобедренный треугольник 51"/>
            <p:cNvSpPr/>
            <p:nvPr/>
          </p:nvSpPr>
          <p:spPr>
            <a:xfrm rot="5400000">
              <a:off x="11216644" y="1785263"/>
              <a:ext cx="1045028" cy="478963"/>
            </a:xfrm>
            <a:prstGeom prst="triangl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4476466" y="3439933"/>
            <a:ext cx="7715534" cy="957567"/>
            <a:chOff x="4263105" y="1502229"/>
            <a:chExt cx="7715534" cy="1045030"/>
          </a:xfrm>
          <a:solidFill>
            <a:srgbClr val="819FCF"/>
          </a:solidFill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4263105" y="1502229"/>
              <a:ext cx="7355591" cy="1045028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Равнобедренный треугольник 54"/>
            <p:cNvSpPr/>
            <p:nvPr/>
          </p:nvSpPr>
          <p:spPr>
            <a:xfrm rot="5400000">
              <a:off x="11216644" y="1785263"/>
              <a:ext cx="1045028" cy="478963"/>
            </a:xfrm>
            <a:prstGeom prst="triangl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4476466" y="4359860"/>
            <a:ext cx="7715534" cy="957567"/>
            <a:chOff x="4263105" y="1502229"/>
            <a:chExt cx="7715534" cy="1045030"/>
          </a:xfrm>
          <a:solidFill>
            <a:srgbClr val="819FCF"/>
          </a:solidFill>
        </p:grpSpPr>
        <p:sp>
          <p:nvSpPr>
            <p:cNvPr id="57" name="Скругленный прямоугольник 56"/>
            <p:cNvSpPr/>
            <p:nvPr/>
          </p:nvSpPr>
          <p:spPr>
            <a:xfrm>
              <a:off x="4263105" y="1502229"/>
              <a:ext cx="7355591" cy="1045028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Равнобедренный треугольник 57"/>
            <p:cNvSpPr/>
            <p:nvPr/>
          </p:nvSpPr>
          <p:spPr>
            <a:xfrm rot="5400000">
              <a:off x="11216644" y="1785263"/>
              <a:ext cx="1045028" cy="478963"/>
            </a:xfrm>
            <a:prstGeom prst="triangl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4476466" y="5256200"/>
            <a:ext cx="7715534" cy="957567"/>
            <a:chOff x="4263105" y="1502229"/>
            <a:chExt cx="7715534" cy="1045030"/>
          </a:xfrm>
          <a:solidFill>
            <a:srgbClr val="819FCF"/>
          </a:solidFill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4263105" y="1502229"/>
              <a:ext cx="7355591" cy="1045028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Равнобедренный треугольник 62"/>
            <p:cNvSpPr/>
            <p:nvPr/>
          </p:nvSpPr>
          <p:spPr>
            <a:xfrm rot="5400000">
              <a:off x="11216644" y="1785263"/>
              <a:ext cx="1045028" cy="478963"/>
            </a:xfrm>
            <a:prstGeom prst="triangl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4" name="Группа 63"/>
          <p:cNvGrpSpPr/>
          <p:nvPr/>
        </p:nvGrpSpPr>
        <p:grpSpPr>
          <a:xfrm>
            <a:off x="6145744" y="6114899"/>
            <a:ext cx="6046256" cy="957567"/>
            <a:chOff x="5932383" y="1502229"/>
            <a:chExt cx="6046256" cy="1045030"/>
          </a:xfrm>
          <a:solidFill>
            <a:srgbClr val="819FCF"/>
          </a:solidFill>
        </p:grpSpPr>
        <p:sp>
          <p:nvSpPr>
            <p:cNvPr id="65" name="Скругленный прямоугольник 64"/>
            <p:cNvSpPr/>
            <p:nvPr/>
          </p:nvSpPr>
          <p:spPr>
            <a:xfrm>
              <a:off x="5932383" y="1502229"/>
              <a:ext cx="5686313" cy="1045028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Равнобедренный треугольник 65"/>
            <p:cNvSpPr/>
            <p:nvPr/>
          </p:nvSpPr>
          <p:spPr>
            <a:xfrm rot="5400000">
              <a:off x="11216644" y="1785263"/>
              <a:ext cx="1045028" cy="478963"/>
            </a:xfrm>
            <a:prstGeom prst="triangl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8701155"/>
              </p:ext>
            </p:extLst>
          </p:nvPr>
        </p:nvGraphicFramePr>
        <p:xfrm>
          <a:off x="81160" y="1182909"/>
          <a:ext cx="11844000" cy="57676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000">
                  <a:extLst>
                    <a:ext uri="{9D8B030D-6E8A-4147-A177-3AD203B41FA5}">
                      <a16:colId xmlns:a16="http://schemas.microsoft.com/office/drawing/2014/main" xmlns="" val="1294538944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xmlns="" val="1961198647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xmlns="" val="578167761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xmlns="" val="795714948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xmlns="" val="2565625697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xmlns="" val="2560623919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xmlns="" val="207966604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xmlns="" val="558681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A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2м – 1 год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A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1 – 2 года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A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2 – 3 года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A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3 – 4 года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A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4 – 5 лет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A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5 – 6 лет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A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6 – 7 лет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A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87707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Словарь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Понимание речи, простые слова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ответ на вопросы, повторение,</a:t>
                      </a:r>
                      <a:r>
                        <a:rPr lang="ru-RU" sz="1400" kern="1200" baseline="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фразы (2-3сл.)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активизация глаголов,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прилагатель-ных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расширение словаря, обобщающие слова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родовые и</a:t>
                      </a:r>
                      <a:r>
                        <a:rPr lang="ru-RU" sz="1400" kern="1200" baseline="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видовые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обоб-щения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, веж-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ливые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слова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социально-нравственные категории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точность словоупотребления</a:t>
                      </a:r>
                      <a:r>
                        <a:rPr lang="ru-RU" sz="13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, языковая выразительность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77944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Звуковая культура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Внятная речь, выразитель-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ность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фонемати-ческий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слух,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звукопроизно-шение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,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звуки, интонация, тембр, сила голоса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произноше-ние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интонаци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-оная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вырази-тельность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автоматиза-ция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дифферен-циация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звуков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64301528"/>
                  </a:ext>
                </a:extLst>
              </a:tr>
              <a:tr h="792000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Граммати-ческий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строй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Окончания, суффиксы, слово-творчество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согласование слов (род, число, падеж)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словообразо-вание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(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¬, Л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),</a:t>
                      </a:r>
                      <a:r>
                        <a:rPr lang="ru-RU" sz="1400" kern="1200" baseline="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сложные предложения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сложные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слу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-чаи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употребле-ния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существи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-тельных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числитель-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ные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, степени </a:t>
                      </a:r>
                      <a:r>
                        <a:rPr lang="ru-RU" sz="1400" kern="1200" baseline="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прилагательных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58974364"/>
                  </a:ext>
                </a:extLst>
              </a:tr>
              <a:tr h="792000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Связная речь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Выражение мыслей, чувств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рассказ</a:t>
                      </a:r>
                      <a:r>
                        <a:rPr lang="ru-RU" sz="1400" kern="1200" baseline="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по картине, 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пере-сказ, речевой этикет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участие</a:t>
                      </a:r>
                      <a:r>
                        <a:rPr lang="ru-RU" sz="1400" kern="1200" baseline="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в коллективном разговоре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424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игровые и деловые диалоги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рассуждение, речевое планирование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85144622"/>
                  </a:ext>
                </a:extLst>
              </a:tr>
              <a:tr h="792000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Интерес к литературе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kern="120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Фольклорные произведения, рассказы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художествен-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ная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литература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различные жанры литературы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познаватель-ная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литература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природовед-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ческая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литература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94322735"/>
                  </a:ext>
                </a:extLst>
              </a:tr>
              <a:tr h="792000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Подготовка к грамоте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kern="120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Слово, звук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начальные умения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звуко-вого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анализа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буква, глас-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ный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соглас-ный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звук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звуковой анализ, ударение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731285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98427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35;p5"/>
          <p:cNvSpPr txBox="1"/>
          <p:nvPr/>
        </p:nvSpPr>
        <p:spPr>
          <a:xfrm>
            <a:off x="1242916" y="598229"/>
            <a:ext cx="729081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1D2D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СТРУКТУРА ФОП ДО</a:t>
            </a:r>
            <a:endParaRPr sz="2800" b="1" dirty="0">
              <a:solidFill>
                <a:srgbClr val="1D2D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6145744" y="361340"/>
            <a:ext cx="5612589" cy="747943"/>
            <a:chOff x="7193152" y="3909770"/>
            <a:chExt cx="4732008" cy="747943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7193152" y="3909770"/>
              <a:ext cx="4732008" cy="747943"/>
              <a:chOff x="391061" y="2581351"/>
              <a:chExt cx="5580435" cy="747943"/>
            </a:xfrm>
          </p:grpSpPr>
          <p:sp>
            <p:nvSpPr>
              <p:cNvPr id="31" name="圆角矩形 72"/>
              <p:cNvSpPr>
                <a:spLocks noChangeArrowheads="1"/>
              </p:cNvSpPr>
              <p:nvPr/>
            </p:nvSpPr>
            <p:spPr bwMode="auto">
              <a:xfrm>
                <a:off x="1060986" y="2581352"/>
                <a:ext cx="4910510" cy="747942"/>
              </a:xfrm>
              <a:prstGeom prst="roundRect">
                <a:avLst>
                  <a:gd name="adj" fmla="val 16667"/>
                </a:avLst>
              </a:prstGeom>
              <a:solidFill>
                <a:srgbClr val="425FA0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圆角矩形 10"/>
              <p:cNvSpPr>
                <a:spLocks noChangeArrowheads="1"/>
              </p:cNvSpPr>
              <p:nvPr/>
            </p:nvSpPr>
            <p:spPr bwMode="auto">
              <a:xfrm>
                <a:off x="391061" y="2581351"/>
                <a:ext cx="1031875" cy="747943"/>
              </a:xfrm>
              <a:custGeom>
                <a:avLst/>
                <a:gdLst>
                  <a:gd name="T0" fmla="*/ 0 w 760508"/>
                  <a:gd name="T1" fmla="*/ 0 h 412624"/>
                  <a:gd name="T2" fmla="*/ 760508 w 760508"/>
                  <a:gd name="T3" fmla="*/ 412624 h 412624"/>
                </a:gdLst>
                <a:ahLst/>
                <a:cxnLst/>
                <a:rect l="T0" t="T1" r="T2" b="T3"/>
                <a:pathLst>
                  <a:path w="760508" h="412624">
                    <a:moveTo>
                      <a:pt x="68772" y="0"/>
                    </a:moveTo>
                    <a:lnTo>
                      <a:pt x="322746" y="0"/>
                    </a:lnTo>
                    <a:lnTo>
                      <a:pt x="397990" y="0"/>
                    </a:lnTo>
                    <a:lnTo>
                      <a:pt x="554196" y="0"/>
                    </a:lnTo>
                    <a:lnTo>
                      <a:pt x="760508" y="206312"/>
                    </a:lnTo>
                    <a:lnTo>
                      <a:pt x="554196" y="412624"/>
                    </a:lnTo>
                    <a:lnTo>
                      <a:pt x="397990" y="412624"/>
                    </a:lnTo>
                    <a:lnTo>
                      <a:pt x="322746" y="412624"/>
                    </a:lnTo>
                    <a:lnTo>
                      <a:pt x="68772" y="412624"/>
                    </a:lnTo>
                    <a:cubicBezTo>
                      <a:pt x="30790" y="412624"/>
                      <a:pt x="0" y="381834"/>
                      <a:pt x="0" y="343852"/>
                    </a:cubicBezTo>
                    <a:lnTo>
                      <a:pt x="0" y="68772"/>
                    </a:lnTo>
                    <a:cubicBezTo>
                      <a:pt x="0" y="30790"/>
                      <a:pt x="30790" y="0"/>
                      <a:pt x="68772" y="0"/>
                    </a:cubicBezTo>
                    <a:close/>
                  </a:path>
                </a:pathLst>
              </a:custGeom>
              <a:solidFill>
                <a:srgbClr val="819FCF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30" name="Прямоугольник 29"/>
            <p:cNvSpPr/>
            <p:nvPr/>
          </p:nvSpPr>
          <p:spPr>
            <a:xfrm>
              <a:off x="8066022" y="3983397"/>
              <a:ext cx="385913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ХУДОЖЕСТВЕННО-ЭСТЕТИЧЕСКОЕ РАЗВИТЕ («Музыка») </a:t>
              </a:r>
              <a:r>
                <a:rPr lang="ru-RU" sz="1200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п. 21</a:t>
              </a:r>
              <a:endParaRPr lang="x-none" sz="12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4572000" y="1567269"/>
            <a:ext cx="7620000" cy="957567"/>
            <a:chOff x="1410723" y="1502229"/>
            <a:chExt cx="10567916" cy="1045030"/>
          </a:xfrm>
          <a:solidFill>
            <a:srgbClr val="819FCF"/>
          </a:solidFill>
        </p:grpSpPr>
        <p:sp>
          <p:nvSpPr>
            <p:cNvPr id="34" name="Скругленный прямоугольник 33"/>
            <p:cNvSpPr/>
            <p:nvPr/>
          </p:nvSpPr>
          <p:spPr>
            <a:xfrm>
              <a:off x="1410723" y="1502229"/>
              <a:ext cx="10207973" cy="1045028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Равнобедренный треугольник 34"/>
            <p:cNvSpPr/>
            <p:nvPr/>
          </p:nvSpPr>
          <p:spPr>
            <a:xfrm rot="5400000">
              <a:off x="11216644" y="1785263"/>
              <a:ext cx="1045028" cy="478963"/>
            </a:xfrm>
            <a:prstGeom prst="triangl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4572001" y="2430410"/>
            <a:ext cx="7620000" cy="957567"/>
            <a:chOff x="1410723" y="1502229"/>
            <a:chExt cx="10567916" cy="1045030"/>
          </a:xfrm>
          <a:solidFill>
            <a:srgbClr val="819FCF"/>
          </a:solidFill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1410723" y="1502229"/>
              <a:ext cx="10207973" cy="1045028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Равнобедренный треугольник 38"/>
            <p:cNvSpPr/>
            <p:nvPr/>
          </p:nvSpPr>
          <p:spPr>
            <a:xfrm rot="5400000">
              <a:off x="11216644" y="1785263"/>
              <a:ext cx="1045028" cy="478963"/>
            </a:xfrm>
            <a:prstGeom prst="triangl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6032310" y="3258821"/>
            <a:ext cx="6159691" cy="957567"/>
            <a:chOff x="3435975" y="1502229"/>
            <a:chExt cx="8542664" cy="1045030"/>
          </a:xfrm>
          <a:solidFill>
            <a:srgbClr val="819FCF"/>
          </a:solidFill>
        </p:grpSpPr>
        <p:sp>
          <p:nvSpPr>
            <p:cNvPr id="42" name="Скругленный прямоугольник 41"/>
            <p:cNvSpPr/>
            <p:nvPr/>
          </p:nvSpPr>
          <p:spPr>
            <a:xfrm>
              <a:off x="3435975" y="1502229"/>
              <a:ext cx="8182721" cy="1045028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Равнобедренный треугольник 42"/>
            <p:cNvSpPr/>
            <p:nvPr/>
          </p:nvSpPr>
          <p:spPr>
            <a:xfrm rot="5400000">
              <a:off x="11216644" y="1785263"/>
              <a:ext cx="1045028" cy="478963"/>
            </a:xfrm>
            <a:prstGeom prst="triangl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6032309" y="4133289"/>
            <a:ext cx="6159691" cy="957567"/>
            <a:chOff x="3435975" y="1502229"/>
            <a:chExt cx="8542664" cy="1045030"/>
          </a:xfrm>
          <a:solidFill>
            <a:srgbClr val="819FCF"/>
          </a:solidFill>
        </p:grpSpPr>
        <p:sp>
          <p:nvSpPr>
            <p:cNvPr id="45" name="Скругленный прямоугольник 44"/>
            <p:cNvSpPr/>
            <p:nvPr/>
          </p:nvSpPr>
          <p:spPr>
            <a:xfrm>
              <a:off x="3435975" y="1502229"/>
              <a:ext cx="8182721" cy="1045028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Равнобедренный треугольник 45"/>
            <p:cNvSpPr/>
            <p:nvPr/>
          </p:nvSpPr>
          <p:spPr>
            <a:xfrm rot="5400000">
              <a:off x="11216644" y="1785263"/>
              <a:ext cx="1045028" cy="478963"/>
            </a:xfrm>
            <a:prstGeom prst="triangl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9" name="Группа 58"/>
          <p:cNvGrpSpPr/>
          <p:nvPr/>
        </p:nvGrpSpPr>
        <p:grpSpPr>
          <a:xfrm>
            <a:off x="6032308" y="4973402"/>
            <a:ext cx="6159693" cy="957567"/>
            <a:chOff x="3435973" y="1502229"/>
            <a:chExt cx="8542666" cy="1045030"/>
          </a:xfrm>
          <a:solidFill>
            <a:srgbClr val="819FCF"/>
          </a:solidFill>
        </p:grpSpPr>
        <p:sp>
          <p:nvSpPr>
            <p:cNvPr id="60" name="Скругленный прямоугольник 59"/>
            <p:cNvSpPr/>
            <p:nvPr/>
          </p:nvSpPr>
          <p:spPr>
            <a:xfrm>
              <a:off x="3435973" y="1502229"/>
              <a:ext cx="8182724" cy="1045028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Равнобедренный треугольник 67"/>
            <p:cNvSpPr/>
            <p:nvPr/>
          </p:nvSpPr>
          <p:spPr>
            <a:xfrm rot="5400000">
              <a:off x="11216644" y="1785263"/>
              <a:ext cx="1045028" cy="478963"/>
            </a:xfrm>
            <a:prstGeom prst="triangl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9" name="Группа 68"/>
          <p:cNvGrpSpPr/>
          <p:nvPr/>
        </p:nvGrpSpPr>
        <p:grpSpPr>
          <a:xfrm>
            <a:off x="8993875" y="5872243"/>
            <a:ext cx="3198127" cy="957567"/>
            <a:chOff x="7543267" y="1502229"/>
            <a:chExt cx="4435372" cy="1045030"/>
          </a:xfrm>
          <a:solidFill>
            <a:srgbClr val="819FCF"/>
          </a:solidFill>
        </p:grpSpPr>
        <p:sp>
          <p:nvSpPr>
            <p:cNvPr id="70" name="Скругленный прямоугольник 69"/>
            <p:cNvSpPr/>
            <p:nvPr/>
          </p:nvSpPr>
          <p:spPr>
            <a:xfrm>
              <a:off x="7543267" y="1502229"/>
              <a:ext cx="4075428" cy="1045028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Равнобедренный треугольник 70"/>
            <p:cNvSpPr/>
            <p:nvPr/>
          </p:nvSpPr>
          <p:spPr>
            <a:xfrm rot="5400000">
              <a:off x="11216644" y="1785263"/>
              <a:ext cx="1045028" cy="478963"/>
            </a:xfrm>
            <a:prstGeom prst="triangl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72" name="Таблица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971473"/>
              </p:ext>
            </p:extLst>
          </p:nvPr>
        </p:nvGraphicFramePr>
        <p:xfrm>
          <a:off x="153160" y="1182909"/>
          <a:ext cx="11772000" cy="55881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000">
                  <a:extLst>
                    <a:ext uri="{9D8B030D-6E8A-4147-A177-3AD203B41FA5}">
                      <a16:colId xmlns:a16="http://schemas.microsoft.com/office/drawing/2014/main" xmlns="" val="3577910174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xmlns="" val="2259309668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xmlns="" val="1262914494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xmlns="" val="805090128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xmlns="" val="708316846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xmlns="" val="2256655203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xmlns="" val="902042838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xmlns="" val="3384886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A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2м – 1 год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A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1 – 2 года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A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2 – 3 года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A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3 – 4 года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A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4 – 5 лет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A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5 – 6 лет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A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6 – 7 лет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A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38729167"/>
                  </a:ext>
                </a:extLst>
              </a:tr>
              <a:tr h="864000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Слушание музыки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Формирование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эмоциональ-ного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отклика на музыку, способности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прислушивать-ся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к музыке и вокальному пению, поощрение  активности при восприятии плясовых мелодий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6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Приобщение к слушанью музыки, обучение способности чувствовать характер музыки, различать на слух разные по тембру инструменты, петь, подпевать выполнять движения под музыку, выполнять имитационные упражнения.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Восприятие различной музыки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выделение звуков по высоте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творчество композиторов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различие музыкальных жанров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Государствен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ный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гимн РФ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36756927"/>
                  </a:ext>
                </a:extLst>
              </a:tr>
              <a:tr h="864000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Пение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Подпевание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певческие навыки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выразитель-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ность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пения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сольное пение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самостоятель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ное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пение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6158433"/>
                  </a:ext>
                </a:extLst>
              </a:tr>
              <a:tr h="864000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Песенное творчество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Сочинять мелодии по образцу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самостояте-льно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сочинять мелодии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импровизация мелодии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придумывание мелодий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16368257"/>
                  </a:ext>
                </a:extLst>
              </a:tr>
              <a:tr h="864000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Музыкально-ритмические движения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Реагировать на начало/конец музыки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передавать характер музыки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развитие чувства ритма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передача эмоционально-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го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содержания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64038817"/>
                  </a:ext>
                </a:extLst>
              </a:tr>
              <a:tr h="864000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Игра на музыкальных инструментах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Ознакомление с инструментами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умение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по-дыгрывать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на инструментах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исполнение простейших мелодий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исполнение в ансамбле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3497678"/>
                  </a:ext>
                </a:extLst>
              </a:tr>
              <a:tr h="864000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Танцевальное творчество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Придумыва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ние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движений, композиций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передача музыкальных образов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923788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0677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35;p5"/>
          <p:cNvSpPr txBox="1"/>
          <p:nvPr/>
        </p:nvSpPr>
        <p:spPr>
          <a:xfrm>
            <a:off x="1242916" y="598229"/>
            <a:ext cx="729081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1D2D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СТРУКТУРА ФОП ДО</a:t>
            </a:r>
            <a:endParaRPr sz="2800" b="1" dirty="0">
              <a:solidFill>
                <a:srgbClr val="1D2D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6145744" y="361340"/>
            <a:ext cx="5612589" cy="747943"/>
            <a:chOff x="7193152" y="3909770"/>
            <a:chExt cx="4732008" cy="747943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7193152" y="3909770"/>
              <a:ext cx="4732008" cy="747943"/>
              <a:chOff x="391061" y="2581351"/>
              <a:chExt cx="5580435" cy="747943"/>
            </a:xfrm>
          </p:grpSpPr>
          <p:sp>
            <p:nvSpPr>
              <p:cNvPr id="47" name="圆角矩形 72"/>
              <p:cNvSpPr>
                <a:spLocks noChangeArrowheads="1"/>
              </p:cNvSpPr>
              <p:nvPr/>
            </p:nvSpPr>
            <p:spPr bwMode="auto">
              <a:xfrm>
                <a:off x="1060986" y="2581352"/>
                <a:ext cx="4910510" cy="747942"/>
              </a:xfrm>
              <a:prstGeom prst="roundRect">
                <a:avLst>
                  <a:gd name="adj" fmla="val 16667"/>
                </a:avLst>
              </a:prstGeom>
              <a:solidFill>
                <a:srgbClr val="425FA0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8" name="圆角矩形 10"/>
              <p:cNvSpPr>
                <a:spLocks noChangeArrowheads="1"/>
              </p:cNvSpPr>
              <p:nvPr/>
            </p:nvSpPr>
            <p:spPr bwMode="auto">
              <a:xfrm>
                <a:off x="391061" y="2581351"/>
                <a:ext cx="1031875" cy="747943"/>
              </a:xfrm>
              <a:custGeom>
                <a:avLst/>
                <a:gdLst>
                  <a:gd name="T0" fmla="*/ 0 w 760508"/>
                  <a:gd name="T1" fmla="*/ 0 h 412624"/>
                  <a:gd name="T2" fmla="*/ 760508 w 760508"/>
                  <a:gd name="T3" fmla="*/ 412624 h 412624"/>
                </a:gdLst>
                <a:ahLst/>
                <a:cxnLst/>
                <a:rect l="T0" t="T1" r="T2" b="T3"/>
                <a:pathLst>
                  <a:path w="760508" h="412624">
                    <a:moveTo>
                      <a:pt x="68772" y="0"/>
                    </a:moveTo>
                    <a:lnTo>
                      <a:pt x="322746" y="0"/>
                    </a:lnTo>
                    <a:lnTo>
                      <a:pt x="397990" y="0"/>
                    </a:lnTo>
                    <a:lnTo>
                      <a:pt x="554196" y="0"/>
                    </a:lnTo>
                    <a:lnTo>
                      <a:pt x="760508" y="206312"/>
                    </a:lnTo>
                    <a:lnTo>
                      <a:pt x="554196" y="412624"/>
                    </a:lnTo>
                    <a:lnTo>
                      <a:pt x="397990" y="412624"/>
                    </a:lnTo>
                    <a:lnTo>
                      <a:pt x="322746" y="412624"/>
                    </a:lnTo>
                    <a:lnTo>
                      <a:pt x="68772" y="412624"/>
                    </a:lnTo>
                    <a:cubicBezTo>
                      <a:pt x="30790" y="412624"/>
                      <a:pt x="0" y="381834"/>
                      <a:pt x="0" y="343852"/>
                    </a:cubicBezTo>
                    <a:lnTo>
                      <a:pt x="0" y="68772"/>
                    </a:lnTo>
                    <a:cubicBezTo>
                      <a:pt x="0" y="30790"/>
                      <a:pt x="30790" y="0"/>
                      <a:pt x="68772" y="0"/>
                    </a:cubicBezTo>
                    <a:close/>
                  </a:path>
                </a:pathLst>
              </a:custGeom>
              <a:solidFill>
                <a:srgbClr val="819FCF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41" name="Прямоугольник 40"/>
            <p:cNvSpPr/>
            <p:nvPr/>
          </p:nvSpPr>
          <p:spPr>
            <a:xfrm>
              <a:off x="8066022" y="3983397"/>
              <a:ext cx="3859138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ФИЗИЧЕСКОЕ РАЗВИТИЕ</a:t>
              </a:r>
            </a:p>
            <a:p>
              <a:r>
                <a:rPr lang="ru-RU" sz="1200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п. 22</a:t>
              </a:r>
              <a:endParaRPr lang="x-none" sz="12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3084394" y="1760561"/>
            <a:ext cx="9107606" cy="914400"/>
            <a:chOff x="1410723" y="1502229"/>
            <a:chExt cx="10567916" cy="1045030"/>
          </a:xfrm>
          <a:solidFill>
            <a:srgbClr val="819FCF"/>
          </a:solidFill>
        </p:grpSpPr>
        <p:sp>
          <p:nvSpPr>
            <p:cNvPr id="50" name="Скругленный прямоугольник 49"/>
            <p:cNvSpPr/>
            <p:nvPr/>
          </p:nvSpPr>
          <p:spPr>
            <a:xfrm>
              <a:off x="1410723" y="1502229"/>
              <a:ext cx="10207973" cy="1045028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Равнобедренный треугольник 50"/>
            <p:cNvSpPr/>
            <p:nvPr/>
          </p:nvSpPr>
          <p:spPr>
            <a:xfrm rot="5400000">
              <a:off x="11216644" y="1785263"/>
              <a:ext cx="1045028" cy="478963"/>
            </a:xfrm>
            <a:prstGeom prst="triangl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5" name="Группа 74"/>
          <p:cNvGrpSpPr/>
          <p:nvPr/>
        </p:nvGrpSpPr>
        <p:grpSpPr>
          <a:xfrm>
            <a:off x="3084394" y="2657468"/>
            <a:ext cx="9107606" cy="914400"/>
            <a:chOff x="1410723" y="1502229"/>
            <a:chExt cx="10567916" cy="1045030"/>
          </a:xfrm>
          <a:solidFill>
            <a:srgbClr val="819FCF"/>
          </a:solidFill>
        </p:grpSpPr>
        <p:sp>
          <p:nvSpPr>
            <p:cNvPr id="76" name="Скругленный прямоугольник 75"/>
            <p:cNvSpPr/>
            <p:nvPr/>
          </p:nvSpPr>
          <p:spPr>
            <a:xfrm>
              <a:off x="1410723" y="1502229"/>
              <a:ext cx="10207973" cy="1045028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Равнобедренный треугольник 76"/>
            <p:cNvSpPr/>
            <p:nvPr/>
          </p:nvSpPr>
          <p:spPr>
            <a:xfrm rot="5400000">
              <a:off x="11216644" y="1785263"/>
              <a:ext cx="1045028" cy="478963"/>
            </a:xfrm>
            <a:prstGeom prst="triangl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8" name="Группа 77"/>
          <p:cNvGrpSpPr/>
          <p:nvPr/>
        </p:nvGrpSpPr>
        <p:grpSpPr>
          <a:xfrm>
            <a:off x="3084394" y="3393124"/>
            <a:ext cx="9107606" cy="914400"/>
            <a:chOff x="1410723" y="1502229"/>
            <a:chExt cx="10567916" cy="1045030"/>
          </a:xfrm>
          <a:solidFill>
            <a:srgbClr val="819FCF"/>
          </a:solidFill>
        </p:grpSpPr>
        <p:sp>
          <p:nvSpPr>
            <p:cNvPr id="79" name="Скругленный прямоугольник 78"/>
            <p:cNvSpPr/>
            <p:nvPr/>
          </p:nvSpPr>
          <p:spPr>
            <a:xfrm>
              <a:off x="1410723" y="1502229"/>
              <a:ext cx="10207973" cy="1045028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Равнобедренный треугольник 79"/>
            <p:cNvSpPr/>
            <p:nvPr/>
          </p:nvSpPr>
          <p:spPr>
            <a:xfrm rot="5400000">
              <a:off x="11216644" y="1785263"/>
              <a:ext cx="1045028" cy="478963"/>
            </a:xfrm>
            <a:prstGeom prst="triangl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1" name="Группа 80"/>
          <p:cNvGrpSpPr/>
          <p:nvPr/>
        </p:nvGrpSpPr>
        <p:grpSpPr>
          <a:xfrm>
            <a:off x="6018664" y="4290034"/>
            <a:ext cx="6173337" cy="914400"/>
            <a:chOff x="4815472" y="1502229"/>
            <a:chExt cx="7163167" cy="1045030"/>
          </a:xfrm>
          <a:solidFill>
            <a:srgbClr val="819FCF"/>
          </a:solidFill>
        </p:grpSpPr>
        <p:sp>
          <p:nvSpPr>
            <p:cNvPr id="82" name="Скругленный прямоугольник 81"/>
            <p:cNvSpPr/>
            <p:nvPr/>
          </p:nvSpPr>
          <p:spPr>
            <a:xfrm>
              <a:off x="4815472" y="1502229"/>
              <a:ext cx="6803224" cy="1045028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3" name="Равнобедренный треугольник 82"/>
            <p:cNvSpPr/>
            <p:nvPr/>
          </p:nvSpPr>
          <p:spPr>
            <a:xfrm rot="5400000">
              <a:off x="11216644" y="1785263"/>
              <a:ext cx="1045028" cy="478963"/>
            </a:xfrm>
            <a:prstGeom prst="triangl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4" name="Группа 83"/>
          <p:cNvGrpSpPr/>
          <p:nvPr/>
        </p:nvGrpSpPr>
        <p:grpSpPr>
          <a:xfrm>
            <a:off x="6018664" y="5119894"/>
            <a:ext cx="6173337" cy="914400"/>
            <a:chOff x="4815472" y="1502229"/>
            <a:chExt cx="7163167" cy="1045030"/>
          </a:xfrm>
          <a:solidFill>
            <a:srgbClr val="819FCF"/>
          </a:solidFill>
        </p:grpSpPr>
        <p:sp>
          <p:nvSpPr>
            <p:cNvPr id="85" name="Скругленный прямоугольник 84"/>
            <p:cNvSpPr/>
            <p:nvPr/>
          </p:nvSpPr>
          <p:spPr>
            <a:xfrm>
              <a:off x="4815472" y="1502229"/>
              <a:ext cx="6803224" cy="1045028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6" name="Равнобедренный треугольник 85"/>
            <p:cNvSpPr/>
            <p:nvPr/>
          </p:nvSpPr>
          <p:spPr>
            <a:xfrm rot="5400000">
              <a:off x="11216644" y="1785263"/>
              <a:ext cx="1045028" cy="478963"/>
            </a:xfrm>
            <a:prstGeom prst="triangl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7" name="Группа 86"/>
          <p:cNvGrpSpPr/>
          <p:nvPr/>
        </p:nvGrpSpPr>
        <p:grpSpPr>
          <a:xfrm>
            <a:off x="8993875" y="6011968"/>
            <a:ext cx="3198125" cy="914400"/>
            <a:chOff x="8267728" y="1502229"/>
            <a:chExt cx="3710911" cy="1045030"/>
          </a:xfrm>
          <a:solidFill>
            <a:srgbClr val="819FCF"/>
          </a:solidFill>
        </p:grpSpPr>
        <p:sp>
          <p:nvSpPr>
            <p:cNvPr id="88" name="Скругленный прямоугольник 87"/>
            <p:cNvSpPr/>
            <p:nvPr/>
          </p:nvSpPr>
          <p:spPr>
            <a:xfrm>
              <a:off x="8267728" y="1502229"/>
              <a:ext cx="3350968" cy="1045028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Равнобедренный треугольник 88"/>
            <p:cNvSpPr/>
            <p:nvPr/>
          </p:nvSpPr>
          <p:spPr>
            <a:xfrm rot="5400000">
              <a:off x="11216644" y="1785263"/>
              <a:ext cx="1045028" cy="478963"/>
            </a:xfrm>
            <a:prstGeom prst="triangl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74" name="Таблица 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9939142"/>
              </p:ext>
            </p:extLst>
          </p:nvPr>
        </p:nvGraphicFramePr>
        <p:xfrm>
          <a:off x="153160" y="1346171"/>
          <a:ext cx="11772000" cy="54014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000">
                  <a:extLst>
                    <a:ext uri="{9D8B030D-6E8A-4147-A177-3AD203B41FA5}">
                      <a16:colId xmlns:a16="http://schemas.microsoft.com/office/drawing/2014/main" xmlns="" val="3554045422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xmlns="" val="307455670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xmlns="" val="795312406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xmlns="" val="2327805718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xmlns="" val="3490382755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xmlns="" val="2435594963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xmlns="" val="1489298453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xmlns="" val="7362980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A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2м – 1 год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A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1 – 2 года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A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2 – 3 года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A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3 – 4 года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A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4 – 5 лет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A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5 – 6 лет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A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6 – 7 лет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A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314978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Основная гимнастика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ru-RU" sz="1400" kern="120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Приучение к жизненному ритму, освоение естественных движений разных частей тела. Формирование первых культурно-гигиенических навыков. 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Катание, бросание, ползание, ходьба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+ловля, бег, прыжки, равновесие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метание, строевые упражнения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ритмическая гимнастика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прыжки со скакалкой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усложнение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857525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Подвижные игры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Игры-забавы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музыкально-ритмические упражнения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сюжетные и несюжетные игры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соблюдение правил; инициатива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соревнования, эстафеты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игровое творчество; командный дух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76548874"/>
                  </a:ext>
                </a:extLst>
              </a:tr>
              <a:tr h="792000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Основы ЗОЖ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Элементарные КГН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полезные привычки и закаливание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поддержание порядка и чистоты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здоровое питание, безопасность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виды спорта, забота о здоровье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элементарная помощь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71584014"/>
                  </a:ext>
                </a:extLst>
              </a:tr>
              <a:tr h="792000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Спортивные упражнения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Катание на санках, лыжах, велосипеде, плавание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самокат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усложнение, развитие навыков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совершенст-вование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навыков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82354954"/>
                  </a:ext>
                </a:extLst>
              </a:tr>
              <a:tr h="792000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Активный отдых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Физкультурные досуги и Дни здоровья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патриоти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algn="ctr"/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ческая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направ-ленность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туристские прогулки и экскурсии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пешеходные прогулки и туризм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3113393"/>
                  </a:ext>
                </a:extLst>
              </a:tr>
              <a:tr h="792000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Спортивные игры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kern="120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Городки, баскетбол, футбол и др.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хоккей, настольный теннис и др.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616304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75322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35;p5"/>
          <p:cNvSpPr txBox="1"/>
          <p:nvPr/>
        </p:nvSpPr>
        <p:spPr>
          <a:xfrm>
            <a:off x="1242916" y="598229"/>
            <a:ext cx="917032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1D2D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ЕДИНОЕ ОБРАЗОВАТЕЛЬНОЕ ПРОСТРАНСТВО</a:t>
            </a:r>
            <a:endParaRPr sz="2800" b="1" dirty="0">
              <a:solidFill>
                <a:srgbClr val="1D2D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3" name="Группа 92"/>
          <p:cNvGrpSpPr/>
          <p:nvPr/>
        </p:nvGrpSpPr>
        <p:grpSpPr>
          <a:xfrm>
            <a:off x="5961905" y="2175277"/>
            <a:ext cx="4991991" cy="4820180"/>
            <a:chOff x="6585593" y="1303042"/>
            <a:chExt cx="4991991" cy="4820180"/>
          </a:xfrm>
        </p:grpSpPr>
        <p:grpSp>
          <p:nvGrpSpPr>
            <p:cNvPr id="94" name="Group 3">
              <a:extLst>
                <a:ext uri="{FF2B5EF4-FFF2-40B4-BE49-F238E27FC236}">
                  <a16:creationId xmlns:a16="http://schemas.microsoft.com/office/drawing/2014/main" xmlns="" id="{E6EB9D84-AB65-F749-9CF5-98E05A5AAE14}"/>
                </a:ext>
              </a:extLst>
            </p:cNvPr>
            <p:cNvGrpSpPr/>
            <p:nvPr/>
          </p:nvGrpSpPr>
          <p:grpSpPr>
            <a:xfrm>
              <a:off x="6594312" y="1303042"/>
              <a:ext cx="4859337" cy="4820180"/>
              <a:chOff x="5522811" y="1307259"/>
              <a:chExt cx="4859337" cy="4820180"/>
            </a:xfrm>
            <a:solidFill>
              <a:schemeClr val="accent1"/>
            </a:solidFill>
          </p:grpSpPr>
          <p:sp>
            <p:nvSpPr>
              <p:cNvPr id="98" name="Freeform 217">
                <a:extLst>
                  <a:ext uri="{FF2B5EF4-FFF2-40B4-BE49-F238E27FC236}">
                    <a16:creationId xmlns:a16="http://schemas.microsoft.com/office/drawing/2014/main" xmlns="" id="{8C6BC0FD-7D9E-C946-A3D5-F50918B5BDEA}"/>
                  </a:ext>
                </a:extLst>
              </p:cNvPr>
              <p:cNvSpPr/>
              <p:nvPr/>
            </p:nvSpPr>
            <p:spPr bwMode="auto">
              <a:xfrm>
                <a:off x="5522811" y="1828042"/>
                <a:ext cx="3034638" cy="2764457"/>
              </a:xfrm>
              <a:custGeom>
                <a:avLst/>
                <a:gdLst>
                  <a:gd name="T0" fmla="*/ 303 w 326"/>
                  <a:gd name="T1" fmla="*/ 135 h 297"/>
                  <a:gd name="T2" fmla="*/ 233 w 326"/>
                  <a:gd name="T3" fmla="*/ 267 h 297"/>
                  <a:gd name="T4" fmla="*/ 71 w 326"/>
                  <a:gd name="T5" fmla="*/ 262 h 297"/>
                  <a:gd name="T6" fmla="*/ 29 w 326"/>
                  <a:gd name="T7" fmla="*/ 109 h 297"/>
                  <a:gd name="T8" fmla="*/ 177 w 326"/>
                  <a:gd name="T9" fmla="*/ 14 h 297"/>
                  <a:gd name="T10" fmla="*/ 303 w 326"/>
                  <a:gd name="T11" fmla="*/ 135 h 297"/>
                  <a:gd name="T12" fmla="*/ 310 w 326"/>
                  <a:gd name="T13" fmla="*/ 133 h 297"/>
                  <a:gd name="T14" fmla="*/ 196 w 326"/>
                  <a:gd name="T15" fmla="*/ 9 h 297"/>
                  <a:gd name="T16" fmla="*/ 31 w 326"/>
                  <a:gd name="T17" fmla="*/ 91 h 297"/>
                  <a:gd name="T18" fmla="*/ 50 w 326"/>
                  <a:gd name="T19" fmla="*/ 254 h 297"/>
                  <a:gd name="T20" fmla="*/ 220 w 326"/>
                  <a:gd name="T21" fmla="*/ 279 h 297"/>
                  <a:gd name="T22" fmla="*/ 310 w 326"/>
                  <a:gd name="T23" fmla="*/ 133 h 297"/>
                  <a:gd name="T24" fmla="*/ 303 w 326"/>
                  <a:gd name="T25" fmla="*/ 135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6" h="297">
                    <a:moveTo>
                      <a:pt x="303" y="135"/>
                    </a:moveTo>
                    <a:cubicBezTo>
                      <a:pt x="318" y="195"/>
                      <a:pt x="288" y="244"/>
                      <a:pt x="233" y="267"/>
                    </a:cubicBezTo>
                    <a:cubicBezTo>
                      <a:pt x="183" y="288"/>
                      <a:pt x="118" y="292"/>
                      <a:pt x="71" y="262"/>
                    </a:cubicBezTo>
                    <a:cubicBezTo>
                      <a:pt x="21" y="230"/>
                      <a:pt x="4" y="162"/>
                      <a:pt x="29" y="109"/>
                    </a:cubicBezTo>
                    <a:cubicBezTo>
                      <a:pt x="55" y="54"/>
                      <a:pt x="117" y="14"/>
                      <a:pt x="177" y="14"/>
                    </a:cubicBezTo>
                    <a:cubicBezTo>
                      <a:pt x="247" y="14"/>
                      <a:pt x="287" y="74"/>
                      <a:pt x="303" y="135"/>
                    </a:cubicBezTo>
                    <a:cubicBezTo>
                      <a:pt x="304" y="139"/>
                      <a:pt x="311" y="137"/>
                      <a:pt x="310" y="133"/>
                    </a:cubicBezTo>
                    <a:cubicBezTo>
                      <a:pt x="294" y="77"/>
                      <a:pt x="259" y="18"/>
                      <a:pt x="196" y="9"/>
                    </a:cubicBezTo>
                    <a:cubicBezTo>
                      <a:pt x="133" y="0"/>
                      <a:pt x="64" y="38"/>
                      <a:pt x="31" y="91"/>
                    </a:cubicBezTo>
                    <a:cubicBezTo>
                      <a:pt x="0" y="143"/>
                      <a:pt x="5" y="212"/>
                      <a:pt x="50" y="254"/>
                    </a:cubicBezTo>
                    <a:cubicBezTo>
                      <a:pt x="96" y="296"/>
                      <a:pt x="165" y="297"/>
                      <a:pt x="220" y="279"/>
                    </a:cubicBezTo>
                    <a:cubicBezTo>
                      <a:pt x="286" y="257"/>
                      <a:pt x="326" y="203"/>
                      <a:pt x="310" y="133"/>
                    </a:cubicBezTo>
                    <a:cubicBezTo>
                      <a:pt x="309" y="129"/>
                      <a:pt x="302" y="131"/>
                      <a:pt x="303" y="135"/>
                    </a:cubicBezTo>
                  </a:path>
                </a:pathLst>
              </a:custGeom>
              <a:solidFill>
                <a:srgbClr val="819FCF"/>
              </a:solidFill>
              <a:ln w="9525">
                <a:solidFill>
                  <a:srgbClr val="819FCF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>
                  <a:cs typeface="+mn-ea"/>
                  <a:sym typeface="+mn-lt"/>
                </a:endParaRPr>
              </a:p>
            </p:txBody>
          </p:sp>
          <p:sp>
            <p:nvSpPr>
              <p:cNvPr id="99" name="Freeform 218">
                <a:extLst>
                  <a:ext uri="{FF2B5EF4-FFF2-40B4-BE49-F238E27FC236}">
                    <a16:creationId xmlns:a16="http://schemas.microsoft.com/office/drawing/2014/main" xmlns="" id="{CDBAD8E6-D95D-9245-9315-968347A0DF1E}"/>
                  </a:ext>
                </a:extLst>
              </p:cNvPr>
              <p:cNvSpPr/>
              <p:nvPr/>
            </p:nvSpPr>
            <p:spPr bwMode="auto">
              <a:xfrm>
                <a:off x="6834558" y="3147620"/>
                <a:ext cx="3210843" cy="2979819"/>
              </a:xfrm>
              <a:custGeom>
                <a:avLst/>
                <a:gdLst>
                  <a:gd name="T0" fmla="*/ 314 w 345"/>
                  <a:gd name="T1" fmla="*/ 136 h 320"/>
                  <a:gd name="T2" fmla="*/ 75 w 345"/>
                  <a:gd name="T3" fmla="*/ 266 h 320"/>
                  <a:gd name="T4" fmla="*/ 32 w 345"/>
                  <a:gd name="T5" fmla="*/ 109 h 320"/>
                  <a:gd name="T6" fmla="*/ 186 w 345"/>
                  <a:gd name="T7" fmla="*/ 16 h 320"/>
                  <a:gd name="T8" fmla="*/ 314 w 345"/>
                  <a:gd name="T9" fmla="*/ 136 h 320"/>
                  <a:gd name="T10" fmla="*/ 320 w 345"/>
                  <a:gd name="T11" fmla="*/ 134 h 320"/>
                  <a:gd name="T12" fmla="*/ 208 w 345"/>
                  <a:gd name="T13" fmla="*/ 11 h 320"/>
                  <a:gd name="T14" fmla="*/ 34 w 345"/>
                  <a:gd name="T15" fmla="*/ 91 h 320"/>
                  <a:gd name="T16" fmla="*/ 52 w 345"/>
                  <a:gd name="T17" fmla="*/ 257 h 320"/>
                  <a:gd name="T18" fmla="*/ 231 w 345"/>
                  <a:gd name="T19" fmla="*/ 279 h 320"/>
                  <a:gd name="T20" fmla="*/ 320 w 345"/>
                  <a:gd name="T21" fmla="*/ 134 h 320"/>
                  <a:gd name="T22" fmla="*/ 314 w 345"/>
                  <a:gd name="T23" fmla="*/ 136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45" h="320">
                    <a:moveTo>
                      <a:pt x="314" y="136"/>
                    </a:moveTo>
                    <a:cubicBezTo>
                      <a:pt x="345" y="263"/>
                      <a:pt x="167" y="320"/>
                      <a:pt x="75" y="266"/>
                    </a:cubicBezTo>
                    <a:cubicBezTo>
                      <a:pt x="21" y="234"/>
                      <a:pt x="3" y="164"/>
                      <a:pt x="32" y="109"/>
                    </a:cubicBezTo>
                    <a:cubicBezTo>
                      <a:pt x="60" y="53"/>
                      <a:pt x="124" y="15"/>
                      <a:pt x="186" y="16"/>
                    </a:cubicBezTo>
                    <a:cubicBezTo>
                      <a:pt x="256" y="16"/>
                      <a:pt x="297" y="74"/>
                      <a:pt x="314" y="136"/>
                    </a:cubicBezTo>
                    <a:cubicBezTo>
                      <a:pt x="315" y="140"/>
                      <a:pt x="321" y="138"/>
                      <a:pt x="320" y="134"/>
                    </a:cubicBezTo>
                    <a:cubicBezTo>
                      <a:pt x="305" y="78"/>
                      <a:pt x="270" y="22"/>
                      <a:pt x="208" y="11"/>
                    </a:cubicBezTo>
                    <a:cubicBezTo>
                      <a:pt x="142" y="0"/>
                      <a:pt x="70" y="37"/>
                      <a:pt x="34" y="91"/>
                    </a:cubicBezTo>
                    <a:cubicBezTo>
                      <a:pt x="0" y="143"/>
                      <a:pt x="4" y="214"/>
                      <a:pt x="52" y="257"/>
                    </a:cubicBezTo>
                    <a:cubicBezTo>
                      <a:pt x="100" y="300"/>
                      <a:pt x="174" y="299"/>
                      <a:pt x="231" y="279"/>
                    </a:cubicBezTo>
                    <a:cubicBezTo>
                      <a:pt x="296" y="256"/>
                      <a:pt x="337" y="204"/>
                      <a:pt x="320" y="134"/>
                    </a:cubicBezTo>
                    <a:cubicBezTo>
                      <a:pt x="319" y="130"/>
                      <a:pt x="313" y="132"/>
                      <a:pt x="314" y="136"/>
                    </a:cubicBezTo>
                  </a:path>
                </a:pathLst>
              </a:custGeom>
              <a:solidFill>
                <a:srgbClr val="1D2D5A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>
                  <a:cs typeface="+mn-ea"/>
                  <a:sym typeface="+mn-lt"/>
                </a:endParaRPr>
              </a:p>
            </p:txBody>
          </p:sp>
          <p:sp>
            <p:nvSpPr>
              <p:cNvPr id="100" name="Freeform 219">
                <a:extLst>
                  <a:ext uri="{FF2B5EF4-FFF2-40B4-BE49-F238E27FC236}">
                    <a16:creationId xmlns:a16="http://schemas.microsoft.com/office/drawing/2014/main" xmlns="" id="{245B537F-E570-C244-9C8A-D3D2605469B6}"/>
                  </a:ext>
                </a:extLst>
              </p:cNvPr>
              <p:cNvSpPr/>
              <p:nvPr/>
            </p:nvSpPr>
            <p:spPr bwMode="auto">
              <a:xfrm>
                <a:off x="7002931" y="1307259"/>
                <a:ext cx="3379217" cy="3030722"/>
              </a:xfrm>
              <a:custGeom>
                <a:avLst/>
                <a:gdLst>
                  <a:gd name="T0" fmla="*/ 93 w 363"/>
                  <a:gd name="T1" fmla="*/ 252 h 326"/>
                  <a:gd name="T2" fmla="*/ 253 w 363"/>
                  <a:gd name="T3" fmla="*/ 20 h 326"/>
                  <a:gd name="T4" fmla="*/ 352 w 363"/>
                  <a:gd name="T5" fmla="*/ 126 h 326"/>
                  <a:gd name="T6" fmla="*/ 285 w 363"/>
                  <a:gd name="T7" fmla="*/ 267 h 326"/>
                  <a:gd name="T8" fmla="*/ 186 w 363"/>
                  <a:gd name="T9" fmla="*/ 302 h 326"/>
                  <a:gd name="T10" fmla="*/ 93 w 363"/>
                  <a:gd name="T11" fmla="*/ 252 h 326"/>
                  <a:gd name="T12" fmla="*/ 88 w 363"/>
                  <a:gd name="T13" fmla="*/ 257 h 326"/>
                  <a:gd name="T14" fmla="*/ 260 w 363"/>
                  <a:gd name="T15" fmla="*/ 292 h 326"/>
                  <a:gd name="T16" fmla="*/ 358 w 363"/>
                  <a:gd name="T17" fmla="*/ 141 h 326"/>
                  <a:gd name="T18" fmla="*/ 277 w 363"/>
                  <a:gd name="T19" fmla="*/ 17 h 326"/>
                  <a:gd name="T20" fmla="*/ 107 w 363"/>
                  <a:gd name="T21" fmla="*/ 82 h 326"/>
                  <a:gd name="T22" fmla="*/ 88 w 363"/>
                  <a:gd name="T23" fmla="*/ 257 h 326"/>
                  <a:gd name="T24" fmla="*/ 93 w 363"/>
                  <a:gd name="T25" fmla="*/ 252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3" h="326">
                    <a:moveTo>
                      <a:pt x="93" y="252"/>
                    </a:moveTo>
                    <a:cubicBezTo>
                      <a:pt x="0" y="157"/>
                      <a:pt x="150" y="14"/>
                      <a:pt x="253" y="20"/>
                    </a:cubicBezTo>
                    <a:cubicBezTo>
                      <a:pt x="309" y="24"/>
                      <a:pt x="351" y="70"/>
                      <a:pt x="352" y="126"/>
                    </a:cubicBezTo>
                    <a:cubicBezTo>
                      <a:pt x="353" y="179"/>
                      <a:pt x="325" y="233"/>
                      <a:pt x="285" y="267"/>
                    </a:cubicBezTo>
                    <a:cubicBezTo>
                      <a:pt x="257" y="291"/>
                      <a:pt x="223" y="306"/>
                      <a:pt x="186" y="302"/>
                    </a:cubicBezTo>
                    <a:cubicBezTo>
                      <a:pt x="150" y="298"/>
                      <a:pt x="119" y="277"/>
                      <a:pt x="93" y="252"/>
                    </a:cubicBezTo>
                    <a:cubicBezTo>
                      <a:pt x="90" y="250"/>
                      <a:pt x="85" y="254"/>
                      <a:pt x="88" y="257"/>
                    </a:cubicBezTo>
                    <a:cubicBezTo>
                      <a:pt x="135" y="302"/>
                      <a:pt x="200" y="326"/>
                      <a:pt x="260" y="292"/>
                    </a:cubicBezTo>
                    <a:cubicBezTo>
                      <a:pt x="314" y="262"/>
                      <a:pt x="353" y="202"/>
                      <a:pt x="358" y="141"/>
                    </a:cubicBezTo>
                    <a:cubicBezTo>
                      <a:pt x="363" y="86"/>
                      <a:pt x="332" y="33"/>
                      <a:pt x="277" y="17"/>
                    </a:cubicBezTo>
                    <a:cubicBezTo>
                      <a:pt x="214" y="0"/>
                      <a:pt x="149" y="38"/>
                      <a:pt x="107" y="82"/>
                    </a:cubicBezTo>
                    <a:cubicBezTo>
                      <a:pt x="59" y="131"/>
                      <a:pt x="35" y="202"/>
                      <a:pt x="88" y="257"/>
                    </a:cubicBezTo>
                    <a:cubicBezTo>
                      <a:pt x="91" y="260"/>
                      <a:pt x="96" y="255"/>
                      <a:pt x="93" y="252"/>
                    </a:cubicBezTo>
                  </a:path>
                </a:pathLst>
              </a:custGeom>
              <a:solidFill>
                <a:srgbClr val="425FA0"/>
              </a:solidFill>
              <a:ln w="9525">
                <a:solidFill>
                  <a:srgbClr val="425FA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>
                  <a:cs typeface="+mn-ea"/>
                  <a:sym typeface="+mn-lt"/>
                </a:endParaRPr>
              </a:p>
            </p:txBody>
          </p:sp>
          <p:sp>
            <p:nvSpPr>
              <p:cNvPr id="101" name="Freeform 220">
                <a:extLst>
                  <a:ext uri="{FF2B5EF4-FFF2-40B4-BE49-F238E27FC236}">
                    <a16:creationId xmlns:a16="http://schemas.microsoft.com/office/drawing/2014/main" xmlns="" id="{674E58A7-3332-824A-AB88-03FD3FD7E466}"/>
                  </a:ext>
                </a:extLst>
              </p:cNvPr>
              <p:cNvSpPr/>
              <p:nvPr/>
            </p:nvSpPr>
            <p:spPr bwMode="auto">
              <a:xfrm>
                <a:off x="7598112" y="2321415"/>
                <a:ext cx="446386" cy="418976"/>
              </a:xfrm>
              <a:custGeom>
                <a:avLst/>
                <a:gdLst>
                  <a:gd name="T0" fmla="*/ 3 w 48"/>
                  <a:gd name="T1" fmla="*/ 44 h 45"/>
                  <a:gd name="T2" fmla="*/ 47 w 48"/>
                  <a:gd name="T3" fmla="*/ 3 h 45"/>
                  <a:gd name="T4" fmla="*/ 46 w 48"/>
                  <a:gd name="T5" fmla="*/ 1 h 45"/>
                  <a:gd name="T6" fmla="*/ 1 w 48"/>
                  <a:gd name="T7" fmla="*/ 42 h 45"/>
                  <a:gd name="T8" fmla="*/ 3 w 48"/>
                  <a:gd name="T9" fmla="*/ 4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5">
                    <a:moveTo>
                      <a:pt x="3" y="44"/>
                    </a:moveTo>
                    <a:cubicBezTo>
                      <a:pt x="17" y="30"/>
                      <a:pt x="33" y="17"/>
                      <a:pt x="47" y="3"/>
                    </a:cubicBezTo>
                    <a:cubicBezTo>
                      <a:pt x="48" y="2"/>
                      <a:pt x="47" y="0"/>
                      <a:pt x="46" y="1"/>
                    </a:cubicBezTo>
                    <a:cubicBezTo>
                      <a:pt x="31" y="14"/>
                      <a:pt x="15" y="28"/>
                      <a:pt x="1" y="42"/>
                    </a:cubicBezTo>
                    <a:cubicBezTo>
                      <a:pt x="0" y="43"/>
                      <a:pt x="2" y="45"/>
                      <a:pt x="3" y="4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>
                  <a:cs typeface="+mn-ea"/>
                  <a:sym typeface="+mn-lt"/>
                </a:endParaRPr>
              </a:p>
            </p:txBody>
          </p:sp>
          <p:sp>
            <p:nvSpPr>
              <p:cNvPr id="102" name="Freeform 221">
                <a:extLst>
                  <a:ext uri="{FF2B5EF4-FFF2-40B4-BE49-F238E27FC236}">
                    <a16:creationId xmlns:a16="http://schemas.microsoft.com/office/drawing/2014/main" xmlns="" id="{753B0F0A-C729-2847-BFB1-E0B9919A6003}"/>
                  </a:ext>
                </a:extLst>
              </p:cNvPr>
              <p:cNvSpPr/>
              <p:nvPr/>
            </p:nvSpPr>
            <p:spPr bwMode="auto">
              <a:xfrm>
                <a:off x="7570702" y="2442801"/>
                <a:ext cx="540361" cy="481626"/>
              </a:xfrm>
              <a:custGeom>
                <a:avLst/>
                <a:gdLst>
                  <a:gd name="T0" fmla="*/ 3 w 58"/>
                  <a:gd name="T1" fmla="*/ 51 h 52"/>
                  <a:gd name="T2" fmla="*/ 57 w 58"/>
                  <a:gd name="T3" fmla="*/ 2 h 52"/>
                  <a:gd name="T4" fmla="*/ 55 w 58"/>
                  <a:gd name="T5" fmla="*/ 1 h 52"/>
                  <a:gd name="T6" fmla="*/ 1 w 58"/>
                  <a:gd name="T7" fmla="*/ 49 h 52"/>
                  <a:gd name="T8" fmla="*/ 3 w 58"/>
                  <a:gd name="T9" fmla="*/ 5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52">
                    <a:moveTo>
                      <a:pt x="3" y="51"/>
                    </a:moveTo>
                    <a:cubicBezTo>
                      <a:pt x="21" y="35"/>
                      <a:pt x="39" y="19"/>
                      <a:pt x="57" y="2"/>
                    </a:cubicBezTo>
                    <a:cubicBezTo>
                      <a:pt x="58" y="1"/>
                      <a:pt x="56" y="0"/>
                      <a:pt x="55" y="1"/>
                    </a:cubicBezTo>
                    <a:cubicBezTo>
                      <a:pt x="36" y="16"/>
                      <a:pt x="19" y="33"/>
                      <a:pt x="1" y="49"/>
                    </a:cubicBezTo>
                    <a:cubicBezTo>
                      <a:pt x="0" y="50"/>
                      <a:pt x="1" y="52"/>
                      <a:pt x="3" y="5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>
                  <a:cs typeface="+mn-ea"/>
                  <a:sym typeface="+mn-lt"/>
                </a:endParaRPr>
              </a:p>
            </p:txBody>
          </p:sp>
          <p:sp>
            <p:nvSpPr>
              <p:cNvPr id="103" name="Freeform 222">
                <a:extLst>
                  <a:ext uri="{FF2B5EF4-FFF2-40B4-BE49-F238E27FC236}">
                    <a16:creationId xmlns:a16="http://schemas.microsoft.com/office/drawing/2014/main" xmlns="" id="{28C3B0FD-FF30-B249-A910-8596FD45AA4D}"/>
                  </a:ext>
                </a:extLst>
              </p:cNvPr>
              <p:cNvSpPr/>
              <p:nvPr/>
            </p:nvSpPr>
            <p:spPr bwMode="auto">
              <a:xfrm>
                <a:off x="7551124" y="2583765"/>
                <a:ext cx="642169" cy="528614"/>
              </a:xfrm>
              <a:custGeom>
                <a:avLst/>
                <a:gdLst>
                  <a:gd name="T0" fmla="*/ 3 w 69"/>
                  <a:gd name="T1" fmla="*/ 56 h 57"/>
                  <a:gd name="T2" fmla="*/ 68 w 69"/>
                  <a:gd name="T3" fmla="*/ 3 h 57"/>
                  <a:gd name="T4" fmla="*/ 67 w 69"/>
                  <a:gd name="T5" fmla="*/ 1 h 57"/>
                  <a:gd name="T6" fmla="*/ 1 w 69"/>
                  <a:gd name="T7" fmla="*/ 54 h 57"/>
                  <a:gd name="T8" fmla="*/ 3 w 69"/>
                  <a:gd name="T9" fmla="*/ 5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57">
                    <a:moveTo>
                      <a:pt x="3" y="56"/>
                    </a:moveTo>
                    <a:cubicBezTo>
                      <a:pt x="23" y="36"/>
                      <a:pt x="45" y="19"/>
                      <a:pt x="68" y="3"/>
                    </a:cubicBezTo>
                    <a:cubicBezTo>
                      <a:pt x="69" y="2"/>
                      <a:pt x="68" y="0"/>
                      <a:pt x="67" y="1"/>
                    </a:cubicBezTo>
                    <a:cubicBezTo>
                      <a:pt x="43" y="16"/>
                      <a:pt x="21" y="34"/>
                      <a:pt x="1" y="54"/>
                    </a:cubicBezTo>
                    <a:cubicBezTo>
                      <a:pt x="0" y="55"/>
                      <a:pt x="2" y="57"/>
                      <a:pt x="3" y="5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>
                  <a:cs typeface="+mn-ea"/>
                  <a:sym typeface="+mn-lt"/>
                </a:endParaRPr>
              </a:p>
            </p:txBody>
          </p:sp>
          <p:sp>
            <p:nvSpPr>
              <p:cNvPr id="104" name="Freeform 223">
                <a:extLst>
                  <a:ext uri="{FF2B5EF4-FFF2-40B4-BE49-F238E27FC236}">
                    <a16:creationId xmlns:a16="http://schemas.microsoft.com/office/drawing/2014/main" xmlns="" id="{3C2E9C6E-CA1B-1A4D-8104-BD3C00286427}"/>
                  </a:ext>
                </a:extLst>
              </p:cNvPr>
              <p:cNvSpPr/>
              <p:nvPr/>
            </p:nvSpPr>
            <p:spPr bwMode="auto">
              <a:xfrm>
                <a:off x="7570702" y="2712982"/>
                <a:ext cx="696988" cy="528614"/>
              </a:xfrm>
              <a:custGeom>
                <a:avLst/>
                <a:gdLst>
                  <a:gd name="T0" fmla="*/ 3 w 75"/>
                  <a:gd name="T1" fmla="*/ 56 h 57"/>
                  <a:gd name="T2" fmla="*/ 74 w 75"/>
                  <a:gd name="T3" fmla="*/ 3 h 57"/>
                  <a:gd name="T4" fmla="*/ 73 w 75"/>
                  <a:gd name="T5" fmla="*/ 1 h 57"/>
                  <a:gd name="T6" fmla="*/ 2 w 75"/>
                  <a:gd name="T7" fmla="*/ 55 h 57"/>
                  <a:gd name="T8" fmla="*/ 3 w 75"/>
                  <a:gd name="T9" fmla="*/ 5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57">
                    <a:moveTo>
                      <a:pt x="3" y="56"/>
                    </a:moveTo>
                    <a:cubicBezTo>
                      <a:pt x="26" y="37"/>
                      <a:pt x="50" y="20"/>
                      <a:pt x="74" y="3"/>
                    </a:cubicBezTo>
                    <a:cubicBezTo>
                      <a:pt x="75" y="2"/>
                      <a:pt x="74" y="0"/>
                      <a:pt x="73" y="1"/>
                    </a:cubicBezTo>
                    <a:cubicBezTo>
                      <a:pt x="48" y="16"/>
                      <a:pt x="24" y="35"/>
                      <a:pt x="2" y="55"/>
                    </a:cubicBezTo>
                    <a:cubicBezTo>
                      <a:pt x="0" y="56"/>
                      <a:pt x="2" y="57"/>
                      <a:pt x="3" y="5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>
                  <a:cs typeface="+mn-ea"/>
                  <a:sym typeface="+mn-lt"/>
                </a:endParaRPr>
              </a:p>
            </p:txBody>
          </p:sp>
          <p:sp>
            <p:nvSpPr>
              <p:cNvPr id="105" name="Freeform 224">
                <a:extLst>
                  <a:ext uri="{FF2B5EF4-FFF2-40B4-BE49-F238E27FC236}">
                    <a16:creationId xmlns:a16="http://schemas.microsoft.com/office/drawing/2014/main" xmlns="" id="{8EF362E1-B736-064F-BA3A-DBC5FDF90F15}"/>
                  </a:ext>
                </a:extLst>
              </p:cNvPr>
              <p:cNvSpPr/>
              <p:nvPr/>
            </p:nvSpPr>
            <p:spPr bwMode="auto">
              <a:xfrm>
                <a:off x="7617690" y="2881355"/>
                <a:ext cx="716566" cy="481626"/>
              </a:xfrm>
              <a:custGeom>
                <a:avLst/>
                <a:gdLst>
                  <a:gd name="T0" fmla="*/ 3 w 77"/>
                  <a:gd name="T1" fmla="*/ 51 h 52"/>
                  <a:gd name="T2" fmla="*/ 76 w 77"/>
                  <a:gd name="T3" fmla="*/ 2 h 52"/>
                  <a:gd name="T4" fmla="*/ 74 w 77"/>
                  <a:gd name="T5" fmla="*/ 0 h 52"/>
                  <a:gd name="T6" fmla="*/ 1 w 77"/>
                  <a:gd name="T7" fmla="*/ 49 h 52"/>
                  <a:gd name="T8" fmla="*/ 3 w 77"/>
                  <a:gd name="T9" fmla="*/ 5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52">
                    <a:moveTo>
                      <a:pt x="3" y="51"/>
                    </a:moveTo>
                    <a:cubicBezTo>
                      <a:pt x="27" y="35"/>
                      <a:pt x="52" y="19"/>
                      <a:pt x="76" y="2"/>
                    </a:cubicBezTo>
                    <a:cubicBezTo>
                      <a:pt x="77" y="1"/>
                      <a:pt x="76" y="0"/>
                      <a:pt x="74" y="0"/>
                    </a:cubicBezTo>
                    <a:cubicBezTo>
                      <a:pt x="50" y="15"/>
                      <a:pt x="26" y="33"/>
                      <a:pt x="1" y="49"/>
                    </a:cubicBezTo>
                    <a:cubicBezTo>
                      <a:pt x="0" y="50"/>
                      <a:pt x="1" y="52"/>
                      <a:pt x="3" y="5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>
                  <a:cs typeface="+mn-ea"/>
                  <a:sym typeface="+mn-lt"/>
                </a:endParaRPr>
              </a:p>
            </p:txBody>
          </p:sp>
          <p:sp>
            <p:nvSpPr>
              <p:cNvPr id="106" name="Freeform 225">
                <a:extLst>
                  <a:ext uri="{FF2B5EF4-FFF2-40B4-BE49-F238E27FC236}">
                    <a16:creationId xmlns:a16="http://schemas.microsoft.com/office/drawing/2014/main" xmlns="" id="{72E9269C-C23F-4A4C-AE42-D23D2FA31D80}"/>
                  </a:ext>
                </a:extLst>
              </p:cNvPr>
              <p:cNvSpPr/>
              <p:nvPr/>
            </p:nvSpPr>
            <p:spPr bwMode="auto">
              <a:xfrm>
                <a:off x="7707751" y="3010572"/>
                <a:ext cx="673494" cy="473795"/>
              </a:xfrm>
              <a:custGeom>
                <a:avLst/>
                <a:gdLst>
                  <a:gd name="T0" fmla="*/ 2 w 72"/>
                  <a:gd name="T1" fmla="*/ 50 h 51"/>
                  <a:gd name="T2" fmla="*/ 70 w 72"/>
                  <a:gd name="T3" fmla="*/ 3 h 51"/>
                  <a:gd name="T4" fmla="*/ 69 w 72"/>
                  <a:gd name="T5" fmla="*/ 1 h 51"/>
                  <a:gd name="T6" fmla="*/ 1 w 72"/>
                  <a:gd name="T7" fmla="*/ 48 h 51"/>
                  <a:gd name="T8" fmla="*/ 2 w 72"/>
                  <a:gd name="T9" fmla="*/ 5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51">
                    <a:moveTo>
                      <a:pt x="2" y="50"/>
                    </a:moveTo>
                    <a:cubicBezTo>
                      <a:pt x="24" y="32"/>
                      <a:pt x="47" y="17"/>
                      <a:pt x="70" y="3"/>
                    </a:cubicBezTo>
                    <a:cubicBezTo>
                      <a:pt x="72" y="2"/>
                      <a:pt x="71" y="0"/>
                      <a:pt x="69" y="1"/>
                    </a:cubicBezTo>
                    <a:cubicBezTo>
                      <a:pt x="45" y="14"/>
                      <a:pt x="22" y="30"/>
                      <a:pt x="1" y="48"/>
                    </a:cubicBezTo>
                    <a:cubicBezTo>
                      <a:pt x="0" y="49"/>
                      <a:pt x="1" y="51"/>
                      <a:pt x="2" y="5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>
                  <a:cs typeface="+mn-ea"/>
                  <a:sym typeface="+mn-lt"/>
                </a:endParaRPr>
              </a:p>
            </p:txBody>
          </p:sp>
          <p:sp>
            <p:nvSpPr>
              <p:cNvPr id="107" name="Freeform 226">
                <a:extLst>
                  <a:ext uri="{FF2B5EF4-FFF2-40B4-BE49-F238E27FC236}">
                    <a16:creationId xmlns:a16="http://schemas.microsoft.com/office/drawing/2014/main" xmlns="" id="{ACCCACD4-7E89-AE4F-8FC2-8968AA83EA0C}"/>
                  </a:ext>
                </a:extLst>
              </p:cNvPr>
              <p:cNvSpPr/>
              <p:nvPr/>
            </p:nvSpPr>
            <p:spPr bwMode="auto">
              <a:xfrm>
                <a:off x="8173714" y="3120211"/>
                <a:ext cx="223193" cy="207530"/>
              </a:xfrm>
              <a:custGeom>
                <a:avLst/>
                <a:gdLst>
                  <a:gd name="T0" fmla="*/ 3 w 24"/>
                  <a:gd name="T1" fmla="*/ 21 h 22"/>
                  <a:gd name="T2" fmla="*/ 23 w 24"/>
                  <a:gd name="T3" fmla="*/ 2 h 22"/>
                  <a:gd name="T4" fmla="*/ 22 w 24"/>
                  <a:gd name="T5" fmla="*/ 1 h 22"/>
                  <a:gd name="T6" fmla="*/ 1 w 24"/>
                  <a:gd name="T7" fmla="*/ 19 h 22"/>
                  <a:gd name="T8" fmla="*/ 3 w 24"/>
                  <a:gd name="T9" fmla="*/ 2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2">
                    <a:moveTo>
                      <a:pt x="3" y="21"/>
                    </a:moveTo>
                    <a:cubicBezTo>
                      <a:pt x="10" y="16"/>
                      <a:pt x="16" y="8"/>
                      <a:pt x="23" y="2"/>
                    </a:cubicBezTo>
                    <a:cubicBezTo>
                      <a:pt x="24" y="2"/>
                      <a:pt x="23" y="0"/>
                      <a:pt x="22" y="1"/>
                    </a:cubicBezTo>
                    <a:cubicBezTo>
                      <a:pt x="14" y="6"/>
                      <a:pt x="9" y="14"/>
                      <a:pt x="1" y="19"/>
                    </a:cubicBezTo>
                    <a:cubicBezTo>
                      <a:pt x="0" y="20"/>
                      <a:pt x="1" y="22"/>
                      <a:pt x="3" y="2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>
                  <a:cs typeface="+mn-ea"/>
                  <a:sym typeface="+mn-lt"/>
                </a:endParaRPr>
              </a:p>
            </p:txBody>
          </p:sp>
          <p:sp>
            <p:nvSpPr>
              <p:cNvPr id="108" name="Freeform 227">
                <a:extLst>
                  <a:ext uri="{FF2B5EF4-FFF2-40B4-BE49-F238E27FC236}">
                    <a16:creationId xmlns:a16="http://schemas.microsoft.com/office/drawing/2014/main" xmlns="" id="{524A2A05-F412-0D4E-9746-7163953916AD}"/>
                  </a:ext>
                </a:extLst>
              </p:cNvPr>
              <p:cNvSpPr/>
              <p:nvPr/>
            </p:nvSpPr>
            <p:spPr bwMode="auto">
              <a:xfrm>
                <a:off x="7077329" y="4173524"/>
                <a:ext cx="46988" cy="325000"/>
              </a:xfrm>
              <a:custGeom>
                <a:avLst/>
                <a:gdLst>
                  <a:gd name="T0" fmla="*/ 0 w 5"/>
                  <a:gd name="T1" fmla="*/ 1 h 35"/>
                  <a:gd name="T2" fmla="*/ 3 w 5"/>
                  <a:gd name="T3" fmla="*/ 34 h 35"/>
                  <a:gd name="T4" fmla="*/ 5 w 5"/>
                  <a:gd name="T5" fmla="*/ 34 h 35"/>
                  <a:gd name="T6" fmla="*/ 2 w 5"/>
                  <a:gd name="T7" fmla="*/ 1 h 35"/>
                  <a:gd name="T8" fmla="*/ 0 w 5"/>
                  <a:gd name="T9" fmla="*/ 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5">
                    <a:moveTo>
                      <a:pt x="0" y="1"/>
                    </a:moveTo>
                    <a:cubicBezTo>
                      <a:pt x="0" y="12"/>
                      <a:pt x="1" y="23"/>
                      <a:pt x="3" y="34"/>
                    </a:cubicBezTo>
                    <a:cubicBezTo>
                      <a:pt x="3" y="35"/>
                      <a:pt x="5" y="35"/>
                      <a:pt x="5" y="34"/>
                    </a:cubicBezTo>
                    <a:cubicBezTo>
                      <a:pt x="5" y="23"/>
                      <a:pt x="4" y="11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>
                  <a:cs typeface="+mn-ea"/>
                  <a:sym typeface="+mn-lt"/>
                </a:endParaRPr>
              </a:p>
            </p:txBody>
          </p:sp>
          <p:sp>
            <p:nvSpPr>
              <p:cNvPr id="109" name="Freeform 228">
                <a:extLst>
                  <a:ext uri="{FF2B5EF4-FFF2-40B4-BE49-F238E27FC236}">
                    <a16:creationId xmlns:a16="http://schemas.microsoft.com/office/drawing/2014/main" xmlns="" id="{3C701384-20FA-5D4E-9FE2-3CB1F8401137}"/>
                  </a:ext>
                </a:extLst>
              </p:cNvPr>
              <p:cNvSpPr/>
              <p:nvPr/>
            </p:nvSpPr>
            <p:spPr bwMode="auto">
              <a:xfrm>
                <a:off x="7171305" y="4005150"/>
                <a:ext cx="54819" cy="493373"/>
              </a:xfrm>
              <a:custGeom>
                <a:avLst/>
                <a:gdLst>
                  <a:gd name="T0" fmla="*/ 0 w 6"/>
                  <a:gd name="T1" fmla="*/ 1 h 53"/>
                  <a:gd name="T2" fmla="*/ 4 w 6"/>
                  <a:gd name="T3" fmla="*/ 52 h 53"/>
                  <a:gd name="T4" fmla="*/ 6 w 6"/>
                  <a:gd name="T5" fmla="*/ 52 h 53"/>
                  <a:gd name="T6" fmla="*/ 3 w 6"/>
                  <a:gd name="T7" fmla="*/ 1 h 53"/>
                  <a:gd name="T8" fmla="*/ 0 w 6"/>
                  <a:gd name="T9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53">
                    <a:moveTo>
                      <a:pt x="0" y="1"/>
                    </a:moveTo>
                    <a:cubicBezTo>
                      <a:pt x="1" y="18"/>
                      <a:pt x="2" y="35"/>
                      <a:pt x="4" y="52"/>
                    </a:cubicBezTo>
                    <a:cubicBezTo>
                      <a:pt x="4" y="53"/>
                      <a:pt x="6" y="53"/>
                      <a:pt x="6" y="52"/>
                    </a:cubicBezTo>
                    <a:cubicBezTo>
                      <a:pt x="6" y="35"/>
                      <a:pt x="4" y="18"/>
                      <a:pt x="3" y="1"/>
                    </a:cubicBezTo>
                    <a:cubicBezTo>
                      <a:pt x="3" y="0"/>
                      <a:pt x="0" y="0"/>
                      <a:pt x="0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>
                  <a:cs typeface="+mn-ea"/>
                  <a:sym typeface="+mn-lt"/>
                </a:endParaRPr>
              </a:p>
            </p:txBody>
          </p:sp>
          <p:sp>
            <p:nvSpPr>
              <p:cNvPr id="110" name="Freeform 229">
                <a:extLst>
                  <a:ext uri="{FF2B5EF4-FFF2-40B4-BE49-F238E27FC236}">
                    <a16:creationId xmlns:a16="http://schemas.microsoft.com/office/drawing/2014/main" xmlns="" id="{F9E4050F-17E4-7D45-B96B-3C6074ED37CA}"/>
                  </a:ext>
                </a:extLst>
              </p:cNvPr>
              <p:cNvSpPr/>
              <p:nvPr/>
            </p:nvSpPr>
            <p:spPr bwMode="auto">
              <a:xfrm>
                <a:off x="7280943" y="3856355"/>
                <a:ext cx="74398" cy="603012"/>
              </a:xfrm>
              <a:custGeom>
                <a:avLst/>
                <a:gdLst>
                  <a:gd name="T0" fmla="*/ 0 w 8"/>
                  <a:gd name="T1" fmla="*/ 1 h 65"/>
                  <a:gd name="T2" fmla="*/ 5 w 8"/>
                  <a:gd name="T3" fmla="*/ 64 h 65"/>
                  <a:gd name="T4" fmla="*/ 8 w 8"/>
                  <a:gd name="T5" fmla="*/ 64 h 65"/>
                  <a:gd name="T6" fmla="*/ 7 w 8"/>
                  <a:gd name="T7" fmla="*/ 57 h 65"/>
                  <a:gd name="T8" fmla="*/ 5 w 8"/>
                  <a:gd name="T9" fmla="*/ 57 h 65"/>
                  <a:gd name="T10" fmla="*/ 5 w 8"/>
                  <a:gd name="T11" fmla="*/ 64 h 65"/>
                  <a:gd name="T12" fmla="*/ 8 w 8"/>
                  <a:gd name="T13" fmla="*/ 64 h 65"/>
                  <a:gd name="T14" fmla="*/ 2 w 8"/>
                  <a:gd name="T15" fmla="*/ 1 h 65"/>
                  <a:gd name="T16" fmla="*/ 0 w 8"/>
                  <a:gd name="T17" fmla="*/ 1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65">
                    <a:moveTo>
                      <a:pt x="0" y="1"/>
                    </a:moveTo>
                    <a:cubicBezTo>
                      <a:pt x="1" y="22"/>
                      <a:pt x="3" y="43"/>
                      <a:pt x="5" y="64"/>
                    </a:cubicBezTo>
                    <a:cubicBezTo>
                      <a:pt x="5" y="65"/>
                      <a:pt x="8" y="65"/>
                      <a:pt x="8" y="64"/>
                    </a:cubicBezTo>
                    <a:cubicBezTo>
                      <a:pt x="8" y="62"/>
                      <a:pt x="8" y="60"/>
                      <a:pt x="7" y="57"/>
                    </a:cubicBezTo>
                    <a:cubicBezTo>
                      <a:pt x="7" y="56"/>
                      <a:pt x="5" y="56"/>
                      <a:pt x="5" y="57"/>
                    </a:cubicBezTo>
                    <a:cubicBezTo>
                      <a:pt x="5" y="60"/>
                      <a:pt x="5" y="62"/>
                      <a:pt x="5" y="64"/>
                    </a:cubicBezTo>
                    <a:cubicBezTo>
                      <a:pt x="8" y="64"/>
                      <a:pt x="8" y="64"/>
                      <a:pt x="8" y="64"/>
                    </a:cubicBezTo>
                    <a:cubicBezTo>
                      <a:pt x="5" y="43"/>
                      <a:pt x="4" y="22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>
                  <a:cs typeface="+mn-ea"/>
                  <a:sym typeface="+mn-lt"/>
                </a:endParaRPr>
              </a:p>
            </p:txBody>
          </p:sp>
          <p:sp>
            <p:nvSpPr>
              <p:cNvPr id="111" name="Freeform 230">
                <a:extLst>
                  <a:ext uri="{FF2B5EF4-FFF2-40B4-BE49-F238E27FC236}">
                    <a16:creationId xmlns:a16="http://schemas.microsoft.com/office/drawing/2014/main" xmlns="" id="{4CEEDFB9-9510-774A-9FF1-05CBECA265AE}"/>
                  </a:ext>
                </a:extLst>
              </p:cNvPr>
              <p:cNvSpPr/>
              <p:nvPr/>
            </p:nvSpPr>
            <p:spPr bwMode="auto">
              <a:xfrm>
                <a:off x="7410160" y="3715391"/>
                <a:ext cx="86145" cy="728313"/>
              </a:xfrm>
              <a:custGeom>
                <a:avLst/>
                <a:gdLst>
                  <a:gd name="T0" fmla="*/ 0 w 9"/>
                  <a:gd name="T1" fmla="*/ 1 h 78"/>
                  <a:gd name="T2" fmla="*/ 7 w 9"/>
                  <a:gd name="T3" fmla="*/ 76 h 78"/>
                  <a:gd name="T4" fmla="*/ 9 w 9"/>
                  <a:gd name="T5" fmla="*/ 76 h 78"/>
                  <a:gd name="T6" fmla="*/ 2 w 9"/>
                  <a:gd name="T7" fmla="*/ 1 h 78"/>
                  <a:gd name="T8" fmla="*/ 0 w 9"/>
                  <a:gd name="T9" fmla="*/ 1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78">
                    <a:moveTo>
                      <a:pt x="0" y="1"/>
                    </a:moveTo>
                    <a:cubicBezTo>
                      <a:pt x="2" y="26"/>
                      <a:pt x="3" y="52"/>
                      <a:pt x="7" y="76"/>
                    </a:cubicBezTo>
                    <a:cubicBezTo>
                      <a:pt x="7" y="78"/>
                      <a:pt x="9" y="77"/>
                      <a:pt x="9" y="76"/>
                    </a:cubicBezTo>
                    <a:cubicBezTo>
                      <a:pt x="8" y="51"/>
                      <a:pt x="5" y="26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>
                  <a:cs typeface="+mn-ea"/>
                  <a:sym typeface="+mn-lt"/>
                </a:endParaRPr>
              </a:p>
            </p:txBody>
          </p:sp>
          <p:sp>
            <p:nvSpPr>
              <p:cNvPr id="112" name="Freeform 231">
                <a:extLst>
                  <a:ext uri="{FF2B5EF4-FFF2-40B4-BE49-F238E27FC236}">
                    <a16:creationId xmlns:a16="http://schemas.microsoft.com/office/drawing/2014/main" xmlns="" id="{278D90CA-A932-164C-B142-A15B64D14CD3}"/>
                  </a:ext>
                </a:extLst>
              </p:cNvPr>
              <p:cNvSpPr/>
              <p:nvPr/>
            </p:nvSpPr>
            <p:spPr bwMode="auto">
              <a:xfrm>
                <a:off x="7531546" y="3613584"/>
                <a:ext cx="101807" cy="771385"/>
              </a:xfrm>
              <a:custGeom>
                <a:avLst/>
                <a:gdLst>
                  <a:gd name="T0" fmla="*/ 0 w 11"/>
                  <a:gd name="T1" fmla="*/ 2 h 83"/>
                  <a:gd name="T2" fmla="*/ 9 w 11"/>
                  <a:gd name="T3" fmla="*/ 82 h 83"/>
                  <a:gd name="T4" fmla="*/ 11 w 11"/>
                  <a:gd name="T5" fmla="*/ 82 h 83"/>
                  <a:gd name="T6" fmla="*/ 3 w 11"/>
                  <a:gd name="T7" fmla="*/ 2 h 83"/>
                  <a:gd name="T8" fmla="*/ 0 w 11"/>
                  <a:gd name="T9" fmla="*/ 2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3">
                    <a:moveTo>
                      <a:pt x="0" y="2"/>
                    </a:moveTo>
                    <a:cubicBezTo>
                      <a:pt x="2" y="28"/>
                      <a:pt x="5" y="56"/>
                      <a:pt x="9" y="82"/>
                    </a:cubicBezTo>
                    <a:cubicBezTo>
                      <a:pt x="9" y="83"/>
                      <a:pt x="11" y="83"/>
                      <a:pt x="11" y="82"/>
                    </a:cubicBezTo>
                    <a:cubicBezTo>
                      <a:pt x="9" y="55"/>
                      <a:pt x="5" y="28"/>
                      <a:pt x="3" y="2"/>
                    </a:cubicBezTo>
                    <a:cubicBezTo>
                      <a:pt x="3" y="0"/>
                      <a:pt x="0" y="0"/>
                      <a:pt x="0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>
                  <a:cs typeface="+mn-ea"/>
                  <a:sym typeface="+mn-lt"/>
                </a:endParaRPr>
              </a:p>
            </p:txBody>
          </p:sp>
          <p:sp>
            <p:nvSpPr>
              <p:cNvPr id="113" name="Freeform 232">
                <a:extLst>
                  <a:ext uri="{FF2B5EF4-FFF2-40B4-BE49-F238E27FC236}">
                    <a16:creationId xmlns:a16="http://schemas.microsoft.com/office/drawing/2014/main" xmlns="" id="{CC48D36E-0CFD-4A4A-8741-B082F3567A15}"/>
                  </a:ext>
                </a:extLst>
              </p:cNvPr>
              <p:cNvSpPr/>
              <p:nvPr/>
            </p:nvSpPr>
            <p:spPr bwMode="auto">
              <a:xfrm>
                <a:off x="7672510" y="3519608"/>
                <a:ext cx="82229" cy="810542"/>
              </a:xfrm>
              <a:custGeom>
                <a:avLst/>
                <a:gdLst>
                  <a:gd name="T0" fmla="*/ 0 w 9"/>
                  <a:gd name="T1" fmla="*/ 2 h 87"/>
                  <a:gd name="T2" fmla="*/ 6 w 9"/>
                  <a:gd name="T3" fmla="*/ 85 h 87"/>
                  <a:gd name="T4" fmla="*/ 9 w 9"/>
                  <a:gd name="T5" fmla="*/ 85 h 87"/>
                  <a:gd name="T6" fmla="*/ 2 w 9"/>
                  <a:gd name="T7" fmla="*/ 2 h 87"/>
                  <a:gd name="T8" fmla="*/ 0 w 9"/>
                  <a:gd name="T9" fmla="*/ 2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7">
                    <a:moveTo>
                      <a:pt x="0" y="2"/>
                    </a:moveTo>
                    <a:cubicBezTo>
                      <a:pt x="0" y="29"/>
                      <a:pt x="3" y="57"/>
                      <a:pt x="6" y="85"/>
                    </a:cubicBezTo>
                    <a:cubicBezTo>
                      <a:pt x="6" y="87"/>
                      <a:pt x="9" y="87"/>
                      <a:pt x="9" y="85"/>
                    </a:cubicBezTo>
                    <a:cubicBezTo>
                      <a:pt x="6" y="57"/>
                      <a:pt x="4" y="29"/>
                      <a:pt x="2" y="2"/>
                    </a:cubicBezTo>
                    <a:cubicBezTo>
                      <a:pt x="2" y="0"/>
                      <a:pt x="0" y="0"/>
                      <a:pt x="0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>
                  <a:cs typeface="+mn-ea"/>
                  <a:sym typeface="+mn-lt"/>
                </a:endParaRPr>
              </a:p>
            </p:txBody>
          </p:sp>
          <p:sp>
            <p:nvSpPr>
              <p:cNvPr id="114" name="Freeform 233">
                <a:extLst>
                  <a:ext uri="{FF2B5EF4-FFF2-40B4-BE49-F238E27FC236}">
                    <a16:creationId xmlns:a16="http://schemas.microsoft.com/office/drawing/2014/main" xmlns="" id="{E8337113-2EFC-CB47-A586-837E8D3A6088}"/>
                  </a:ext>
                </a:extLst>
              </p:cNvPr>
              <p:cNvSpPr/>
              <p:nvPr/>
            </p:nvSpPr>
            <p:spPr bwMode="auto">
              <a:xfrm>
                <a:off x="7813473" y="3640994"/>
                <a:ext cx="74398" cy="622590"/>
              </a:xfrm>
              <a:custGeom>
                <a:avLst/>
                <a:gdLst>
                  <a:gd name="T0" fmla="*/ 0 w 8"/>
                  <a:gd name="T1" fmla="*/ 1 h 67"/>
                  <a:gd name="T2" fmla="*/ 5 w 8"/>
                  <a:gd name="T3" fmla="*/ 65 h 67"/>
                  <a:gd name="T4" fmla="*/ 8 w 8"/>
                  <a:gd name="T5" fmla="*/ 65 h 67"/>
                  <a:gd name="T6" fmla="*/ 8 w 8"/>
                  <a:gd name="T7" fmla="*/ 58 h 67"/>
                  <a:gd name="T8" fmla="*/ 5 w 8"/>
                  <a:gd name="T9" fmla="*/ 58 h 67"/>
                  <a:gd name="T10" fmla="*/ 5 w 8"/>
                  <a:gd name="T11" fmla="*/ 65 h 67"/>
                  <a:gd name="T12" fmla="*/ 8 w 8"/>
                  <a:gd name="T13" fmla="*/ 65 h 67"/>
                  <a:gd name="T14" fmla="*/ 2 w 8"/>
                  <a:gd name="T15" fmla="*/ 1 h 67"/>
                  <a:gd name="T16" fmla="*/ 0 w 8"/>
                  <a:gd name="T17" fmla="*/ 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67">
                    <a:moveTo>
                      <a:pt x="0" y="1"/>
                    </a:moveTo>
                    <a:cubicBezTo>
                      <a:pt x="1" y="23"/>
                      <a:pt x="3" y="44"/>
                      <a:pt x="5" y="65"/>
                    </a:cubicBezTo>
                    <a:cubicBezTo>
                      <a:pt x="5" y="67"/>
                      <a:pt x="8" y="67"/>
                      <a:pt x="8" y="65"/>
                    </a:cubicBezTo>
                    <a:cubicBezTo>
                      <a:pt x="8" y="63"/>
                      <a:pt x="8" y="61"/>
                      <a:pt x="8" y="58"/>
                    </a:cubicBezTo>
                    <a:cubicBezTo>
                      <a:pt x="7" y="57"/>
                      <a:pt x="5" y="57"/>
                      <a:pt x="5" y="58"/>
                    </a:cubicBezTo>
                    <a:cubicBezTo>
                      <a:pt x="5" y="61"/>
                      <a:pt x="5" y="63"/>
                      <a:pt x="5" y="65"/>
                    </a:cubicBezTo>
                    <a:cubicBezTo>
                      <a:pt x="8" y="65"/>
                      <a:pt x="8" y="65"/>
                      <a:pt x="8" y="65"/>
                    </a:cubicBezTo>
                    <a:cubicBezTo>
                      <a:pt x="6" y="44"/>
                      <a:pt x="5" y="23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>
                  <a:cs typeface="+mn-ea"/>
                  <a:sym typeface="+mn-lt"/>
                </a:endParaRPr>
              </a:p>
            </p:txBody>
          </p:sp>
          <p:sp>
            <p:nvSpPr>
              <p:cNvPr id="115" name="Freeform 234">
                <a:extLst>
                  <a:ext uri="{FF2B5EF4-FFF2-40B4-BE49-F238E27FC236}">
                    <a16:creationId xmlns:a16="http://schemas.microsoft.com/office/drawing/2014/main" xmlns="" id="{D99AB148-174E-CE4E-8D82-84134C46FC3A}"/>
                  </a:ext>
                </a:extLst>
              </p:cNvPr>
              <p:cNvSpPr/>
              <p:nvPr/>
            </p:nvSpPr>
            <p:spPr bwMode="auto">
              <a:xfrm>
                <a:off x="7923112" y="3727138"/>
                <a:ext cx="66566" cy="481626"/>
              </a:xfrm>
              <a:custGeom>
                <a:avLst/>
                <a:gdLst>
                  <a:gd name="T0" fmla="*/ 0 w 7"/>
                  <a:gd name="T1" fmla="*/ 1 h 52"/>
                  <a:gd name="T2" fmla="*/ 4 w 7"/>
                  <a:gd name="T3" fmla="*/ 50 h 52"/>
                  <a:gd name="T4" fmla="*/ 7 w 7"/>
                  <a:gd name="T5" fmla="*/ 50 h 52"/>
                  <a:gd name="T6" fmla="*/ 6 w 7"/>
                  <a:gd name="T7" fmla="*/ 48 h 52"/>
                  <a:gd name="T8" fmla="*/ 4 w 7"/>
                  <a:gd name="T9" fmla="*/ 49 h 52"/>
                  <a:gd name="T10" fmla="*/ 4 w 7"/>
                  <a:gd name="T11" fmla="*/ 50 h 52"/>
                  <a:gd name="T12" fmla="*/ 7 w 7"/>
                  <a:gd name="T13" fmla="*/ 50 h 52"/>
                  <a:gd name="T14" fmla="*/ 2 w 7"/>
                  <a:gd name="T15" fmla="*/ 1 h 52"/>
                  <a:gd name="T16" fmla="*/ 0 w 7"/>
                  <a:gd name="T17" fmla="*/ 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52">
                    <a:moveTo>
                      <a:pt x="0" y="1"/>
                    </a:moveTo>
                    <a:cubicBezTo>
                      <a:pt x="2" y="18"/>
                      <a:pt x="3" y="34"/>
                      <a:pt x="4" y="50"/>
                    </a:cubicBezTo>
                    <a:cubicBezTo>
                      <a:pt x="5" y="50"/>
                      <a:pt x="6" y="50"/>
                      <a:pt x="7" y="50"/>
                    </a:cubicBezTo>
                    <a:cubicBezTo>
                      <a:pt x="7" y="49"/>
                      <a:pt x="7" y="49"/>
                      <a:pt x="6" y="48"/>
                    </a:cubicBezTo>
                    <a:cubicBezTo>
                      <a:pt x="6" y="47"/>
                      <a:pt x="4" y="48"/>
                      <a:pt x="4" y="49"/>
                    </a:cubicBezTo>
                    <a:cubicBezTo>
                      <a:pt x="4" y="49"/>
                      <a:pt x="4" y="50"/>
                      <a:pt x="4" y="50"/>
                    </a:cubicBezTo>
                    <a:cubicBezTo>
                      <a:pt x="5" y="52"/>
                      <a:pt x="7" y="52"/>
                      <a:pt x="7" y="50"/>
                    </a:cubicBezTo>
                    <a:cubicBezTo>
                      <a:pt x="7" y="34"/>
                      <a:pt x="5" y="17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>
                  <a:cs typeface="+mn-ea"/>
                  <a:sym typeface="+mn-lt"/>
                </a:endParaRPr>
              </a:p>
            </p:txBody>
          </p:sp>
          <p:sp>
            <p:nvSpPr>
              <p:cNvPr id="116" name="Freeform 235">
                <a:extLst>
                  <a:ext uri="{FF2B5EF4-FFF2-40B4-BE49-F238E27FC236}">
                    <a16:creationId xmlns:a16="http://schemas.microsoft.com/office/drawing/2014/main" xmlns="" id="{B27E385C-0F8E-9141-90AB-0AD4845D225A}"/>
                  </a:ext>
                </a:extLst>
              </p:cNvPr>
              <p:cNvSpPr/>
              <p:nvPr/>
            </p:nvSpPr>
            <p:spPr bwMode="auto">
              <a:xfrm>
                <a:off x="8071907" y="3856355"/>
                <a:ext cx="54819" cy="223193"/>
              </a:xfrm>
              <a:custGeom>
                <a:avLst/>
                <a:gdLst>
                  <a:gd name="T0" fmla="*/ 0 w 6"/>
                  <a:gd name="T1" fmla="*/ 2 h 24"/>
                  <a:gd name="T2" fmla="*/ 4 w 6"/>
                  <a:gd name="T3" fmla="*/ 23 h 24"/>
                  <a:gd name="T4" fmla="*/ 6 w 6"/>
                  <a:gd name="T5" fmla="*/ 23 h 24"/>
                  <a:gd name="T6" fmla="*/ 2 w 6"/>
                  <a:gd name="T7" fmla="*/ 2 h 24"/>
                  <a:gd name="T8" fmla="*/ 0 w 6"/>
                  <a:gd name="T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4">
                    <a:moveTo>
                      <a:pt x="0" y="2"/>
                    </a:moveTo>
                    <a:cubicBezTo>
                      <a:pt x="1" y="9"/>
                      <a:pt x="1" y="17"/>
                      <a:pt x="4" y="23"/>
                    </a:cubicBezTo>
                    <a:cubicBezTo>
                      <a:pt x="4" y="24"/>
                      <a:pt x="6" y="24"/>
                      <a:pt x="6" y="23"/>
                    </a:cubicBezTo>
                    <a:cubicBezTo>
                      <a:pt x="6" y="16"/>
                      <a:pt x="4" y="8"/>
                      <a:pt x="2" y="2"/>
                    </a:cubicBezTo>
                    <a:cubicBezTo>
                      <a:pt x="2" y="0"/>
                      <a:pt x="0" y="1"/>
                      <a:pt x="0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>
                  <a:cs typeface="+mn-ea"/>
                  <a:sym typeface="+mn-lt"/>
                </a:endParaRPr>
              </a:p>
            </p:txBody>
          </p:sp>
          <p:sp>
            <p:nvSpPr>
              <p:cNvPr id="117" name="Freeform 236">
                <a:extLst>
                  <a:ext uri="{FF2B5EF4-FFF2-40B4-BE49-F238E27FC236}">
                    <a16:creationId xmlns:a16="http://schemas.microsoft.com/office/drawing/2014/main" xmlns="" id="{34DAE32A-EBF1-B14E-A2DB-223ED2ACF106}"/>
                  </a:ext>
                </a:extLst>
              </p:cNvPr>
              <p:cNvSpPr/>
              <p:nvPr/>
            </p:nvSpPr>
            <p:spPr bwMode="auto">
              <a:xfrm>
                <a:off x="8408654" y="3253343"/>
                <a:ext cx="238855" cy="176205"/>
              </a:xfrm>
              <a:custGeom>
                <a:avLst/>
                <a:gdLst>
                  <a:gd name="T0" fmla="*/ 2 w 26"/>
                  <a:gd name="T1" fmla="*/ 18 h 19"/>
                  <a:gd name="T2" fmla="*/ 25 w 26"/>
                  <a:gd name="T3" fmla="*/ 2 h 19"/>
                  <a:gd name="T4" fmla="*/ 23 w 26"/>
                  <a:gd name="T5" fmla="*/ 0 h 19"/>
                  <a:gd name="T6" fmla="*/ 1 w 26"/>
                  <a:gd name="T7" fmla="*/ 17 h 19"/>
                  <a:gd name="T8" fmla="*/ 2 w 26"/>
                  <a:gd name="T9" fmla="*/ 18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2" y="18"/>
                    </a:moveTo>
                    <a:cubicBezTo>
                      <a:pt x="9" y="12"/>
                      <a:pt x="17" y="8"/>
                      <a:pt x="25" y="2"/>
                    </a:cubicBezTo>
                    <a:cubicBezTo>
                      <a:pt x="26" y="1"/>
                      <a:pt x="24" y="0"/>
                      <a:pt x="23" y="0"/>
                    </a:cubicBezTo>
                    <a:cubicBezTo>
                      <a:pt x="15" y="5"/>
                      <a:pt x="7" y="11"/>
                      <a:pt x="1" y="17"/>
                    </a:cubicBezTo>
                    <a:cubicBezTo>
                      <a:pt x="0" y="18"/>
                      <a:pt x="1" y="19"/>
                      <a:pt x="2" y="1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>
                  <a:cs typeface="+mn-ea"/>
                  <a:sym typeface="+mn-lt"/>
                </a:endParaRPr>
              </a:p>
            </p:txBody>
          </p:sp>
          <p:sp>
            <p:nvSpPr>
              <p:cNvPr id="118" name="Freeform 237">
                <a:extLst>
                  <a:ext uri="{FF2B5EF4-FFF2-40B4-BE49-F238E27FC236}">
                    <a16:creationId xmlns:a16="http://schemas.microsoft.com/office/drawing/2014/main" xmlns="" id="{AA2A3ABE-856F-7E4D-90DF-1212E69EEAE4}"/>
                  </a:ext>
                </a:extLst>
              </p:cNvPr>
              <p:cNvSpPr/>
              <p:nvPr/>
            </p:nvSpPr>
            <p:spPr bwMode="auto">
              <a:xfrm>
                <a:off x="8389076" y="3280753"/>
                <a:ext cx="391566" cy="270181"/>
              </a:xfrm>
              <a:custGeom>
                <a:avLst/>
                <a:gdLst>
                  <a:gd name="T0" fmla="*/ 3 w 42"/>
                  <a:gd name="T1" fmla="*/ 28 h 29"/>
                  <a:gd name="T2" fmla="*/ 40 w 42"/>
                  <a:gd name="T3" fmla="*/ 2 h 29"/>
                  <a:gd name="T4" fmla="*/ 39 w 42"/>
                  <a:gd name="T5" fmla="*/ 0 h 29"/>
                  <a:gd name="T6" fmla="*/ 1 w 42"/>
                  <a:gd name="T7" fmla="*/ 27 h 29"/>
                  <a:gd name="T8" fmla="*/ 3 w 42"/>
                  <a:gd name="T9" fmla="*/ 2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29">
                    <a:moveTo>
                      <a:pt x="3" y="28"/>
                    </a:moveTo>
                    <a:cubicBezTo>
                      <a:pt x="15" y="19"/>
                      <a:pt x="28" y="11"/>
                      <a:pt x="40" y="2"/>
                    </a:cubicBezTo>
                    <a:cubicBezTo>
                      <a:pt x="42" y="1"/>
                      <a:pt x="41" y="0"/>
                      <a:pt x="39" y="0"/>
                    </a:cubicBezTo>
                    <a:cubicBezTo>
                      <a:pt x="26" y="8"/>
                      <a:pt x="13" y="17"/>
                      <a:pt x="1" y="27"/>
                    </a:cubicBezTo>
                    <a:cubicBezTo>
                      <a:pt x="0" y="28"/>
                      <a:pt x="2" y="29"/>
                      <a:pt x="3" y="2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>
                  <a:cs typeface="+mn-ea"/>
                  <a:sym typeface="+mn-lt"/>
                </a:endParaRPr>
              </a:p>
            </p:txBody>
          </p:sp>
          <p:sp>
            <p:nvSpPr>
              <p:cNvPr id="119" name="Freeform 238">
                <a:extLst>
                  <a:ext uri="{FF2B5EF4-FFF2-40B4-BE49-F238E27FC236}">
                    <a16:creationId xmlns:a16="http://schemas.microsoft.com/office/drawing/2014/main" xmlns="" id="{F35793A1-D3BF-5844-A8BA-DAC35064063A}"/>
                  </a:ext>
                </a:extLst>
              </p:cNvPr>
              <p:cNvSpPr/>
              <p:nvPr/>
            </p:nvSpPr>
            <p:spPr bwMode="auto">
              <a:xfrm>
                <a:off x="8361666" y="3288584"/>
                <a:ext cx="512952" cy="371988"/>
              </a:xfrm>
              <a:custGeom>
                <a:avLst/>
                <a:gdLst>
                  <a:gd name="T0" fmla="*/ 3 w 55"/>
                  <a:gd name="T1" fmla="*/ 39 h 40"/>
                  <a:gd name="T2" fmla="*/ 54 w 55"/>
                  <a:gd name="T3" fmla="*/ 3 h 40"/>
                  <a:gd name="T4" fmla="*/ 52 w 55"/>
                  <a:gd name="T5" fmla="*/ 1 h 40"/>
                  <a:gd name="T6" fmla="*/ 1 w 55"/>
                  <a:gd name="T7" fmla="*/ 38 h 40"/>
                  <a:gd name="T8" fmla="*/ 3 w 55"/>
                  <a:gd name="T9" fmla="*/ 3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0">
                    <a:moveTo>
                      <a:pt x="3" y="39"/>
                    </a:moveTo>
                    <a:cubicBezTo>
                      <a:pt x="19" y="27"/>
                      <a:pt x="37" y="16"/>
                      <a:pt x="54" y="3"/>
                    </a:cubicBezTo>
                    <a:cubicBezTo>
                      <a:pt x="55" y="2"/>
                      <a:pt x="53" y="0"/>
                      <a:pt x="52" y="1"/>
                    </a:cubicBezTo>
                    <a:cubicBezTo>
                      <a:pt x="34" y="11"/>
                      <a:pt x="17" y="24"/>
                      <a:pt x="1" y="38"/>
                    </a:cubicBezTo>
                    <a:cubicBezTo>
                      <a:pt x="0" y="39"/>
                      <a:pt x="2" y="40"/>
                      <a:pt x="3" y="3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>
                  <a:cs typeface="+mn-ea"/>
                  <a:sym typeface="+mn-lt"/>
                </a:endParaRPr>
              </a:p>
            </p:txBody>
          </p:sp>
          <p:sp>
            <p:nvSpPr>
              <p:cNvPr id="120" name="Freeform 239">
                <a:extLst>
                  <a:ext uri="{FF2B5EF4-FFF2-40B4-BE49-F238E27FC236}">
                    <a16:creationId xmlns:a16="http://schemas.microsoft.com/office/drawing/2014/main" xmlns="" id="{E2A8F7D4-C54D-BF4F-B18A-A53E7495B7FB}"/>
                  </a:ext>
                </a:extLst>
              </p:cNvPr>
              <p:cNvSpPr/>
              <p:nvPr/>
            </p:nvSpPr>
            <p:spPr bwMode="auto">
              <a:xfrm>
                <a:off x="8322510" y="3315994"/>
                <a:ext cx="634337" cy="473795"/>
              </a:xfrm>
              <a:custGeom>
                <a:avLst/>
                <a:gdLst>
                  <a:gd name="T0" fmla="*/ 2 w 68"/>
                  <a:gd name="T1" fmla="*/ 51 h 51"/>
                  <a:gd name="T2" fmla="*/ 67 w 68"/>
                  <a:gd name="T3" fmla="*/ 3 h 51"/>
                  <a:gd name="T4" fmla="*/ 65 w 68"/>
                  <a:gd name="T5" fmla="*/ 1 h 51"/>
                  <a:gd name="T6" fmla="*/ 1 w 68"/>
                  <a:gd name="T7" fmla="*/ 49 h 51"/>
                  <a:gd name="T8" fmla="*/ 2 w 68"/>
                  <a:gd name="T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51">
                    <a:moveTo>
                      <a:pt x="2" y="51"/>
                    </a:moveTo>
                    <a:cubicBezTo>
                      <a:pt x="23" y="34"/>
                      <a:pt x="44" y="17"/>
                      <a:pt x="67" y="3"/>
                    </a:cubicBezTo>
                    <a:cubicBezTo>
                      <a:pt x="68" y="2"/>
                      <a:pt x="67" y="0"/>
                      <a:pt x="65" y="1"/>
                    </a:cubicBezTo>
                    <a:cubicBezTo>
                      <a:pt x="43" y="15"/>
                      <a:pt x="21" y="31"/>
                      <a:pt x="1" y="49"/>
                    </a:cubicBezTo>
                    <a:cubicBezTo>
                      <a:pt x="0" y="50"/>
                      <a:pt x="1" y="51"/>
                      <a:pt x="2" y="5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>
                  <a:cs typeface="+mn-ea"/>
                  <a:sym typeface="+mn-lt"/>
                </a:endParaRPr>
              </a:p>
            </p:txBody>
          </p:sp>
          <p:sp>
            <p:nvSpPr>
              <p:cNvPr id="121" name="Freeform 240">
                <a:extLst>
                  <a:ext uri="{FF2B5EF4-FFF2-40B4-BE49-F238E27FC236}">
                    <a16:creationId xmlns:a16="http://schemas.microsoft.com/office/drawing/2014/main" xmlns="" id="{C5A9D32B-AA22-EC46-97DE-7D8B181EB4AB}"/>
                  </a:ext>
                </a:extLst>
              </p:cNvPr>
              <p:cNvSpPr/>
              <p:nvPr/>
            </p:nvSpPr>
            <p:spPr bwMode="auto">
              <a:xfrm>
                <a:off x="8220702" y="3362982"/>
                <a:ext cx="830120" cy="614759"/>
              </a:xfrm>
              <a:custGeom>
                <a:avLst/>
                <a:gdLst>
                  <a:gd name="T0" fmla="*/ 2 w 89"/>
                  <a:gd name="T1" fmla="*/ 65 h 66"/>
                  <a:gd name="T2" fmla="*/ 88 w 89"/>
                  <a:gd name="T3" fmla="*/ 3 h 66"/>
                  <a:gd name="T4" fmla="*/ 87 w 89"/>
                  <a:gd name="T5" fmla="*/ 1 h 66"/>
                  <a:gd name="T6" fmla="*/ 1 w 89"/>
                  <a:gd name="T7" fmla="*/ 63 h 66"/>
                  <a:gd name="T8" fmla="*/ 2 w 89"/>
                  <a:gd name="T9" fmla="*/ 65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66">
                    <a:moveTo>
                      <a:pt x="2" y="65"/>
                    </a:moveTo>
                    <a:cubicBezTo>
                      <a:pt x="31" y="44"/>
                      <a:pt x="59" y="23"/>
                      <a:pt x="88" y="3"/>
                    </a:cubicBezTo>
                    <a:cubicBezTo>
                      <a:pt x="89" y="2"/>
                      <a:pt x="88" y="0"/>
                      <a:pt x="87" y="1"/>
                    </a:cubicBezTo>
                    <a:cubicBezTo>
                      <a:pt x="57" y="20"/>
                      <a:pt x="29" y="41"/>
                      <a:pt x="1" y="63"/>
                    </a:cubicBezTo>
                    <a:cubicBezTo>
                      <a:pt x="0" y="64"/>
                      <a:pt x="1" y="66"/>
                      <a:pt x="2" y="6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>
                  <a:cs typeface="+mn-ea"/>
                  <a:sym typeface="+mn-lt"/>
                </a:endParaRPr>
              </a:p>
            </p:txBody>
          </p:sp>
          <p:sp>
            <p:nvSpPr>
              <p:cNvPr id="122" name="Freeform 241">
                <a:extLst>
                  <a:ext uri="{FF2B5EF4-FFF2-40B4-BE49-F238E27FC236}">
                    <a16:creationId xmlns:a16="http://schemas.microsoft.com/office/drawing/2014/main" xmlns="" id="{D5858223-C510-F746-860F-7DC6222BE736}"/>
                  </a:ext>
                </a:extLst>
              </p:cNvPr>
              <p:cNvSpPr/>
              <p:nvPr/>
            </p:nvSpPr>
            <p:spPr bwMode="auto">
              <a:xfrm>
                <a:off x="8287269" y="3429548"/>
                <a:ext cx="884940" cy="575602"/>
              </a:xfrm>
              <a:custGeom>
                <a:avLst/>
                <a:gdLst>
                  <a:gd name="T0" fmla="*/ 2 w 95"/>
                  <a:gd name="T1" fmla="*/ 62 h 62"/>
                  <a:gd name="T2" fmla="*/ 94 w 95"/>
                  <a:gd name="T3" fmla="*/ 4 h 62"/>
                  <a:gd name="T4" fmla="*/ 92 w 95"/>
                  <a:gd name="T5" fmla="*/ 1 h 62"/>
                  <a:gd name="T6" fmla="*/ 1 w 95"/>
                  <a:gd name="T7" fmla="*/ 60 h 62"/>
                  <a:gd name="T8" fmla="*/ 2 w 95"/>
                  <a:gd name="T9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62">
                    <a:moveTo>
                      <a:pt x="2" y="62"/>
                    </a:moveTo>
                    <a:cubicBezTo>
                      <a:pt x="34" y="45"/>
                      <a:pt x="64" y="24"/>
                      <a:pt x="94" y="4"/>
                    </a:cubicBezTo>
                    <a:cubicBezTo>
                      <a:pt x="95" y="3"/>
                      <a:pt x="94" y="0"/>
                      <a:pt x="92" y="1"/>
                    </a:cubicBezTo>
                    <a:cubicBezTo>
                      <a:pt x="63" y="22"/>
                      <a:pt x="32" y="40"/>
                      <a:pt x="1" y="60"/>
                    </a:cubicBezTo>
                    <a:cubicBezTo>
                      <a:pt x="0" y="60"/>
                      <a:pt x="1" y="62"/>
                      <a:pt x="2" y="6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>
                  <a:cs typeface="+mn-ea"/>
                  <a:sym typeface="+mn-lt"/>
                </a:endParaRPr>
              </a:p>
            </p:txBody>
          </p:sp>
          <p:sp>
            <p:nvSpPr>
              <p:cNvPr id="123" name="Freeform 242">
                <a:extLst>
                  <a:ext uri="{FF2B5EF4-FFF2-40B4-BE49-F238E27FC236}">
                    <a16:creationId xmlns:a16="http://schemas.microsoft.com/office/drawing/2014/main" xmlns="" id="{9337473C-F7B2-F848-BC45-D149D4C2019F}"/>
                  </a:ext>
                </a:extLst>
              </p:cNvPr>
              <p:cNvSpPr/>
              <p:nvPr/>
            </p:nvSpPr>
            <p:spPr bwMode="auto">
              <a:xfrm>
                <a:off x="8408654" y="3492198"/>
                <a:ext cx="873193" cy="579518"/>
              </a:xfrm>
              <a:custGeom>
                <a:avLst/>
                <a:gdLst>
                  <a:gd name="T0" fmla="*/ 2 w 94"/>
                  <a:gd name="T1" fmla="*/ 62 h 62"/>
                  <a:gd name="T2" fmla="*/ 93 w 94"/>
                  <a:gd name="T3" fmla="*/ 3 h 62"/>
                  <a:gd name="T4" fmla="*/ 92 w 94"/>
                  <a:gd name="T5" fmla="*/ 1 h 62"/>
                  <a:gd name="T6" fmla="*/ 1 w 94"/>
                  <a:gd name="T7" fmla="*/ 60 h 62"/>
                  <a:gd name="T8" fmla="*/ 2 w 94"/>
                  <a:gd name="T9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2">
                    <a:moveTo>
                      <a:pt x="2" y="62"/>
                    </a:moveTo>
                    <a:cubicBezTo>
                      <a:pt x="33" y="45"/>
                      <a:pt x="64" y="24"/>
                      <a:pt x="93" y="3"/>
                    </a:cubicBezTo>
                    <a:cubicBezTo>
                      <a:pt x="94" y="2"/>
                      <a:pt x="93" y="0"/>
                      <a:pt x="92" y="1"/>
                    </a:cubicBezTo>
                    <a:cubicBezTo>
                      <a:pt x="61" y="20"/>
                      <a:pt x="31" y="40"/>
                      <a:pt x="1" y="60"/>
                    </a:cubicBezTo>
                    <a:cubicBezTo>
                      <a:pt x="0" y="61"/>
                      <a:pt x="1" y="62"/>
                      <a:pt x="2" y="6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>
                  <a:cs typeface="+mn-ea"/>
                  <a:sym typeface="+mn-lt"/>
                </a:endParaRPr>
              </a:p>
            </p:txBody>
          </p:sp>
          <p:sp>
            <p:nvSpPr>
              <p:cNvPr id="124" name="Freeform 243">
                <a:extLst>
                  <a:ext uri="{FF2B5EF4-FFF2-40B4-BE49-F238E27FC236}">
                    <a16:creationId xmlns:a16="http://schemas.microsoft.com/office/drawing/2014/main" xmlns="" id="{926CBDD7-0A91-5441-A599-1B08CF1DD916}"/>
                  </a:ext>
                </a:extLst>
              </p:cNvPr>
              <p:cNvSpPr/>
              <p:nvPr/>
            </p:nvSpPr>
            <p:spPr bwMode="auto">
              <a:xfrm>
                <a:off x="8557449" y="3550933"/>
                <a:ext cx="810542" cy="583434"/>
              </a:xfrm>
              <a:custGeom>
                <a:avLst/>
                <a:gdLst>
                  <a:gd name="T0" fmla="*/ 2 w 87"/>
                  <a:gd name="T1" fmla="*/ 62 h 63"/>
                  <a:gd name="T2" fmla="*/ 85 w 87"/>
                  <a:gd name="T3" fmla="*/ 4 h 63"/>
                  <a:gd name="T4" fmla="*/ 84 w 87"/>
                  <a:gd name="T5" fmla="*/ 1 h 63"/>
                  <a:gd name="T6" fmla="*/ 1 w 87"/>
                  <a:gd name="T7" fmla="*/ 60 h 63"/>
                  <a:gd name="T8" fmla="*/ 2 w 87"/>
                  <a:gd name="T9" fmla="*/ 6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63">
                    <a:moveTo>
                      <a:pt x="2" y="62"/>
                    </a:moveTo>
                    <a:cubicBezTo>
                      <a:pt x="29" y="42"/>
                      <a:pt x="57" y="22"/>
                      <a:pt x="85" y="4"/>
                    </a:cubicBezTo>
                    <a:cubicBezTo>
                      <a:pt x="87" y="3"/>
                      <a:pt x="85" y="0"/>
                      <a:pt x="84" y="1"/>
                    </a:cubicBezTo>
                    <a:cubicBezTo>
                      <a:pt x="56" y="20"/>
                      <a:pt x="28" y="39"/>
                      <a:pt x="1" y="60"/>
                    </a:cubicBezTo>
                    <a:cubicBezTo>
                      <a:pt x="0" y="61"/>
                      <a:pt x="1" y="63"/>
                      <a:pt x="2" y="6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>
                  <a:cs typeface="+mn-ea"/>
                  <a:sym typeface="+mn-lt"/>
                </a:endParaRPr>
              </a:p>
            </p:txBody>
          </p:sp>
          <p:sp>
            <p:nvSpPr>
              <p:cNvPr id="125" name="Freeform 244">
                <a:extLst>
                  <a:ext uri="{FF2B5EF4-FFF2-40B4-BE49-F238E27FC236}">
                    <a16:creationId xmlns:a16="http://schemas.microsoft.com/office/drawing/2014/main" xmlns="" id="{290CD797-2F8B-FD4C-8AAC-2EFC789D9CCD}"/>
                  </a:ext>
                </a:extLst>
              </p:cNvPr>
              <p:cNvSpPr/>
              <p:nvPr/>
            </p:nvSpPr>
            <p:spPr bwMode="auto">
              <a:xfrm>
                <a:off x="8706245" y="3660572"/>
                <a:ext cx="704819" cy="493373"/>
              </a:xfrm>
              <a:custGeom>
                <a:avLst/>
                <a:gdLst>
                  <a:gd name="T0" fmla="*/ 2 w 76"/>
                  <a:gd name="T1" fmla="*/ 53 h 53"/>
                  <a:gd name="T2" fmla="*/ 74 w 76"/>
                  <a:gd name="T3" fmla="*/ 3 h 53"/>
                  <a:gd name="T4" fmla="*/ 73 w 76"/>
                  <a:gd name="T5" fmla="*/ 1 h 53"/>
                  <a:gd name="T6" fmla="*/ 1 w 76"/>
                  <a:gd name="T7" fmla="*/ 51 h 53"/>
                  <a:gd name="T8" fmla="*/ 2 w 76"/>
                  <a:gd name="T9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53">
                    <a:moveTo>
                      <a:pt x="2" y="53"/>
                    </a:moveTo>
                    <a:cubicBezTo>
                      <a:pt x="26" y="35"/>
                      <a:pt x="50" y="19"/>
                      <a:pt x="74" y="3"/>
                    </a:cubicBezTo>
                    <a:cubicBezTo>
                      <a:pt x="76" y="2"/>
                      <a:pt x="74" y="0"/>
                      <a:pt x="73" y="1"/>
                    </a:cubicBezTo>
                    <a:cubicBezTo>
                      <a:pt x="48" y="16"/>
                      <a:pt x="23" y="32"/>
                      <a:pt x="1" y="51"/>
                    </a:cubicBezTo>
                    <a:cubicBezTo>
                      <a:pt x="0" y="52"/>
                      <a:pt x="1" y="53"/>
                      <a:pt x="2" y="5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>
                  <a:cs typeface="+mn-ea"/>
                  <a:sym typeface="+mn-lt"/>
                </a:endParaRPr>
              </a:p>
            </p:txBody>
          </p:sp>
          <p:sp>
            <p:nvSpPr>
              <p:cNvPr id="126" name="Freeform 245">
                <a:extLst>
                  <a:ext uri="{FF2B5EF4-FFF2-40B4-BE49-F238E27FC236}">
                    <a16:creationId xmlns:a16="http://schemas.microsoft.com/office/drawing/2014/main" xmlns="" id="{4DD14342-D17A-3F4C-BD7C-F58323EC2D21}"/>
                  </a:ext>
                </a:extLst>
              </p:cNvPr>
              <p:cNvSpPr/>
              <p:nvPr/>
            </p:nvSpPr>
            <p:spPr bwMode="auto">
              <a:xfrm>
                <a:off x="8909859" y="3734969"/>
                <a:ext cx="559940" cy="438554"/>
              </a:xfrm>
              <a:custGeom>
                <a:avLst/>
                <a:gdLst>
                  <a:gd name="T0" fmla="*/ 2 w 60"/>
                  <a:gd name="T1" fmla="*/ 46 h 47"/>
                  <a:gd name="T2" fmla="*/ 59 w 60"/>
                  <a:gd name="T3" fmla="*/ 3 h 47"/>
                  <a:gd name="T4" fmla="*/ 57 w 60"/>
                  <a:gd name="T5" fmla="*/ 1 h 47"/>
                  <a:gd name="T6" fmla="*/ 0 w 60"/>
                  <a:gd name="T7" fmla="*/ 44 h 47"/>
                  <a:gd name="T8" fmla="*/ 2 w 60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47">
                    <a:moveTo>
                      <a:pt x="2" y="46"/>
                    </a:moveTo>
                    <a:cubicBezTo>
                      <a:pt x="21" y="32"/>
                      <a:pt x="41" y="18"/>
                      <a:pt x="59" y="3"/>
                    </a:cubicBezTo>
                    <a:cubicBezTo>
                      <a:pt x="60" y="2"/>
                      <a:pt x="58" y="0"/>
                      <a:pt x="57" y="1"/>
                    </a:cubicBezTo>
                    <a:cubicBezTo>
                      <a:pt x="38" y="14"/>
                      <a:pt x="19" y="29"/>
                      <a:pt x="0" y="44"/>
                    </a:cubicBezTo>
                    <a:cubicBezTo>
                      <a:pt x="0" y="45"/>
                      <a:pt x="1" y="47"/>
                      <a:pt x="2" y="4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>
                  <a:cs typeface="+mn-ea"/>
                  <a:sym typeface="+mn-lt"/>
                </a:endParaRPr>
              </a:p>
            </p:txBody>
          </p:sp>
          <p:sp>
            <p:nvSpPr>
              <p:cNvPr id="127" name="Freeform 246">
                <a:extLst>
                  <a:ext uri="{FF2B5EF4-FFF2-40B4-BE49-F238E27FC236}">
                    <a16:creationId xmlns:a16="http://schemas.microsoft.com/office/drawing/2014/main" xmlns="" id="{031F3F53-061D-B244-A517-B7E801B435A0}"/>
                  </a:ext>
                </a:extLst>
              </p:cNvPr>
              <p:cNvSpPr/>
              <p:nvPr/>
            </p:nvSpPr>
            <p:spPr bwMode="auto">
              <a:xfrm>
                <a:off x="9172208" y="3801536"/>
                <a:ext cx="379819" cy="305422"/>
              </a:xfrm>
              <a:custGeom>
                <a:avLst/>
                <a:gdLst>
                  <a:gd name="T0" fmla="*/ 2 w 41"/>
                  <a:gd name="T1" fmla="*/ 32 h 33"/>
                  <a:gd name="T2" fmla="*/ 39 w 41"/>
                  <a:gd name="T3" fmla="*/ 4 h 33"/>
                  <a:gd name="T4" fmla="*/ 38 w 41"/>
                  <a:gd name="T5" fmla="*/ 1 h 33"/>
                  <a:gd name="T6" fmla="*/ 1 w 41"/>
                  <a:gd name="T7" fmla="*/ 30 h 33"/>
                  <a:gd name="T8" fmla="*/ 2 w 41"/>
                  <a:gd name="T9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33">
                    <a:moveTo>
                      <a:pt x="2" y="32"/>
                    </a:moveTo>
                    <a:cubicBezTo>
                      <a:pt x="15" y="23"/>
                      <a:pt x="27" y="13"/>
                      <a:pt x="39" y="4"/>
                    </a:cubicBezTo>
                    <a:cubicBezTo>
                      <a:pt x="41" y="3"/>
                      <a:pt x="39" y="0"/>
                      <a:pt x="38" y="1"/>
                    </a:cubicBezTo>
                    <a:cubicBezTo>
                      <a:pt x="25" y="11"/>
                      <a:pt x="13" y="20"/>
                      <a:pt x="1" y="30"/>
                    </a:cubicBezTo>
                    <a:cubicBezTo>
                      <a:pt x="0" y="31"/>
                      <a:pt x="1" y="33"/>
                      <a:pt x="2" y="3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>
                  <a:cs typeface="+mn-ea"/>
                  <a:sym typeface="+mn-lt"/>
                </a:endParaRPr>
              </a:p>
            </p:txBody>
          </p:sp>
        </p:grpSp>
        <p:sp>
          <p:nvSpPr>
            <p:cNvPr id="95" name="Прямоугольник 94"/>
            <p:cNvSpPr/>
            <p:nvPr/>
          </p:nvSpPr>
          <p:spPr>
            <a:xfrm>
              <a:off x="6585593" y="2958488"/>
              <a:ext cx="2549688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Равные</a:t>
              </a:r>
              <a:r>
                <a:rPr lang="ru-RU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ru-RU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возможности</a:t>
              </a:r>
              <a:endParaRPr lang="x-none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Прямоугольник 95"/>
            <p:cNvSpPr/>
            <p:nvPr/>
          </p:nvSpPr>
          <p:spPr>
            <a:xfrm>
              <a:off x="9027896" y="2105288"/>
              <a:ext cx="2549688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Качественное</a:t>
              </a:r>
              <a:r>
                <a:rPr lang="ru-RU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ru-RU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образование</a:t>
              </a:r>
              <a:endParaRPr lang="x-none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Прямоугольник 96"/>
            <p:cNvSpPr/>
            <p:nvPr/>
          </p:nvSpPr>
          <p:spPr>
            <a:xfrm>
              <a:off x="8270215" y="4662215"/>
              <a:ext cx="2549688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Консолидация</a:t>
              </a:r>
              <a:r>
                <a:rPr lang="ru-RU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ru-RU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общества</a:t>
              </a:r>
              <a:endParaRPr lang="x-none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8" name="Рисунок 1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0758">
            <a:off x="6520809" y="1889632"/>
            <a:ext cx="1410867" cy="571290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xmlns="" id="{B3AD607A-F8DA-7708-FC58-6709F38A8D25}"/>
              </a:ext>
            </a:extLst>
          </p:cNvPr>
          <p:cNvSpPr txBox="1"/>
          <p:nvPr/>
        </p:nvSpPr>
        <p:spPr>
          <a:xfrm>
            <a:off x="1242916" y="1135952"/>
            <a:ext cx="10482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суверенитет образовательной системы </a:t>
            </a:r>
          </a:p>
        </p:txBody>
      </p:sp>
      <p:pic>
        <p:nvPicPr>
          <p:cNvPr id="130" name="Рисунок 1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707905">
            <a:off x="2896977" y="2033498"/>
            <a:ext cx="1410867" cy="571290"/>
          </a:xfrm>
          <a:prstGeom prst="rect">
            <a:avLst/>
          </a:prstGeom>
        </p:spPr>
      </p:pic>
      <p:pic>
        <p:nvPicPr>
          <p:cNvPr id="131" name="Рисунок 1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97" y="1809410"/>
            <a:ext cx="3256278" cy="2672192"/>
          </a:xfrm>
          <a:prstGeom prst="rect">
            <a:avLst/>
          </a:prstGeom>
        </p:spPr>
      </p:pic>
      <p:sp>
        <p:nvSpPr>
          <p:cNvPr id="132" name="TextBox 131">
            <a:extLst>
              <a:ext uri="{FF2B5EF4-FFF2-40B4-BE49-F238E27FC236}">
                <a16:creationId xmlns:a16="http://schemas.microsoft.com/office/drawing/2014/main" xmlns="" id="{B3AD607A-F8DA-7708-FC58-6709F38A8D25}"/>
              </a:ext>
            </a:extLst>
          </p:cNvPr>
          <p:cNvSpPr txBox="1"/>
          <p:nvPr/>
        </p:nvSpPr>
        <p:spPr>
          <a:xfrm>
            <a:off x="1242916" y="3028412"/>
            <a:ext cx="1257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ФОП 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xmlns="" id="{B3AD607A-F8DA-7708-FC58-6709F38A8D25}"/>
              </a:ext>
            </a:extLst>
          </p:cNvPr>
          <p:cNvSpPr txBox="1"/>
          <p:nvPr/>
        </p:nvSpPr>
        <p:spPr>
          <a:xfrm>
            <a:off x="248424" y="4528590"/>
            <a:ext cx="469060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ФОП ДО: 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воспитание и развитие ребенка дошкольного возраста как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Гражданина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РФ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формирование основ его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гражданской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культурной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идентичности на доступном содержании,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доступными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средствами</a:t>
            </a:r>
          </a:p>
        </p:txBody>
      </p:sp>
      <p:pic>
        <p:nvPicPr>
          <p:cNvPr id="134" name="Рисунок 1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878144" flipH="1" flipV="1">
            <a:off x="3144928" y="3646551"/>
            <a:ext cx="914963" cy="73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9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18"/>
          <p:cNvSpPr txBox="1"/>
          <p:nvPr/>
        </p:nvSpPr>
        <p:spPr>
          <a:xfrm>
            <a:off x="291285" y="3185939"/>
            <a:ext cx="4254343" cy="1075275"/>
          </a:xfrm>
          <a:prstGeom prst="rect">
            <a:avLst/>
          </a:prstGeom>
          <a:noFill/>
        </p:spPr>
        <p:txBody>
          <a:bodyPr wrap="square" lIns="119997" tIns="59998" rIns="119997" bIns="59998" rtlCol="0">
            <a:spAutoFit/>
          </a:bodyPr>
          <a:lstStyle>
            <a:defPPr>
              <a:defRPr lang="en-US"/>
            </a:defPPr>
            <a:lvl1pPr marL="0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1999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3997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75996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7995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59993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51992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43990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5989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ФОП</a:t>
            </a:r>
          </a:p>
          <a:p>
            <a:pPr algn="just"/>
            <a:r>
              <a:rPr lang="ru-RU" sz="14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основа для самостоятельной разработки образовательных программ дошкольными образовательными организациями </a:t>
            </a:r>
          </a:p>
        </p:txBody>
      </p:sp>
      <p:sp>
        <p:nvSpPr>
          <p:cNvPr id="32" name="TextBox 21"/>
          <p:cNvSpPr txBox="1"/>
          <p:nvPr/>
        </p:nvSpPr>
        <p:spPr>
          <a:xfrm>
            <a:off x="311563" y="4553781"/>
            <a:ext cx="3583940" cy="644388"/>
          </a:xfrm>
          <a:prstGeom prst="rect">
            <a:avLst/>
          </a:prstGeom>
          <a:noFill/>
        </p:spPr>
        <p:txBody>
          <a:bodyPr wrap="square" lIns="119997" tIns="59998" rIns="119997" bIns="59998" rtlCol="0">
            <a:spAutoFit/>
          </a:bodyPr>
          <a:lstStyle>
            <a:defPPr>
              <a:defRPr lang="en-US"/>
            </a:defPPr>
            <a:lvl1pPr marL="0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1999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3997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75996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7995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59993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51992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43990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5989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ИНВАРИАНТНАЯ ЧАСТЬ</a:t>
            </a:r>
          </a:p>
          <a:p>
            <a:r>
              <a:rPr lang="ru-RU" sz="14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соответствует ФОП, не менее 60%</a:t>
            </a:r>
          </a:p>
        </p:txBody>
      </p:sp>
      <p:sp>
        <p:nvSpPr>
          <p:cNvPr id="33" name="TextBox 22"/>
          <p:cNvSpPr txBox="1"/>
          <p:nvPr/>
        </p:nvSpPr>
        <p:spPr>
          <a:xfrm>
            <a:off x="308725" y="5783303"/>
            <a:ext cx="4269460" cy="644388"/>
          </a:xfrm>
          <a:prstGeom prst="rect">
            <a:avLst/>
          </a:prstGeom>
          <a:noFill/>
        </p:spPr>
        <p:txBody>
          <a:bodyPr wrap="square" lIns="119997" tIns="59998" rIns="119997" bIns="59998" rtlCol="0">
            <a:spAutoFit/>
          </a:bodyPr>
          <a:lstStyle>
            <a:defPPr>
              <a:defRPr lang="en-US"/>
            </a:defPPr>
            <a:lvl1pPr marL="0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1999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3997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75996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7995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59993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51992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43990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5989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ВАРИАТИВНАЯ ЧАСТЬ</a:t>
            </a:r>
          </a:p>
          <a:p>
            <a:pPr algn="r"/>
            <a:r>
              <a:rPr lang="ru-RU" sz="14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отражает специфику ДОО, не более 40%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86130" y="5305316"/>
          <a:ext cx="3960000" cy="4041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000">
                  <a:extLst>
                    <a:ext uri="{9D8B030D-6E8A-4147-A177-3AD203B41FA5}">
                      <a16:colId xmlns:a16="http://schemas.microsoft.com/office/drawing/2014/main" xmlns="" val="3270429972"/>
                    </a:ext>
                  </a:extLst>
                </a:gridCol>
                <a:gridCol w="1584000">
                  <a:extLst>
                    <a:ext uri="{9D8B030D-6E8A-4147-A177-3AD203B41FA5}">
                      <a16:colId xmlns:a16="http://schemas.microsoft.com/office/drawing/2014/main" xmlns="" val="27903007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425F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81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30167256"/>
                  </a:ext>
                </a:extLst>
              </a:tr>
            </a:tbl>
          </a:graphicData>
        </a:graphic>
      </p:graphicFrame>
      <p:sp>
        <p:nvSpPr>
          <p:cNvPr id="31" name="TextBox 20"/>
          <p:cNvSpPr txBox="1"/>
          <p:nvPr/>
        </p:nvSpPr>
        <p:spPr>
          <a:xfrm>
            <a:off x="788533" y="5339545"/>
            <a:ext cx="3309844" cy="336611"/>
          </a:xfrm>
          <a:prstGeom prst="rect">
            <a:avLst/>
          </a:prstGeom>
          <a:noFill/>
        </p:spPr>
        <p:txBody>
          <a:bodyPr wrap="none" lIns="119997" tIns="59998" rIns="119997" bIns="59998" rtlCol="0">
            <a:spAutoFit/>
          </a:bodyPr>
          <a:lstStyle>
            <a:defPPr>
              <a:defRPr lang="en-US"/>
            </a:defPPr>
            <a:lvl1pPr marL="0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1999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3997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75996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7995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59993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51992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43990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5989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400" b="1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Образовательная программа ДОО</a:t>
            </a:r>
          </a:p>
        </p:txBody>
      </p:sp>
      <p:sp>
        <p:nvSpPr>
          <p:cNvPr id="51" name="TextBox 13"/>
          <p:cNvSpPr txBox="1"/>
          <p:nvPr/>
        </p:nvSpPr>
        <p:spPr>
          <a:xfrm>
            <a:off x="309705" y="1051891"/>
            <a:ext cx="4079627" cy="1906272"/>
          </a:xfrm>
          <a:prstGeom prst="rect">
            <a:avLst/>
          </a:prstGeom>
          <a:noFill/>
        </p:spPr>
        <p:txBody>
          <a:bodyPr wrap="square" lIns="119997" tIns="59998" rIns="119997" bIns="59998" rtlCol="0">
            <a:spAutoFit/>
          </a:bodyPr>
          <a:lstStyle>
            <a:defPPr>
              <a:defRPr lang="en-US"/>
            </a:defPPr>
            <a:lvl1pPr marL="0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1999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3997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75996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7995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59993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51992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43990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5989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4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ФОП является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обязательной</a:t>
            </a:r>
            <a:r>
              <a:rPr lang="ru-RU" sz="14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всех</a:t>
            </a:r>
            <a:r>
              <a:rPr lang="ru-RU" sz="14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организаций</a:t>
            </a:r>
            <a:r>
              <a:rPr lang="ru-RU" sz="14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осуществляющих образовательную деятельность по образовательным программам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дошкольного</a:t>
            </a:r>
            <a:r>
              <a:rPr lang="ru-RU" sz="14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  <a:r>
              <a:rPr lang="ru-RU" sz="14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независимо от их организационно-правовых форм</a:t>
            </a:r>
            <a:endParaRPr lang="en-US" sz="1400" dirty="0">
              <a:solidFill>
                <a:srgbClr val="2125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3" name="Группа 52"/>
          <p:cNvGrpSpPr/>
          <p:nvPr/>
        </p:nvGrpSpPr>
        <p:grpSpPr>
          <a:xfrm>
            <a:off x="5135917" y="5258951"/>
            <a:ext cx="8164649" cy="463570"/>
            <a:chOff x="4678717" y="4875975"/>
            <a:chExt cx="8164649" cy="463570"/>
          </a:xfrm>
        </p:grpSpPr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86860" y="4875975"/>
              <a:ext cx="1072566" cy="457453"/>
            </a:xfrm>
            <a:prstGeom prst="rect">
              <a:avLst/>
            </a:prstGeom>
          </p:spPr>
        </p:pic>
        <p:sp>
          <p:nvSpPr>
            <p:cNvPr id="54" name="TextBox 21"/>
            <p:cNvSpPr txBox="1"/>
            <p:nvPr/>
          </p:nvSpPr>
          <p:spPr>
            <a:xfrm>
              <a:off x="4678717" y="4910601"/>
              <a:ext cx="3583940" cy="428944"/>
            </a:xfrm>
            <a:prstGeom prst="rect">
              <a:avLst/>
            </a:prstGeom>
            <a:noFill/>
          </p:spPr>
          <p:txBody>
            <a:bodyPr wrap="square" lIns="119997" tIns="59998" rIns="119997" bIns="59998" rtlCol="0">
              <a:spAutoFit/>
            </a:bodyPr>
            <a:lstStyle>
              <a:defPPr>
                <a:defRPr lang="en-US"/>
              </a:defPPr>
              <a:lvl1pPr marL="0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91999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83997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75996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67995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59993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751992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43990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35989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2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БАЗОВОЕ СОДЕРЖАНИЕ</a:t>
              </a:r>
            </a:p>
          </p:txBody>
        </p:sp>
        <p:sp>
          <p:nvSpPr>
            <p:cNvPr id="55" name="TextBox 21"/>
            <p:cNvSpPr txBox="1"/>
            <p:nvPr/>
          </p:nvSpPr>
          <p:spPr>
            <a:xfrm>
              <a:off x="9259426" y="4910601"/>
              <a:ext cx="3583940" cy="428944"/>
            </a:xfrm>
            <a:prstGeom prst="rect">
              <a:avLst/>
            </a:prstGeom>
            <a:noFill/>
          </p:spPr>
          <p:txBody>
            <a:bodyPr wrap="square" lIns="119997" tIns="59998" rIns="119997" bIns="59998" rtlCol="0">
              <a:spAutoFit/>
            </a:bodyPr>
            <a:lstStyle>
              <a:defPPr>
                <a:defRPr lang="en-US"/>
              </a:defPPr>
              <a:lvl1pPr marL="0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91999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83997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75996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67995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59993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751992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43990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35989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2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ЕДИНОЕ</a:t>
              </a:r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5135917" y="5873712"/>
            <a:ext cx="8164649" cy="463570"/>
            <a:chOff x="4678717" y="4875975"/>
            <a:chExt cx="8164649" cy="463570"/>
          </a:xfrm>
        </p:grpSpPr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86860" y="4875975"/>
              <a:ext cx="1072566" cy="457453"/>
            </a:xfrm>
            <a:prstGeom prst="rect">
              <a:avLst/>
            </a:prstGeom>
          </p:spPr>
        </p:pic>
        <p:sp>
          <p:nvSpPr>
            <p:cNvPr id="59" name="TextBox 21"/>
            <p:cNvSpPr txBox="1"/>
            <p:nvPr/>
          </p:nvSpPr>
          <p:spPr>
            <a:xfrm>
              <a:off x="4678717" y="4910601"/>
              <a:ext cx="3583940" cy="428944"/>
            </a:xfrm>
            <a:prstGeom prst="rect">
              <a:avLst/>
            </a:prstGeom>
            <a:noFill/>
          </p:spPr>
          <p:txBody>
            <a:bodyPr wrap="square" lIns="119997" tIns="59998" rIns="119997" bIns="59998" rtlCol="0">
              <a:spAutoFit/>
            </a:bodyPr>
            <a:lstStyle>
              <a:defPPr>
                <a:defRPr lang="en-US"/>
              </a:defPPr>
              <a:lvl1pPr marL="0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91999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83997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75996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67995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59993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751992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43990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35989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2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МОДЕЛИ ПОДГОТОВКИ</a:t>
              </a:r>
            </a:p>
          </p:txBody>
        </p:sp>
        <p:sp>
          <p:nvSpPr>
            <p:cNvPr id="60" name="TextBox 21"/>
            <p:cNvSpPr txBox="1"/>
            <p:nvPr/>
          </p:nvSpPr>
          <p:spPr>
            <a:xfrm>
              <a:off x="9259426" y="4910601"/>
              <a:ext cx="3583940" cy="428944"/>
            </a:xfrm>
            <a:prstGeom prst="rect">
              <a:avLst/>
            </a:prstGeom>
            <a:noFill/>
          </p:spPr>
          <p:txBody>
            <a:bodyPr wrap="square" lIns="119997" tIns="59998" rIns="119997" bIns="59998" rtlCol="0">
              <a:spAutoFit/>
            </a:bodyPr>
            <a:lstStyle>
              <a:defPPr>
                <a:defRPr lang="en-US"/>
              </a:defPPr>
              <a:lvl1pPr marL="0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91999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83997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75996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67995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59993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751992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43990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35989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2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ВАРИАТИВНЫЕ</a:t>
              </a:r>
            </a:p>
          </p:txBody>
        </p:sp>
      </p:grpSp>
      <p:grpSp>
        <p:nvGrpSpPr>
          <p:cNvPr id="61" name="组合 52">
            <a:extLst>
              <a:ext uri="{FF2B5EF4-FFF2-40B4-BE49-F238E27FC236}">
                <a16:creationId xmlns:a16="http://schemas.microsoft.com/office/drawing/2014/main" xmlns="" id="{9F7C5AFB-C6CB-4A52-9FF6-B911E9F16F6A}"/>
              </a:ext>
            </a:extLst>
          </p:cNvPr>
          <p:cNvGrpSpPr/>
          <p:nvPr/>
        </p:nvGrpSpPr>
        <p:grpSpPr>
          <a:xfrm>
            <a:off x="6605452" y="620196"/>
            <a:ext cx="4061709" cy="3748894"/>
            <a:chOff x="3322638" y="1054101"/>
            <a:chExt cx="6066276" cy="5599077"/>
          </a:xfrm>
        </p:grpSpPr>
        <p:sp>
          <p:nvSpPr>
            <p:cNvPr id="62" name="Freeform 5">
              <a:extLst>
                <a:ext uri="{FF2B5EF4-FFF2-40B4-BE49-F238E27FC236}">
                  <a16:creationId xmlns:a16="http://schemas.microsoft.com/office/drawing/2014/main" xmlns="" id="{D67213CB-A2E3-4C1E-BA94-7A0183689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2638" y="1354138"/>
              <a:ext cx="2935287" cy="2938462"/>
            </a:xfrm>
            <a:custGeom>
              <a:avLst/>
              <a:gdLst>
                <a:gd name="T0" fmla="*/ 661 w 781"/>
                <a:gd name="T1" fmla="*/ 335 h 782"/>
                <a:gd name="T2" fmla="*/ 619 w 781"/>
                <a:gd name="T3" fmla="*/ 360 h 782"/>
                <a:gd name="T4" fmla="*/ 600 w 781"/>
                <a:gd name="T5" fmla="*/ 379 h 782"/>
                <a:gd name="T6" fmla="*/ 584 w 781"/>
                <a:gd name="T7" fmla="*/ 372 h 782"/>
                <a:gd name="T8" fmla="*/ 560 w 781"/>
                <a:gd name="T9" fmla="*/ 313 h 782"/>
                <a:gd name="T10" fmla="*/ 538 w 781"/>
                <a:gd name="T11" fmla="*/ 164 h 782"/>
                <a:gd name="T12" fmla="*/ 397 w 781"/>
                <a:gd name="T13" fmla="*/ 185 h 782"/>
                <a:gd name="T14" fmla="*/ 335 w 781"/>
                <a:gd name="T15" fmla="*/ 180 h 782"/>
                <a:gd name="T16" fmla="*/ 323 w 781"/>
                <a:gd name="T17" fmla="*/ 170 h 782"/>
                <a:gd name="T18" fmla="*/ 329 w 781"/>
                <a:gd name="T19" fmla="*/ 149 h 782"/>
                <a:gd name="T20" fmla="*/ 347 w 781"/>
                <a:gd name="T21" fmla="*/ 98 h 782"/>
                <a:gd name="T22" fmla="*/ 178 w 781"/>
                <a:gd name="T23" fmla="*/ 120 h 782"/>
                <a:gd name="T24" fmla="*/ 203 w 781"/>
                <a:gd name="T25" fmla="*/ 162 h 782"/>
                <a:gd name="T26" fmla="*/ 223 w 781"/>
                <a:gd name="T27" fmla="*/ 181 h 782"/>
                <a:gd name="T28" fmla="*/ 216 w 781"/>
                <a:gd name="T29" fmla="*/ 197 h 782"/>
                <a:gd name="T30" fmla="*/ 156 w 781"/>
                <a:gd name="T31" fmla="*/ 221 h 782"/>
                <a:gd name="T32" fmla="*/ 0 w 781"/>
                <a:gd name="T33" fmla="*/ 244 h 782"/>
                <a:gd name="T34" fmla="*/ 22 w 781"/>
                <a:gd name="T35" fmla="*/ 393 h 782"/>
                <a:gd name="T36" fmla="*/ 47 w 781"/>
                <a:gd name="T37" fmla="*/ 452 h 782"/>
                <a:gd name="T38" fmla="*/ 62 w 781"/>
                <a:gd name="T39" fmla="*/ 459 h 782"/>
                <a:gd name="T40" fmla="*/ 82 w 781"/>
                <a:gd name="T41" fmla="*/ 440 h 782"/>
                <a:gd name="T42" fmla="*/ 124 w 781"/>
                <a:gd name="T43" fmla="*/ 414 h 782"/>
                <a:gd name="T44" fmla="*/ 146 w 781"/>
                <a:gd name="T45" fmla="*/ 583 h 782"/>
                <a:gd name="T46" fmla="*/ 95 w 781"/>
                <a:gd name="T47" fmla="*/ 566 h 782"/>
                <a:gd name="T48" fmla="*/ 74 w 781"/>
                <a:gd name="T49" fmla="*/ 560 h 782"/>
                <a:gd name="T50" fmla="*/ 63 w 781"/>
                <a:gd name="T51" fmla="*/ 571 h 782"/>
                <a:gd name="T52" fmla="*/ 58 w 781"/>
                <a:gd name="T53" fmla="*/ 633 h 782"/>
                <a:gd name="T54" fmla="*/ 80 w 781"/>
                <a:gd name="T55" fmla="*/ 782 h 782"/>
                <a:gd name="T56" fmla="*/ 236 w 781"/>
                <a:gd name="T57" fmla="*/ 758 h 782"/>
                <a:gd name="T58" fmla="*/ 296 w 781"/>
                <a:gd name="T59" fmla="*/ 734 h 782"/>
                <a:gd name="T60" fmla="*/ 303 w 781"/>
                <a:gd name="T61" fmla="*/ 718 h 782"/>
                <a:gd name="T62" fmla="*/ 283 w 781"/>
                <a:gd name="T63" fmla="*/ 699 h 782"/>
                <a:gd name="T64" fmla="*/ 258 w 781"/>
                <a:gd name="T65" fmla="*/ 657 h 782"/>
                <a:gd name="T66" fmla="*/ 427 w 781"/>
                <a:gd name="T67" fmla="*/ 635 h 782"/>
                <a:gd name="T68" fmla="*/ 409 w 781"/>
                <a:gd name="T69" fmla="*/ 686 h 782"/>
                <a:gd name="T70" fmla="*/ 403 w 781"/>
                <a:gd name="T71" fmla="*/ 707 h 782"/>
                <a:gd name="T72" fmla="*/ 415 w 781"/>
                <a:gd name="T73" fmla="*/ 718 h 782"/>
                <a:gd name="T74" fmla="*/ 477 w 781"/>
                <a:gd name="T75" fmla="*/ 723 h 782"/>
                <a:gd name="T76" fmla="*/ 618 w 781"/>
                <a:gd name="T77" fmla="*/ 702 h 782"/>
                <a:gd name="T78" fmla="*/ 596 w 781"/>
                <a:gd name="T79" fmla="*/ 553 h 782"/>
                <a:gd name="T80" fmla="*/ 601 w 781"/>
                <a:gd name="T81" fmla="*/ 491 h 782"/>
                <a:gd name="T82" fmla="*/ 611 w 781"/>
                <a:gd name="T83" fmla="*/ 480 h 782"/>
                <a:gd name="T84" fmla="*/ 632 w 781"/>
                <a:gd name="T85" fmla="*/ 486 h 782"/>
                <a:gd name="T86" fmla="*/ 683 w 781"/>
                <a:gd name="T87" fmla="*/ 503 h 782"/>
                <a:gd name="T88" fmla="*/ 661 w 781"/>
                <a:gd name="T89" fmla="*/ 335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81" h="782">
                  <a:moveTo>
                    <a:pt x="661" y="335"/>
                  </a:moveTo>
                  <a:cubicBezTo>
                    <a:pt x="645" y="337"/>
                    <a:pt x="630" y="347"/>
                    <a:pt x="619" y="360"/>
                  </a:cubicBezTo>
                  <a:cubicBezTo>
                    <a:pt x="613" y="368"/>
                    <a:pt x="611" y="379"/>
                    <a:pt x="600" y="379"/>
                  </a:cubicBezTo>
                  <a:cubicBezTo>
                    <a:pt x="594" y="379"/>
                    <a:pt x="588" y="376"/>
                    <a:pt x="584" y="372"/>
                  </a:cubicBezTo>
                  <a:cubicBezTo>
                    <a:pt x="569" y="358"/>
                    <a:pt x="563" y="333"/>
                    <a:pt x="560" y="313"/>
                  </a:cubicBezTo>
                  <a:cubicBezTo>
                    <a:pt x="538" y="164"/>
                    <a:pt x="538" y="164"/>
                    <a:pt x="538" y="164"/>
                  </a:cubicBezTo>
                  <a:cubicBezTo>
                    <a:pt x="397" y="185"/>
                    <a:pt x="397" y="185"/>
                    <a:pt x="397" y="185"/>
                  </a:cubicBezTo>
                  <a:cubicBezTo>
                    <a:pt x="377" y="188"/>
                    <a:pt x="353" y="189"/>
                    <a:pt x="335" y="180"/>
                  </a:cubicBezTo>
                  <a:cubicBezTo>
                    <a:pt x="330" y="178"/>
                    <a:pt x="326" y="175"/>
                    <a:pt x="323" y="170"/>
                  </a:cubicBezTo>
                  <a:cubicBezTo>
                    <a:pt x="317" y="160"/>
                    <a:pt x="323" y="156"/>
                    <a:pt x="329" y="149"/>
                  </a:cubicBezTo>
                  <a:cubicBezTo>
                    <a:pt x="342" y="135"/>
                    <a:pt x="348" y="116"/>
                    <a:pt x="347" y="98"/>
                  </a:cubicBezTo>
                  <a:cubicBezTo>
                    <a:pt x="338" y="0"/>
                    <a:pt x="164" y="23"/>
                    <a:pt x="178" y="120"/>
                  </a:cubicBezTo>
                  <a:cubicBezTo>
                    <a:pt x="181" y="136"/>
                    <a:pt x="190" y="151"/>
                    <a:pt x="203" y="162"/>
                  </a:cubicBezTo>
                  <a:cubicBezTo>
                    <a:pt x="211" y="168"/>
                    <a:pt x="223" y="170"/>
                    <a:pt x="223" y="181"/>
                  </a:cubicBezTo>
                  <a:cubicBezTo>
                    <a:pt x="223" y="187"/>
                    <a:pt x="220" y="192"/>
                    <a:pt x="216" y="197"/>
                  </a:cubicBezTo>
                  <a:cubicBezTo>
                    <a:pt x="201" y="212"/>
                    <a:pt x="176" y="218"/>
                    <a:pt x="156" y="221"/>
                  </a:cubicBezTo>
                  <a:cubicBezTo>
                    <a:pt x="0" y="244"/>
                    <a:pt x="0" y="244"/>
                    <a:pt x="0" y="244"/>
                  </a:cubicBezTo>
                  <a:cubicBezTo>
                    <a:pt x="22" y="393"/>
                    <a:pt x="22" y="393"/>
                    <a:pt x="22" y="393"/>
                  </a:cubicBezTo>
                  <a:cubicBezTo>
                    <a:pt x="26" y="413"/>
                    <a:pt x="32" y="438"/>
                    <a:pt x="47" y="452"/>
                  </a:cubicBezTo>
                  <a:cubicBezTo>
                    <a:pt x="51" y="456"/>
                    <a:pt x="56" y="459"/>
                    <a:pt x="62" y="459"/>
                  </a:cubicBezTo>
                  <a:cubicBezTo>
                    <a:pt x="74" y="459"/>
                    <a:pt x="75" y="448"/>
                    <a:pt x="82" y="440"/>
                  </a:cubicBezTo>
                  <a:cubicBezTo>
                    <a:pt x="92" y="427"/>
                    <a:pt x="107" y="417"/>
                    <a:pt x="124" y="414"/>
                  </a:cubicBezTo>
                  <a:cubicBezTo>
                    <a:pt x="221" y="400"/>
                    <a:pt x="244" y="574"/>
                    <a:pt x="146" y="583"/>
                  </a:cubicBezTo>
                  <a:cubicBezTo>
                    <a:pt x="127" y="585"/>
                    <a:pt x="109" y="578"/>
                    <a:pt x="95" y="566"/>
                  </a:cubicBezTo>
                  <a:cubicBezTo>
                    <a:pt x="87" y="559"/>
                    <a:pt x="84" y="554"/>
                    <a:pt x="74" y="560"/>
                  </a:cubicBezTo>
                  <a:cubicBezTo>
                    <a:pt x="69" y="562"/>
                    <a:pt x="66" y="566"/>
                    <a:pt x="63" y="571"/>
                  </a:cubicBezTo>
                  <a:cubicBezTo>
                    <a:pt x="54" y="589"/>
                    <a:pt x="56" y="613"/>
                    <a:pt x="58" y="633"/>
                  </a:cubicBezTo>
                  <a:cubicBezTo>
                    <a:pt x="80" y="782"/>
                    <a:pt x="80" y="782"/>
                    <a:pt x="80" y="782"/>
                  </a:cubicBezTo>
                  <a:cubicBezTo>
                    <a:pt x="236" y="758"/>
                    <a:pt x="236" y="758"/>
                    <a:pt x="236" y="758"/>
                  </a:cubicBezTo>
                  <a:cubicBezTo>
                    <a:pt x="256" y="755"/>
                    <a:pt x="281" y="749"/>
                    <a:pt x="296" y="734"/>
                  </a:cubicBezTo>
                  <a:cubicBezTo>
                    <a:pt x="300" y="730"/>
                    <a:pt x="303" y="724"/>
                    <a:pt x="303" y="718"/>
                  </a:cubicBezTo>
                  <a:cubicBezTo>
                    <a:pt x="303" y="707"/>
                    <a:pt x="291" y="706"/>
                    <a:pt x="283" y="699"/>
                  </a:cubicBezTo>
                  <a:cubicBezTo>
                    <a:pt x="270" y="689"/>
                    <a:pt x="260" y="674"/>
                    <a:pt x="258" y="657"/>
                  </a:cubicBezTo>
                  <a:cubicBezTo>
                    <a:pt x="244" y="560"/>
                    <a:pt x="418" y="537"/>
                    <a:pt x="427" y="635"/>
                  </a:cubicBezTo>
                  <a:cubicBezTo>
                    <a:pt x="428" y="654"/>
                    <a:pt x="422" y="672"/>
                    <a:pt x="409" y="686"/>
                  </a:cubicBezTo>
                  <a:cubicBezTo>
                    <a:pt x="403" y="694"/>
                    <a:pt x="397" y="697"/>
                    <a:pt x="403" y="707"/>
                  </a:cubicBezTo>
                  <a:cubicBezTo>
                    <a:pt x="406" y="712"/>
                    <a:pt x="410" y="715"/>
                    <a:pt x="415" y="718"/>
                  </a:cubicBezTo>
                  <a:cubicBezTo>
                    <a:pt x="433" y="727"/>
                    <a:pt x="457" y="725"/>
                    <a:pt x="477" y="723"/>
                  </a:cubicBezTo>
                  <a:cubicBezTo>
                    <a:pt x="618" y="702"/>
                    <a:pt x="618" y="702"/>
                    <a:pt x="618" y="702"/>
                  </a:cubicBezTo>
                  <a:cubicBezTo>
                    <a:pt x="596" y="553"/>
                    <a:pt x="596" y="553"/>
                    <a:pt x="596" y="553"/>
                  </a:cubicBezTo>
                  <a:cubicBezTo>
                    <a:pt x="593" y="533"/>
                    <a:pt x="592" y="509"/>
                    <a:pt x="601" y="491"/>
                  </a:cubicBezTo>
                  <a:cubicBezTo>
                    <a:pt x="603" y="486"/>
                    <a:pt x="606" y="482"/>
                    <a:pt x="611" y="480"/>
                  </a:cubicBezTo>
                  <a:cubicBezTo>
                    <a:pt x="621" y="474"/>
                    <a:pt x="624" y="479"/>
                    <a:pt x="632" y="486"/>
                  </a:cubicBezTo>
                  <a:cubicBezTo>
                    <a:pt x="646" y="498"/>
                    <a:pt x="665" y="505"/>
                    <a:pt x="683" y="503"/>
                  </a:cubicBezTo>
                  <a:cubicBezTo>
                    <a:pt x="781" y="494"/>
                    <a:pt x="758" y="320"/>
                    <a:pt x="661" y="335"/>
                  </a:cubicBezTo>
                  <a:close/>
                </a:path>
              </a:pathLst>
            </a:custGeom>
            <a:solidFill>
              <a:srgbClr val="819FCF"/>
            </a:solidFill>
            <a:ln w="76200" cap="flat">
              <a:solidFill>
                <a:srgbClr val="FAFAF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3" name="Freeform 6">
              <a:extLst>
                <a:ext uri="{FF2B5EF4-FFF2-40B4-BE49-F238E27FC236}">
                  <a16:creationId xmlns:a16="http://schemas.microsoft.com/office/drawing/2014/main" xmlns="" id="{1F09DC45-F293-4376-A445-AFE7C449B8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5113" y="1054101"/>
              <a:ext cx="2930525" cy="2938462"/>
            </a:xfrm>
            <a:custGeom>
              <a:avLst/>
              <a:gdLst>
                <a:gd name="T0" fmla="*/ 661 w 780"/>
                <a:gd name="T1" fmla="*/ 335 h 782"/>
                <a:gd name="T2" fmla="*/ 618 w 780"/>
                <a:gd name="T3" fmla="*/ 360 h 782"/>
                <a:gd name="T4" fmla="*/ 599 w 780"/>
                <a:gd name="T5" fmla="*/ 379 h 782"/>
                <a:gd name="T6" fmla="*/ 584 w 780"/>
                <a:gd name="T7" fmla="*/ 372 h 782"/>
                <a:gd name="T8" fmla="*/ 559 w 780"/>
                <a:gd name="T9" fmla="*/ 313 h 782"/>
                <a:gd name="T10" fmla="*/ 537 w 780"/>
                <a:gd name="T11" fmla="*/ 164 h 782"/>
                <a:gd name="T12" fmla="*/ 396 w 780"/>
                <a:gd name="T13" fmla="*/ 185 h 782"/>
                <a:gd name="T14" fmla="*/ 334 w 780"/>
                <a:gd name="T15" fmla="*/ 180 h 782"/>
                <a:gd name="T16" fmla="*/ 322 w 780"/>
                <a:gd name="T17" fmla="*/ 170 h 782"/>
                <a:gd name="T18" fmla="*/ 329 w 780"/>
                <a:gd name="T19" fmla="*/ 149 h 782"/>
                <a:gd name="T20" fmla="*/ 346 w 780"/>
                <a:gd name="T21" fmla="*/ 98 h 782"/>
                <a:gd name="T22" fmla="*/ 177 w 780"/>
                <a:gd name="T23" fmla="*/ 120 h 782"/>
                <a:gd name="T24" fmla="*/ 203 w 780"/>
                <a:gd name="T25" fmla="*/ 162 h 782"/>
                <a:gd name="T26" fmla="*/ 222 w 780"/>
                <a:gd name="T27" fmla="*/ 181 h 782"/>
                <a:gd name="T28" fmla="*/ 215 w 780"/>
                <a:gd name="T29" fmla="*/ 197 h 782"/>
                <a:gd name="T30" fmla="*/ 156 w 780"/>
                <a:gd name="T31" fmla="*/ 221 h 782"/>
                <a:gd name="T32" fmla="*/ 0 w 780"/>
                <a:gd name="T33" fmla="*/ 244 h 782"/>
                <a:gd name="T34" fmla="*/ 22 w 780"/>
                <a:gd name="T35" fmla="*/ 393 h 782"/>
                <a:gd name="T36" fmla="*/ 46 w 780"/>
                <a:gd name="T37" fmla="*/ 452 h 782"/>
                <a:gd name="T38" fmla="*/ 62 w 780"/>
                <a:gd name="T39" fmla="*/ 459 h 782"/>
                <a:gd name="T40" fmla="*/ 81 w 780"/>
                <a:gd name="T41" fmla="*/ 440 h 782"/>
                <a:gd name="T42" fmla="*/ 123 w 780"/>
                <a:gd name="T43" fmla="*/ 415 h 782"/>
                <a:gd name="T44" fmla="*/ 145 w 780"/>
                <a:gd name="T45" fmla="*/ 583 h 782"/>
                <a:gd name="T46" fmla="*/ 94 w 780"/>
                <a:gd name="T47" fmla="*/ 566 h 782"/>
                <a:gd name="T48" fmla="*/ 73 w 780"/>
                <a:gd name="T49" fmla="*/ 560 h 782"/>
                <a:gd name="T50" fmla="*/ 63 w 780"/>
                <a:gd name="T51" fmla="*/ 571 h 782"/>
                <a:gd name="T52" fmla="*/ 58 w 780"/>
                <a:gd name="T53" fmla="*/ 633 h 782"/>
                <a:gd name="T54" fmla="*/ 80 w 780"/>
                <a:gd name="T55" fmla="*/ 782 h 782"/>
                <a:gd name="T56" fmla="*/ 236 w 780"/>
                <a:gd name="T57" fmla="*/ 758 h 782"/>
                <a:gd name="T58" fmla="*/ 295 w 780"/>
                <a:gd name="T59" fmla="*/ 734 h 782"/>
                <a:gd name="T60" fmla="*/ 302 w 780"/>
                <a:gd name="T61" fmla="*/ 718 h 782"/>
                <a:gd name="T62" fmla="*/ 283 w 780"/>
                <a:gd name="T63" fmla="*/ 699 h 782"/>
                <a:gd name="T64" fmla="*/ 257 w 780"/>
                <a:gd name="T65" fmla="*/ 657 h 782"/>
                <a:gd name="T66" fmla="*/ 426 w 780"/>
                <a:gd name="T67" fmla="*/ 635 h 782"/>
                <a:gd name="T68" fmla="*/ 409 w 780"/>
                <a:gd name="T69" fmla="*/ 686 h 782"/>
                <a:gd name="T70" fmla="*/ 402 w 780"/>
                <a:gd name="T71" fmla="*/ 707 h 782"/>
                <a:gd name="T72" fmla="*/ 414 w 780"/>
                <a:gd name="T73" fmla="*/ 718 h 782"/>
                <a:gd name="T74" fmla="*/ 476 w 780"/>
                <a:gd name="T75" fmla="*/ 723 h 782"/>
                <a:gd name="T76" fmla="*/ 617 w 780"/>
                <a:gd name="T77" fmla="*/ 702 h 782"/>
                <a:gd name="T78" fmla="*/ 595 w 780"/>
                <a:gd name="T79" fmla="*/ 553 h 782"/>
                <a:gd name="T80" fmla="*/ 600 w 780"/>
                <a:gd name="T81" fmla="*/ 491 h 782"/>
                <a:gd name="T82" fmla="*/ 610 w 780"/>
                <a:gd name="T83" fmla="*/ 480 h 782"/>
                <a:gd name="T84" fmla="*/ 631 w 780"/>
                <a:gd name="T85" fmla="*/ 486 h 782"/>
                <a:gd name="T86" fmla="*/ 683 w 780"/>
                <a:gd name="T87" fmla="*/ 503 h 782"/>
                <a:gd name="T88" fmla="*/ 661 w 780"/>
                <a:gd name="T89" fmla="*/ 335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80" h="782">
                  <a:moveTo>
                    <a:pt x="661" y="335"/>
                  </a:moveTo>
                  <a:cubicBezTo>
                    <a:pt x="644" y="337"/>
                    <a:pt x="629" y="347"/>
                    <a:pt x="618" y="360"/>
                  </a:cubicBezTo>
                  <a:cubicBezTo>
                    <a:pt x="612" y="368"/>
                    <a:pt x="611" y="379"/>
                    <a:pt x="599" y="379"/>
                  </a:cubicBezTo>
                  <a:cubicBezTo>
                    <a:pt x="593" y="379"/>
                    <a:pt x="588" y="376"/>
                    <a:pt x="584" y="372"/>
                  </a:cubicBezTo>
                  <a:cubicBezTo>
                    <a:pt x="568" y="358"/>
                    <a:pt x="562" y="333"/>
                    <a:pt x="559" y="313"/>
                  </a:cubicBezTo>
                  <a:cubicBezTo>
                    <a:pt x="537" y="164"/>
                    <a:pt x="537" y="164"/>
                    <a:pt x="537" y="164"/>
                  </a:cubicBezTo>
                  <a:cubicBezTo>
                    <a:pt x="396" y="185"/>
                    <a:pt x="396" y="185"/>
                    <a:pt x="396" y="185"/>
                  </a:cubicBezTo>
                  <a:cubicBezTo>
                    <a:pt x="376" y="188"/>
                    <a:pt x="352" y="189"/>
                    <a:pt x="334" y="180"/>
                  </a:cubicBezTo>
                  <a:cubicBezTo>
                    <a:pt x="329" y="178"/>
                    <a:pt x="325" y="175"/>
                    <a:pt x="322" y="170"/>
                  </a:cubicBezTo>
                  <a:cubicBezTo>
                    <a:pt x="317" y="160"/>
                    <a:pt x="322" y="156"/>
                    <a:pt x="329" y="149"/>
                  </a:cubicBezTo>
                  <a:cubicBezTo>
                    <a:pt x="341" y="135"/>
                    <a:pt x="348" y="116"/>
                    <a:pt x="346" y="98"/>
                  </a:cubicBezTo>
                  <a:cubicBezTo>
                    <a:pt x="337" y="0"/>
                    <a:pt x="163" y="23"/>
                    <a:pt x="177" y="120"/>
                  </a:cubicBezTo>
                  <a:cubicBezTo>
                    <a:pt x="180" y="136"/>
                    <a:pt x="189" y="151"/>
                    <a:pt x="203" y="162"/>
                  </a:cubicBezTo>
                  <a:cubicBezTo>
                    <a:pt x="211" y="168"/>
                    <a:pt x="222" y="170"/>
                    <a:pt x="222" y="181"/>
                  </a:cubicBezTo>
                  <a:cubicBezTo>
                    <a:pt x="222" y="187"/>
                    <a:pt x="219" y="193"/>
                    <a:pt x="215" y="197"/>
                  </a:cubicBezTo>
                  <a:cubicBezTo>
                    <a:pt x="201" y="212"/>
                    <a:pt x="176" y="218"/>
                    <a:pt x="156" y="221"/>
                  </a:cubicBezTo>
                  <a:cubicBezTo>
                    <a:pt x="0" y="244"/>
                    <a:pt x="0" y="244"/>
                    <a:pt x="0" y="244"/>
                  </a:cubicBezTo>
                  <a:cubicBezTo>
                    <a:pt x="22" y="393"/>
                    <a:pt x="22" y="393"/>
                    <a:pt x="22" y="393"/>
                  </a:cubicBezTo>
                  <a:cubicBezTo>
                    <a:pt x="25" y="413"/>
                    <a:pt x="31" y="438"/>
                    <a:pt x="46" y="452"/>
                  </a:cubicBezTo>
                  <a:cubicBezTo>
                    <a:pt x="50" y="456"/>
                    <a:pt x="56" y="459"/>
                    <a:pt x="62" y="459"/>
                  </a:cubicBezTo>
                  <a:cubicBezTo>
                    <a:pt x="73" y="459"/>
                    <a:pt x="75" y="448"/>
                    <a:pt x="81" y="440"/>
                  </a:cubicBezTo>
                  <a:cubicBezTo>
                    <a:pt x="92" y="427"/>
                    <a:pt x="107" y="417"/>
                    <a:pt x="123" y="415"/>
                  </a:cubicBezTo>
                  <a:cubicBezTo>
                    <a:pt x="220" y="400"/>
                    <a:pt x="243" y="574"/>
                    <a:pt x="145" y="583"/>
                  </a:cubicBezTo>
                  <a:cubicBezTo>
                    <a:pt x="127" y="585"/>
                    <a:pt x="108" y="578"/>
                    <a:pt x="94" y="566"/>
                  </a:cubicBezTo>
                  <a:cubicBezTo>
                    <a:pt x="86" y="559"/>
                    <a:pt x="83" y="554"/>
                    <a:pt x="73" y="560"/>
                  </a:cubicBezTo>
                  <a:cubicBezTo>
                    <a:pt x="68" y="562"/>
                    <a:pt x="65" y="566"/>
                    <a:pt x="63" y="571"/>
                  </a:cubicBezTo>
                  <a:cubicBezTo>
                    <a:pt x="54" y="589"/>
                    <a:pt x="55" y="613"/>
                    <a:pt x="58" y="633"/>
                  </a:cubicBezTo>
                  <a:cubicBezTo>
                    <a:pt x="80" y="782"/>
                    <a:pt x="80" y="782"/>
                    <a:pt x="80" y="782"/>
                  </a:cubicBezTo>
                  <a:cubicBezTo>
                    <a:pt x="236" y="758"/>
                    <a:pt x="236" y="758"/>
                    <a:pt x="236" y="758"/>
                  </a:cubicBezTo>
                  <a:cubicBezTo>
                    <a:pt x="256" y="755"/>
                    <a:pt x="281" y="749"/>
                    <a:pt x="295" y="734"/>
                  </a:cubicBezTo>
                  <a:cubicBezTo>
                    <a:pt x="299" y="730"/>
                    <a:pt x="302" y="725"/>
                    <a:pt x="302" y="718"/>
                  </a:cubicBezTo>
                  <a:cubicBezTo>
                    <a:pt x="302" y="707"/>
                    <a:pt x="291" y="706"/>
                    <a:pt x="283" y="699"/>
                  </a:cubicBezTo>
                  <a:cubicBezTo>
                    <a:pt x="269" y="689"/>
                    <a:pt x="260" y="674"/>
                    <a:pt x="257" y="657"/>
                  </a:cubicBezTo>
                  <a:cubicBezTo>
                    <a:pt x="243" y="560"/>
                    <a:pt x="417" y="537"/>
                    <a:pt x="426" y="635"/>
                  </a:cubicBezTo>
                  <a:cubicBezTo>
                    <a:pt x="428" y="654"/>
                    <a:pt x="421" y="672"/>
                    <a:pt x="409" y="686"/>
                  </a:cubicBezTo>
                  <a:cubicBezTo>
                    <a:pt x="402" y="694"/>
                    <a:pt x="397" y="697"/>
                    <a:pt x="402" y="707"/>
                  </a:cubicBezTo>
                  <a:cubicBezTo>
                    <a:pt x="405" y="712"/>
                    <a:pt x="409" y="715"/>
                    <a:pt x="414" y="718"/>
                  </a:cubicBezTo>
                  <a:cubicBezTo>
                    <a:pt x="432" y="727"/>
                    <a:pt x="456" y="725"/>
                    <a:pt x="476" y="723"/>
                  </a:cubicBezTo>
                  <a:cubicBezTo>
                    <a:pt x="617" y="702"/>
                    <a:pt x="617" y="702"/>
                    <a:pt x="617" y="702"/>
                  </a:cubicBezTo>
                  <a:cubicBezTo>
                    <a:pt x="595" y="553"/>
                    <a:pt x="595" y="553"/>
                    <a:pt x="595" y="553"/>
                  </a:cubicBezTo>
                  <a:cubicBezTo>
                    <a:pt x="592" y="534"/>
                    <a:pt x="591" y="509"/>
                    <a:pt x="600" y="491"/>
                  </a:cubicBezTo>
                  <a:cubicBezTo>
                    <a:pt x="602" y="486"/>
                    <a:pt x="606" y="482"/>
                    <a:pt x="610" y="480"/>
                  </a:cubicBezTo>
                  <a:cubicBezTo>
                    <a:pt x="620" y="474"/>
                    <a:pt x="624" y="479"/>
                    <a:pt x="631" y="486"/>
                  </a:cubicBezTo>
                  <a:cubicBezTo>
                    <a:pt x="646" y="498"/>
                    <a:pt x="664" y="505"/>
                    <a:pt x="683" y="503"/>
                  </a:cubicBezTo>
                  <a:cubicBezTo>
                    <a:pt x="780" y="495"/>
                    <a:pt x="757" y="320"/>
                    <a:pt x="661" y="335"/>
                  </a:cubicBezTo>
                  <a:close/>
                </a:path>
              </a:pathLst>
            </a:custGeom>
            <a:solidFill>
              <a:srgbClr val="425FA0"/>
            </a:solidFill>
            <a:ln w="76200" cap="flat">
              <a:solidFill>
                <a:srgbClr val="FAFAF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4" name="Freeform 7">
              <a:extLst>
                <a:ext uri="{FF2B5EF4-FFF2-40B4-BE49-F238E27FC236}">
                  <a16:creationId xmlns:a16="http://schemas.microsoft.com/office/drawing/2014/main" xmlns="" id="{F94BE80D-0FEE-4EC2-A07C-A45BD54818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4263" y="3371850"/>
              <a:ext cx="2935287" cy="2940050"/>
            </a:xfrm>
            <a:custGeom>
              <a:avLst/>
              <a:gdLst>
                <a:gd name="T0" fmla="*/ 661 w 781"/>
                <a:gd name="T1" fmla="*/ 335 h 782"/>
                <a:gd name="T2" fmla="*/ 619 w 781"/>
                <a:gd name="T3" fmla="*/ 360 h 782"/>
                <a:gd name="T4" fmla="*/ 600 w 781"/>
                <a:gd name="T5" fmla="*/ 380 h 782"/>
                <a:gd name="T6" fmla="*/ 584 w 781"/>
                <a:gd name="T7" fmla="*/ 373 h 782"/>
                <a:gd name="T8" fmla="*/ 560 w 781"/>
                <a:gd name="T9" fmla="*/ 313 h 782"/>
                <a:gd name="T10" fmla="*/ 538 w 781"/>
                <a:gd name="T11" fmla="*/ 165 h 782"/>
                <a:gd name="T12" fmla="*/ 397 w 781"/>
                <a:gd name="T13" fmla="*/ 186 h 782"/>
                <a:gd name="T14" fmla="*/ 335 w 781"/>
                <a:gd name="T15" fmla="*/ 181 h 782"/>
                <a:gd name="T16" fmla="*/ 323 w 781"/>
                <a:gd name="T17" fmla="*/ 170 h 782"/>
                <a:gd name="T18" fmla="*/ 329 w 781"/>
                <a:gd name="T19" fmla="*/ 149 h 782"/>
                <a:gd name="T20" fmla="*/ 347 w 781"/>
                <a:gd name="T21" fmla="*/ 98 h 782"/>
                <a:gd name="T22" fmla="*/ 178 w 781"/>
                <a:gd name="T23" fmla="*/ 120 h 782"/>
                <a:gd name="T24" fmla="*/ 203 w 781"/>
                <a:gd name="T25" fmla="*/ 162 h 782"/>
                <a:gd name="T26" fmla="*/ 223 w 781"/>
                <a:gd name="T27" fmla="*/ 181 h 782"/>
                <a:gd name="T28" fmla="*/ 216 w 781"/>
                <a:gd name="T29" fmla="*/ 197 h 782"/>
                <a:gd name="T30" fmla="*/ 156 w 781"/>
                <a:gd name="T31" fmla="*/ 221 h 782"/>
                <a:gd name="T32" fmla="*/ 0 w 781"/>
                <a:gd name="T33" fmla="*/ 245 h 782"/>
                <a:gd name="T34" fmla="*/ 22 w 781"/>
                <a:gd name="T35" fmla="*/ 393 h 782"/>
                <a:gd name="T36" fmla="*/ 47 w 781"/>
                <a:gd name="T37" fmla="*/ 452 h 782"/>
                <a:gd name="T38" fmla="*/ 62 w 781"/>
                <a:gd name="T39" fmla="*/ 460 h 782"/>
                <a:gd name="T40" fmla="*/ 82 w 781"/>
                <a:gd name="T41" fmla="*/ 440 h 782"/>
                <a:gd name="T42" fmla="*/ 124 w 781"/>
                <a:gd name="T43" fmla="*/ 415 h 782"/>
                <a:gd name="T44" fmla="*/ 146 w 781"/>
                <a:gd name="T45" fmla="*/ 584 h 782"/>
                <a:gd name="T46" fmla="*/ 95 w 781"/>
                <a:gd name="T47" fmla="*/ 566 h 782"/>
                <a:gd name="T48" fmla="*/ 74 w 781"/>
                <a:gd name="T49" fmla="*/ 560 h 782"/>
                <a:gd name="T50" fmla="*/ 63 w 781"/>
                <a:gd name="T51" fmla="*/ 571 h 782"/>
                <a:gd name="T52" fmla="*/ 58 w 781"/>
                <a:gd name="T53" fmla="*/ 634 h 782"/>
                <a:gd name="T54" fmla="*/ 80 w 781"/>
                <a:gd name="T55" fmla="*/ 782 h 782"/>
                <a:gd name="T56" fmla="*/ 236 w 781"/>
                <a:gd name="T57" fmla="*/ 759 h 782"/>
                <a:gd name="T58" fmla="*/ 296 w 781"/>
                <a:gd name="T59" fmla="*/ 735 h 782"/>
                <a:gd name="T60" fmla="*/ 303 w 781"/>
                <a:gd name="T61" fmla="*/ 719 h 782"/>
                <a:gd name="T62" fmla="*/ 283 w 781"/>
                <a:gd name="T63" fmla="*/ 700 h 782"/>
                <a:gd name="T64" fmla="*/ 258 w 781"/>
                <a:gd name="T65" fmla="*/ 657 h 782"/>
                <a:gd name="T66" fmla="*/ 427 w 781"/>
                <a:gd name="T67" fmla="*/ 635 h 782"/>
                <a:gd name="T68" fmla="*/ 409 w 781"/>
                <a:gd name="T69" fmla="*/ 687 h 782"/>
                <a:gd name="T70" fmla="*/ 403 w 781"/>
                <a:gd name="T71" fmla="*/ 708 h 782"/>
                <a:gd name="T72" fmla="*/ 415 w 781"/>
                <a:gd name="T73" fmla="*/ 718 h 782"/>
                <a:gd name="T74" fmla="*/ 477 w 781"/>
                <a:gd name="T75" fmla="*/ 723 h 782"/>
                <a:gd name="T76" fmla="*/ 618 w 781"/>
                <a:gd name="T77" fmla="*/ 702 h 782"/>
                <a:gd name="T78" fmla="*/ 596 w 781"/>
                <a:gd name="T79" fmla="*/ 554 h 782"/>
                <a:gd name="T80" fmla="*/ 601 w 781"/>
                <a:gd name="T81" fmla="*/ 492 h 782"/>
                <a:gd name="T82" fmla="*/ 611 w 781"/>
                <a:gd name="T83" fmla="*/ 480 h 782"/>
                <a:gd name="T84" fmla="*/ 632 w 781"/>
                <a:gd name="T85" fmla="*/ 486 h 782"/>
                <a:gd name="T86" fmla="*/ 683 w 781"/>
                <a:gd name="T87" fmla="*/ 504 h 782"/>
                <a:gd name="T88" fmla="*/ 661 w 781"/>
                <a:gd name="T89" fmla="*/ 335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81" h="782">
                  <a:moveTo>
                    <a:pt x="661" y="335"/>
                  </a:moveTo>
                  <a:cubicBezTo>
                    <a:pt x="645" y="337"/>
                    <a:pt x="629" y="347"/>
                    <a:pt x="619" y="360"/>
                  </a:cubicBezTo>
                  <a:cubicBezTo>
                    <a:pt x="613" y="368"/>
                    <a:pt x="611" y="380"/>
                    <a:pt x="600" y="380"/>
                  </a:cubicBezTo>
                  <a:cubicBezTo>
                    <a:pt x="594" y="379"/>
                    <a:pt x="588" y="377"/>
                    <a:pt x="584" y="373"/>
                  </a:cubicBezTo>
                  <a:cubicBezTo>
                    <a:pt x="569" y="358"/>
                    <a:pt x="563" y="333"/>
                    <a:pt x="560" y="313"/>
                  </a:cubicBezTo>
                  <a:cubicBezTo>
                    <a:pt x="538" y="165"/>
                    <a:pt x="538" y="165"/>
                    <a:pt x="538" y="165"/>
                  </a:cubicBezTo>
                  <a:cubicBezTo>
                    <a:pt x="397" y="186"/>
                    <a:pt x="397" y="186"/>
                    <a:pt x="397" y="186"/>
                  </a:cubicBezTo>
                  <a:cubicBezTo>
                    <a:pt x="377" y="188"/>
                    <a:pt x="353" y="190"/>
                    <a:pt x="335" y="181"/>
                  </a:cubicBezTo>
                  <a:cubicBezTo>
                    <a:pt x="330" y="178"/>
                    <a:pt x="326" y="175"/>
                    <a:pt x="323" y="170"/>
                  </a:cubicBezTo>
                  <a:cubicBezTo>
                    <a:pt x="317" y="160"/>
                    <a:pt x="323" y="157"/>
                    <a:pt x="329" y="149"/>
                  </a:cubicBezTo>
                  <a:cubicBezTo>
                    <a:pt x="342" y="135"/>
                    <a:pt x="348" y="117"/>
                    <a:pt x="347" y="98"/>
                  </a:cubicBezTo>
                  <a:cubicBezTo>
                    <a:pt x="338" y="0"/>
                    <a:pt x="164" y="23"/>
                    <a:pt x="178" y="120"/>
                  </a:cubicBezTo>
                  <a:cubicBezTo>
                    <a:pt x="180" y="137"/>
                    <a:pt x="190" y="152"/>
                    <a:pt x="203" y="162"/>
                  </a:cubicBezTo>
                  <a:cubicBezTo>
                    <a:pt x="211" y="169"/>
                    <a:pt x="223" y="170"/>
                    <a:pt x="223" y="181"/>
                  </a:cubicBezTo>
                  <a:cubicBezTo>
                    <a:pt x="223" y="187"/>
                    <a:pt x="220" y="193"/>
                    <a:pt x="216" y="197"/>
                  </a:cubicBezTo>
                  <a:cubicBezTo>
                    <a:pt x="201" y="212"/>
                    <a:pt x="176" y="218"/>
                    <a:pt x="156" y="221"/>
                  </a:cubicBezTo>
                  <a:cubicBezTo>
                    <a:pt x="0" y="245"/>
                    <a:pt x="0" y="245"/>
                    <a:pt x="0" y="245"/>
                  </a:cubicBezTo>
                  <a:cubicBezTo>
                    <a:pt x="22" y="393"/>
                    <a:pt x="22" y="393"/>
                    <a:pt x="22" y="393"/>
                  </a:cubicBezTo>
                  <a:cubicBezTo>
                    <a:pt x="26" y="413"/>
                    <a:pt x="32" y="438"/>
                    <a:pt x="47" y="452"/>
                  </a:cubicBezTo>
                  <a:cubicBezTo>
                    <a:pt x="51" y="457"/>
                    <a:pt x="56" y="459"/>
                    <a:pt x="62" y="460"/>
                  </a:cubicBezTo>
                  <a:cubicBezTo>
                    <a:pt x="74" y="460"/>
                    <a:pt x="75" y="448"/>
                    <a:pt x="82" y="440"/>
                  </a:cubicBezTo>
                  <a:cubicBezTo>
                    <a:pt x="92" y="427"/>
                    <a:pt x="107" y="417"/>
                    <a:pt x="124" y="415"/>
                  </a:cubicBezTo>
                  <a:cubicBezTo>
                    <a:pt x="221" y="400"/>
                    <a:pt x="243" y="575"/>
                    <a:pt x="146" y="584"/>
                  </a:cubicBezTo>
                  <a:cubicBezTo>
                    <a:pt x="127" y="585"/>
                    <a:pt x="109" y="578"/>
                    <a:pt x="95" y="566"/>
                  </a:cubicBezTo>
                  <a:cubicBezTo>
                    <a:pt x="87" y="560"/>
                    <a:pt x="84" y="554"/>
                    <a:pt x="74" y="560"/>
                  </a:cubicBezTo>
                  <a:cubicBezTo>
                    <a:pt x="69" y="562"/>
                    <a:pt x="65" y="567"/>
                    <a:pt x="63" y="571"/>
                  </a:cubicBezTo>
                  <a:cubicBezTo>
                    <a:pt x="54" y="590"/>
                    <a:pt x="55" y="614"/>
                    <a:pt x="58" y="634"/>
                  </a:cubicBezTo>
                  <a:cubicBezTo>
                    <a:pt x="80" y="782"/>
                    <a:pt x="80" y="782"/>
                    <a:pt x="80" y="782"/>
                  </a:cubicBezTo>
                  <a:cubicBezTo>
                    <a:pt x="236" y="759"/>
                    <a:pt x="236" y="759"/>
                    <a:pt x="236" y="759"/>
                  </a:cubicBezTo>
                  <a:cubicBezTo>
                    <a:pt x="256" y="756"/>
                    <a:pt x="281" y="750"/>
                    <a:pt x="296" y="735"/>
                  </a:cubicBezTo>
                  <a:cubicBezTo>
                    <a:pt x="300" y="730"/>
                    <a:pt x="302" y="725"/>
                    <a:pt x="303" y="719"/>
                  </a:cubicBezTo>
                  <a:cubicBezTo>
                    <a:pt x="303" y="707"/>
                    <a:pt x="291" y="706"/>
                    <a:pt x="283" y="700"/>
                  </a:cubicBezTo>
                  <a:cubicBezTo>
                    <a:pt x="270" y="689"/>
                    <a:pt x="260" y="674"/>
                    <a:pt x="258" y="657"/>
                  </a:cubicBezTo>
                  <a:cubicBezTo>
                    <a:pt x="244" y="561"/>
                    <a:pt x="418" y="538"/>
                    <a:pt x="427" y="635"/>
                  </a:cubicBezTo>
                  <a:cubicBezTo>
                    <a:pt x="428" y="654"/>
                    <a:pt x="421" y="672"/>
                    <a:pt x="409" y="687"/>
                  </a:cubicBezTo>
                  <a:cubicBezTo>
                    <a:pt x="403" y="694"/>
                    <a:pt x="397" y="698"/>
                    <a:pt x="403" y="708"/>
                  </a:cubicBezTo>
                  <a:cubicBezTo>
                    <a:pt x="405" y="712"/>
                    <a:pt x="410" y="716"/>
                    <a:pt x="415" y="718"/>
                  </a:cubicBezTo>
                  <a:cubicBezTo>
                    <a:pt x="433" y="727"/>
                    <a:pt x="457" y="726"/>
                    <a:pt x="477" y="723"/>
                  </a:cubicBezTo>
                  <a:cubicBezTo>
                    <a:pt x="618" y="702"/>
                    <a:pt x="618" y="702"/>
                    <a:pt x="618" y="702"/>
                  </a:cubicBezTo>
                  <a:cubicBezTo>
                    <a:pt x="596" y="554"/>
                    <a:pt x="596" y="554"/>
                    <a:pt x="596" y="554"/>
                  </a:cubicBezTo>
                  <a:cubicBezTo>
                    <a:pt x="593" y="534"/>
                    <a:pt x="592" y="510"/>
                    <a:pt x="601" y="492"/>
                  </a:cubicBezTo>
                  <a:cubicBezTo>
                    <a:pt x="603" y="487"/>
                    <a:pt x="606" y="482"/>
                    <a:pt x="611" y="480"/>
                  </a:cubicBezTo>
                  <a:cubicBezTo>
                    <a:pt x="621" y="474"/>
                    <a:pt x="624" y="480"/>
                    <a:pt x="632" y="486"/>
                  </a:cubicBezTo>
                  <a:cubicBezTo>
                    <a:pt x="646" y="499"/>
                    <a:pt x="665" y="505"/>
                    <a:pt x="683" y="504"/>
                  </a:cubicBezTo>
                  <a:cubicBezTo>
                    <a:pt x="781" y="495"/>
                    <a:pt x="758" y="321"/>
                    <a:pt x="661" y="335"/>
                  </a:cubicBezTo>
                  <a:close/>
                </a:path>
              </a:pathLst>
            </a:custGeom>
            <a:solidFill>
              <a:srgbClr val="1D2D5A"/>
            </a:solidFill>
            <a:ln w="76200" cap="flat">
              <a:solidFill>
                <a:srgbClr val="FAFAF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5" name="Freeform 8">
              <a:extLst>
                <a:ext uri="{FF2B5EF4-FFF2-40B4-BE49-F238E27FC236}">
                  <a16:creationId xmlns:a16="http://schemas.microsoft.com/office/drawing/2014/main" xmlns="" id="{F4D2EF71-C573-451F-B090-003F2BD3C7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802" y="3714716"/>
              <a:ext cx="2932112" cy="2938462"/>
            </a:xfrm>
            <a:custGeom>
              <a:avLst/>
              <a:gdLst>
                <a:gd name="T0" fmla="*/ 661 w 780"/>
                <a:gd name="T1" fmla="*/ 335 h 782"/>
                <a:gd name="T2" fmla="*/ 618 w 780"/>
                <a:gd name="T3" fmla="*/ 360 h 782"/>
                <a:gd name="T4" fmla="*/ 599 w 780"/>
                <a:gd name="T5" fmla="*/ 380 h 782"/>
                <a:gd name="T6" fmla="*/ 583 w 780"/>
                <a:gd name="T7" fmla="*/ 373 h 782"/>
                <a:gd name="T8" fmla="*/ 559 w 780"/>
                <a:gd name="T9" fmla="*/ 313 h 782"/>
                <a:gd name="T10" fmla="*/ 537 w 780"/>
                <a:gd name="T11" fmla="*/ 165 h 782"/>
                <a:gd name="T12" fmla="*/ 396 w 780"/>
                <a:gd name="T13" fmla="*/ 186 h 782"/>
                <a:gd name="T14" fmla="*/ 334 w 780"/>
                <a:gd name="T15" fmla="*/ 181 h 782"/>
                <a:gd name="T16" fmla="*/ 322 w 780"/>
                <a:gd name="T17" fmla="*/ 170 h 782"/>
                <a:gd name="T18" fmla="*/ 329 w 780"/>
                <a:gd name="T19" fmla="*/ 149 h 782"/>
                <a:gd name="T20" fmla="*/ 346 w 780"/>
                <a:gd name="T21" fmla="*/ 98 h 782"/>
                <a:gd name="T22" fmla="*/ 177 w 780"/>
                <a:gd name="T23" fmla="*/ 120 h 782"/>
                <a:gd name="T24" fmla="*/ 203 w 780"/>
                <a:gd name="T25" fmla="*/ 162 h 782"/>
                <a:gd name="T26" fmla="*/ 222 w 780"/>
                <a:gd name="T27" fmla="*/ 181 h 782"/>
                <a:gd name="T28" fmla="*/ 215 w 780"/>
                <a:gd name="T29" fmla="*/ 197 h 782"/>
                <a:gd name="T30" fmla="*/ 156 w 780"/>
                <a:gd name="T31" fmla="*/ 221 h 782"/>
                <a:gd name="T32" fmla="*/ 0 w 780"/>
                <a:gd name="T33" fmla="*/ 245 h 782"/>
                <a:gd name="T34" fmla="*/ 22 w 780"/>
                <a:gd name="T35" fmla="*/ 393 h 782"/>
                <a:gd name="T36" fmla="*/ 46 w 780"/>
                <a:gd name="T37" fmla="*/ 453 h 782"/>
                <a:gd name="T38" fmla="*/ 62 w 780"/>
                <a:gd name="T39" fmla="*/ 460 h 782"/>
                <a:gd name="T40" fmla="*/ 81 w 780"/>
                <a:gd name="T41" fmla="*/ 440 h 782"/>
                <a:gd name="T42" fmla="*/ 123 w 780"/>
                <a:gd name="T43" fmla="*/ 415 h 782"/>
                <a:gd name="T44" fmla="*/ 145 w 780"/>
                <a:gd name="T45" fmla="*/ 584 h 782"/>
                <a:gd name="T46" fmla="*/ 94 w 780"/>
                <a:gd name="T47" fmla="*/ 566 h 782"/>
                <a:gd name="T48" fmla="*/ 73 w 780"/>
                <a:gd name="T49" fmla="*/ 560 h 782"/>
                <a:gd name="T50" fmla="*/ 63 w 780"/>
                <a:gd name="T51" fmla="*/ 572 h 782"/>
                <a:gd name="T52" fmla="*/ 58 w 780"/>
                <a:gd name="T53" fmla="*/ 634 h 782"/>
                <a:gd name="T54" fmla="*/ 80 w 780"/>
                <a:gd name="T55" fmla="*/ 782 h 782"/>
                <a:gd name="T56" fmla="*/ 236 w 780"/>
                <a:gd name="T57" fmla="*/ 759 h 782"/>
                <a:gd name="T58" fmla="*/ 295 w 780"/>
                <a:gd name="T59" fmla="*/ 735 h 782"/>
                <a:gd name="T60" fmla="*/ 302 w 780"/>
                <a:gd name="T61" fmla="*/ 719 h 782"/>
                <a:gd name="T62" fmla="*/ 283 w 780"/>
                <a:gd name="T63" fmla="*/ 700 h 782"/>
                <a:gd name="T64" fmla="*/ 257 w 780"/>
                <a:gd name="T65" fmla="*/ 657 h 782"/>
                <a:gd name="T66" fmla="*/ 426 w 780"/>
                <a:gd name="T67" fmla="*/ 635 h 782"/>
                <a:gd name="T68" fmla="*/ 409 w 780"/>
                <a:gd name="T69" fmla="*/ 687 h 782"/>
                <a:gd name="T70" fmla="*/ 402 w 780"/>
                <a:gd name="T71" fmla="*/ 708 h 782"/>
                <a:gd name="T72" fmla="*/ 414 w 780"/>
                <a:gd name="T73" fmla="*/ 718 h 782"/>
                <a:gd name="T74" fmla="*/ 476 w 780"/>
                <a:gd name="T75" fmla="*/ 723 h 782"/>
                <a:gd name="T76" fmla="*/ 617 w 780"/>
                <a:gd name="T77" fmla="*/ 702 h 782"/>
                <a:gd name="T78" fmla="*/ 595 w 780"/>
                <a:gd name="T79" fmla="*/ 554 h 782"/>
                <a:gd name="T80" fmla="*/ 600 w 780"/>
                <a:gd name="T81" fmla="*/ 492 h 782"/>
                <a:gd name="T82" fmla="*/ 610 w 780"/>
                <a:gd name="T83" fmla="*/ 480 h 782"/>
                <a:gd name="T84" fmla="*/ 631 w 780"/>
                <a:gd name="T85" fmla="*/ 486 h 782"/>
                <a:gd name="T86" fmla="*/ 683 w 780"/>
                <a:gd name="T87" fmla="*/ 504 h 782"/>
                <a:gd name="T88" fmla="*/ 661 w 780"/>
                <a:gd name="T89" fmla="*/ 335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80" h="782">
                  <a:moveTo>
                    <a:pt x="661" y="335"/>
                  </a:moveTo>
                  <a:cubicBezTo>
                    <a:pt x="644" y="337"/>
                    <a:pt x="629" y="347"/>
                    <a:pt x="618" y="360"/>
                  </a:cubicBezTo>
                  <a:cubicBezTo>
                    <a:pt x="612" y="368"/>
                    <a:pt x="611" y="380"/>
                    <a:pt x="599" y="380"/>
                  </a:cubicBezTo>
                  <a:cubicBezTo>
                    <a:pt x="593" y="380"/>
                    <a:pt x="588" y="377"/>
                    <a:pt x="583" y="373"/>
                  </a:cubicBezTo>
                  <a:cubicBezTo>
                    <a:pt x="568" y="358"/>
                    <a:pt x="562" y="333"/>
                    <a:pt x="559" y="313"/>
                  </a:cubicBezTo>
                  <a:cubicBezTo>
                    <a:pt x="537" y="165"/>
                    <a:pt x="537" y="165"/>
                    <a:pt x="537" y="165"/>
                  </a:cubicBezTo>
                  <a:cubicBezTo>
                    <a:pt x="396" y="186"/>
                    <a:pt x="396" y="186"/>
                    <a:pt x="396" y="186"/>
                  </a:cubicBezTo>
                  <a:cubicBezTo>
                    <a:pt x="376" y="188"/>
                    <a:pt x="352" y="190"/>
                    <a:pt x="334" y="181"/>
                  </a:cubicBezTo>
                  <a:cubicBezTo>
                    <a:pt x="329" y="178"/>
                    <a:pt x="325" y="175"/>
                    <a:pt x="322" y="170"/>
                  </a:cubicBezTo>
                  <a:cubicBezTo>
                    <a:pt x="317" y="160"/>
                    <a:pt x="322" y="157"/>
                    <a:pt x="329" y="149"/>
                  </a:cubicBezTo>
                  <a:cubicBezTo>
                    <a:pt x="341" y="135"/>
                    <a:pt x="348" y="117"/>
                    <a:pt x="346" y="98"/>
                  </a:cubicBezTo>
                  <a:cubicBezTo>
                    <a:pt x="337" y="0"/>
                    <a:pt x="163" y="23"/>
                    <a:pt x="177" y="120"/>
                  </a:cubicBezTo>
                  <a:cubicBezTo>
                    <a:pt x="180" y="137"/>
                    <a:pt x="189" y="152"/>
                    <a:pt x="203" y="162"/>
                  </a:cubicBezTo>
                  <a:cubicBezTo>
                    <a:pt x="211" y="169"/>
                    <a:pt x="222" y="170"/>
                    <a:pt x="222" y="181"/>
                  </a:cubicBezTo>
                  <a:cubicBezTo>
                    <a:pt x="222" y="188"/>
                    <a:pt x="219" y="193"/>
                    <a:pt x="215" y="197"/>
                  </a:cubicBezTo>
                  <a:cubicBezTo>
                    <a:pt x="201" y="212"/>
                    <a:pt x="176" y="218"/>
                    <a:pt x="156" y="221"/>
                  </a:cubicBezTo>
                  <a:cubicBezTo>
                    <a:pt x="0" y="245"/>
                    <a:pt x="0" y="245"/>
                    <a:pt x="0" y="245"/>
                  </a:cubicBezTo>
                  <a:cubicBezTo>
                    <a:pt x="22" y="393"/>
                    <a:pt x="22" y="393"/>
                    <a:pt x="22" y="393"/>
                  </a:cubicBezTo>
                  <a:cubicBezTo>
                    <a:pt x="25" y="413"/>
                    <a:pt x="31" y="438"/>
                    <a:pt x="46" y="453"/>
                  </a:cubicBezTo>
                  <a:cubicBezTo>
                    <a:pt x="50" y="457"/>
                    <a:pt x="56" y="459"/>
                    <a:pt x="62" y="460"/>
                  </a:cubicBezTo>
                  <a:cubicBezTo>
                    <a:pt x="73" y="460"/>
                    <a:pt x="75" y="448"/>
                    <a:pt x="81" y="440"/>
                  </a:cubicBezTo>
                  <a:cubicBezTo>
                    <a:pt x="91" y="427"/>
                    <a:pt x="107" y="417"/>
                    <a:pt x="123" y="415"/>
                  </a:cubicBezTo>
                  <a:cubicBezTo>
                    <a:pt x="220" y="401"/>
                    <a:pt x="243" y="575"/>
                    <a:pt x="145" y="584"/>
                  </a:cubicBezTo>
                  <a:cubicBezTo>
                    <a:pt x="127" y="585"/>
                    <a:pt x="108" y="579"/>
                    <a:pt x="94" y="566"/>
                  </a:cubicBezTo>
                  <a:cubicBezTo>
                    <a:pt x="86" y="560"/>
                    <a:pt x="83" y="554"/>
                    <a:pt x="73" y="560"/>
                  </a:cubicBezTo>
                  <a:cubicBezTo>
                    <a:pt x="68" y="562"/>
                    <a:pt x="65" y="567"/>
                    <a:pt x="63" y="572"/>
                  </a:cubicBezTo>
                  <a:cubicBezTo>
                    <a:pt x="54" y="590"/>
                    <a:pt x="55" y="614"/>
                    <a:pt x="58" y="634"/>
                  </a:cubicBezTo>
                  <a:cubicBezTo>
                    <a:pt x="80" y="782"/>
                    <a:pt x="80" y="782"/>
                    <a:pt x="80" y="782"/>
                  </a:cubicBezTo>
                  <a:cubicBezTo>
                    <a:pt x="236" y="759"/>
                    <a:pt x="236" y="759"/>
                    <a:pt x="236" y="759"/>
                  </a:cubicBezTo>
                  <a:cubicBezTo>
                    <a:pt x="256" y="756"/>
                    <a:pt x="280" y="750"/>
                    <a:pt x="295" y="735"/>
                  </a:cubicBezTo>
                  <a:cubicBezTo>
                    <a:pt x="299" y="730"/>
                    <a:pt x="302" y="725"/>
                    <a:pt x="302" y="719"/>
                  </a:cubicBezTo>
                  <a:cubicBezTo>
                    <a:pt x="302" y="707"/>
                    <a:pt x="290" y="706"/>
                    <a:pt x="283" y="700"/>
                  </a:cubicBezTo>
                  <a:cubicBezTo>
                    <a:pt x="269" y="689"/>
                    <a:pt x="260" y="674"/>
                    <a:pt x="257" y="657"/>
                  </a:cubicBezTo>
                  <a:cubicBezTo>
                    <a:pt x="243" y="561"/>
                    <a:pt x="417" y="538"/>
                    <a:pt x="426" y="635"/>
                  </a:cubicBezTo>
                  <a:cubicBezTo>
                    <a:pt x="428" y="654"/>
                    <a:pt x="421" y="672"/>
                    <a:pt x="409" y="687"/>
                  </a:cubicBezTo>
                  <a:cubicBezTo>
                    <a:pt x="402" y="694"/>
                    <a:pt x="397" y="698"/>
                    <a:pt x="402" y="708"/>
                  </a:cubicBezTo>
                  <a:cubicBezTo>
                    <a:pt x="405" y="712"/>
                    <a:pt x="409" y="716"/>
                    <a:pt x="414" y="718"/>
                  </a:cubicBezTo>
                  <a:cubicBezTo>
                    <a:pt x="432" y="727"/>
                    <a:pt x="456" y="726"/>
                    <a:pt x="476" y="723"/>
                  </a:cubicBezTo>
                  <a:cubicBezTo>
                    <a:pt x="617" y="702"/>
                    <a:pt x="617" y="702"/>
                    <a:pt x="617" y="702"/>
                  </a:cubicBezTo>
                  <a:cubicBezTo>
                    <a:pt x="595" y="554"/>
                    <a:pt x="595" y="554"/>
                    <a:pt x="595" y="554"/>
                  </a:cubicBezTo>
                  <a:cubicBezTo>
                    <a:pt x="592" y="534"/>
                    <a:pt x="591" y="510"/>
                    <a:pt x="600" y="492"/>
                  </a:cubicBezTo>
                  <a:cubicBezTo>
                    <a:pt x="602" y="487"/>
                    <a:pt x="606" y="483"/>
                    <a:pt x="610" y="480"/>
                  </a:cubicBezTo>
                  <a:cubicBezTo>
                    <a:pt x="620" y="474"/>
                    <a:pt x="624" y="480"/>
                    <a:pt x="631" y="486"/>
                  </a:cubicBezTo>
                  <a:cubicBezTo>
                    <a:pt x="646" y="499"/>
                    <a:pt x="664" y="505"/>
                    <a:pt x="683" y="504"/>
                  </a:cubicBezTo>
                  <a:cubicBezTo>
                    <a:pt x="780" y="495"/>
                    <a:pt x="757" y="321"/>
                    <a:pt x="661" y="335"/>
                  </a:cubicBezTo>
                  <a:close/>
                </a:path>
              </a:pathLst>
            </a:custGeom>
            <a:solidFill>
              <a:schemeClr val="bg1"/>
            </a:solidFill>
            <a:ln w="76200" cap="flat">
              <a:solidFill>
                <a:srgbClr val="1D2D5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66" name="TextBox 21"/>
          <p:cNvSpPr txBox="1"/>
          <p:nvPr/>
        </p:nvSpPr>
        <p:spPr>
          <a:xfrm>
            <a:off x="4679060" y="1849571"/>
            <a:ext cx="2600322" cy="552055"/>
          </a:xfrm>
          <a:prstGeom prst="rect">
            <a:avLst/>
          </a:prstGeom>
          <a:noFill/>
        </p:spPr>
        <p:txBody>
          <a:bodyPr wrap="square" lIns="119997" tIns="59998" rIns="119997" bIns="59998" rtlCol="0">
            <a:spAutoFit/>
          </a:bodyPr>
          <a:lstStyle>
            <a:defPPr>
              <a:defRPr lang="en-US"/>
            </a:defPPr>
            <a:lvl1pPr marL="0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1999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3997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75996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7995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59993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51992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43990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5989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федеральная рабочая программа воспитания</a:t>
            </a: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21"/>
          <p:cNvSpPr txBox="1"/>
          <p:nvPr/>
        </p:nvSpPr>
        <p:spPr>
          <a:xfrm>
            <a:off x="4987799" y="3344227"/>
            <a:ext cx="2600322" cy="767499"/>
          </a:xfrm>
          <a:prstGeom prst="rect">
            <a:avLst/>
          </a:prstGeom>
          <a:noFill/>
        </p:spPr>
        <p:txBody>
          <a:bodyPr wrap="square" lIns="119997" tIns="59998" rIns="119997" bIns="59998" rtlCol="0">
            <a:spAutoFit/>
          </a:bodyPr>
          <a:lstStyle>
            <a:defPPr>
              <a:defRPr lang="en-US"/>
            </a:defPPr>
            <a:lvl1pPr marL="0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1999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3997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75996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7995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59993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51992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43990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5989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примерный режим и распорядок дня дошкольных групп</a:t>
            </a: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21"/>
          <p:cNvSpPr txBox="1"/>
          <p:nvPr/>
        </p:nvSpPr>
        <p:spPr>
          <a:xfrm>
            <a:off x="9855061" y="1188843"/>
            <a:ext cx="1837123" cy="982942"/>
          </a:xfrm>
          <a:prstGeom prst="rect">
            <a:avLst/>
          </a:prstGeom>
          <a:noFill/>
        </p:spPr>
        <p:txBody>
          <a:bodyPr wrap="square" lIns="119997" tIns="59998" rIns="119997" bIns="59998" rtlCol="0">
            <a:spAutoFit/>
          </a:bodyPr>
          <a:lstStyle>
            <a:defPPr>
              <a:defRPr lang="en-US"/>
            </a:defPPr>
            <a:lvl1pPr marL="0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1999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3997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75996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7995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59993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51992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43990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5989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федеральный календарный план воспитательной работы </a:t>
            </a:r>
          </a:p>
        </p:txBody>
      </p:sp>
      <p:sp>
        <p:nvSpPr>
          <p:cNvPr id="69" name="TextBox 21"/>
          <p:cNvSpPr txBox="1"/>
          <p:nvPr/>
        </p:nvSpPr>
        <p:spPr>
          <a:xfrm>
            <a:off x="10667161" y="3065310"/>
            <a:ext cx="1259228" cy="552055"/>
          </a:xfrm>
          <a:prstGeom prst="rect">
            <a:avLst/>
          </a:prstGeom>
          <a:noFill/>
        </p:spPr>
        <p:txBody>
          <a:bodyPr wrap="square" lIns="119997" tIns="59998" rIns="119997" bIns="59998" rtlCol="0">
            <a:spAutoFit/>
          </a:bodyPr>
          <a:lstStyle>
            <a:defPPr>
              <a:defRPr lang="en-US"/>
            </a:defPPr>
            <a:lvl1pPr marL="0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1999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3997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75996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7995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59993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51992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43990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5989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иные компоненты</a:t>
            </a:r>
          </a:p>
        </p:txBody>
      </p:sp>
      <p:sp>
        <p:nvSpPr>
          <p:cNvPr id="26" name="Google Shape;135;p5"/>
          <p:cNvSpPr txBox="1"/>
          <p:nvPr/>
        </p:nvSpPr>
        <p:spPr>
          <a:xfrm>
            <a:off x="1242916" y="598229"/>
            <a:ext cx="729081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1D2D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ФОП</a:t>
            </a:r>
            <a:r>
              <a:rPr lang="ru-RU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800" b="1" dirty="0">
                <a:solidFill>
                  <a:srgbClr val="1D2D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ДО</a:t>
            </a:r>
            <a:endParaRPr sz="2800" b="1" dirty="0">
              <a:solidFill>
                <a:srgbClr val="1D2D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5554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"/>
          <p:cNvSpPr txBox="1"/>
          <p:nvPr/>
        </p:nvSpPr>
        <p:spPr>
          <a:xfrm>
            <a:off x="1242916" y="598229"/>
            <a:ext cx="88726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ИСТОРИЧЕСКОЕ ПРОСВЕЩЕНИЕ</a:t>
            </a:r>
            <a:endParaRPr dirty="0"/>
          </a:p>
        </p:txBody>
      </p:sp>
      <p:sp>
        <p:nvSpPr>
          <p:cNvPr id="138" name="Google Shape;138;p5"/>
          <p:cNvSpPr txBox="1"/>
          <p:nvPr/>
        </p:nvSpPr>
        <p:spPr>
          <a:xfrm>
            <a:off x="9696310" y="62420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275" tIns="37125" rIns="74275" bIns="371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 b="1">
                <a:solidFill>
                  <a:srgbClr val="1C3D8A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2600" b="1">
              <a:solidFill>
                <a:srgbClr val="1C3D8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" name="Рисунок 9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878144" flipH="1" flipV="1">
            <a:off x="3089789" y="3557530"/>
            <a:ext cx="1161127" cy="937238"/>
          </a:xfrm>
          <a:prstGeom prst="rect">
            <a:avLst/>
          </a:prstGeom>
        </p:spPr>
      </p:pic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46A6E1C5-1FD6-6DD7-A34E-6B2D2A485D9A}"/>
              </a:ext>
            </a:extLst>
          </p:cNvPr>
          <p:cNvSpPr/>
          <p:nvPr/>
        </p:nvSpPr>
        <p:spPr>
          <a:xfrm>
            <a:off x="7002090" y="1126995"/>
            <a:ext cx="4227614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585"/>
            <a:r>
              <a:rPr lang="ru-RU" sz="28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ПУТИН В.В.</a:t>
            </a:r>
          </a:p>
          <a:p>
            <a:pPr algn="just" defTabSz="609585"/>
            <a:r>
              <a:rPr lang="ru-RU" sz="20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Однако дело чести государства, общества и, конечно же, историков – защищать и нашу </a:t>
            </a:r>
            <a:r>
              <a:rPr lang="ru-RU" sz="2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подлинную</a:t>
            </a:r>
            <a:r>
              <a:rPr lang="ru-RU" sz="20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историю, и наших </a:t>
            </a:r>
            <a:r>
              <a:rPr lang="ru-RU" sz="2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героев</a:t>
            </a:r>
            <a:r>
              <a:rPr lang="ru-RU" sz="20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повышать качество исторического образования. Важно также грамотно и последовательно вести </a:t>
            </a:r>
            <a:r>
              <a:rPr lang="ru-RU" sz="2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работу</a:t>
            </a:r>
            <a:r>
              <a:rPr lang="ru-RU" sz="20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по историческому просвещению </a:t>
            </a:r>
            <a:r>
              <a:rPr lang="ru-RU" sz="2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начиная с семьи, детского сада и со школы.</a:t>
            </a:r>
          </a:p>
        </p:txBody>
      </p: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xmlns="" id="{200F26CF-AC0A-4596-6F2F-928B2247C8FE}"/>
              </a:ext>
            </a:extLst>
          </p:cNvPr>
          <p:cNvGrpSpPr/>
          <p:nvPr/>
        </p:nvGrpSpPr>
        <p:grpSpPr>
          <a:xfrm>
            <a:off x="715472" y="1216392"/>
            <a:ext cx="6269529" cy="4773775"/>
            <a:chOff x="4672454" y="1564499"/>
            <a:chExt cx="4359922" cy="3441696"/>
          </a:xfrm>
        </p:grpSpPr>
        <p:grpSp>
          <p:nvGrpSpPr>
            <p:cNvPr id="48" name="Группа 47">
              <a:extLst>
                <a:ext uri="{FF2B5EF4-FFF2-40B4-BE49-F238E27FC236}">
                  <a16:creationId xmlns:a16="http://schemas.microsoft.com/office/drawing/2014/main" xmlns="" id="{1B63A746-3940-1833-6F5A-CE9A06669CAE}"/>
                </a:ext>
              </a:extLst>
            </p:cNvPr>
            <p:cNvGrpSpPr/>
            <p:nvPr/>
          </p:nvGrpSpPr>
          <p:grpSpPr>
            <a:xfrm>
              <a:off x="4672454" y="1564499"/>
              <a:ext cx="1738981" cy="712647"/>
              <a:chOff x="4672454" y="1564499"/>
              <a:chExt cx="1738981" cy="712647"/>
            </a:xfrm>
          </p:grpSpPr>
          <p:sp>
            <p:nvSpPr>
              <p:cNvPr id="82" name="Овал 81">
                <a:extLst>
                  <a:ext uri="{FF2B5EF4-FFF2-40B4-BE49-F238E27FC236}">
                    <a16:creationId xmlns:a16="http://schemas.microsoft.com/office/drawing/2014/main" xmlns="" id="{C2F0BAAF-93C6-1093-D9D4-F93FBD8B92D2}"/>
                  </a:ext>
                </a:extLst>
              </p:cNvPr>
              <p:cNvSpPr/>
              <p:nvPr/>
            </p:nvSpPr>
            <p:spPr>
              <a:xfrm>
                <a:off x="5019243" y="1564499"/>
                <a:ext cx="1026695" cy="712647"/>
              </a:xfrm>
              <a:prstGeom prst="ellipse">
                <a:avLst/>
              </a:prstGeom>
              <a:solidFill>
                <a:srgbClr val="819FC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09585">
                  <a:defRPr/>
                </a:pPr>
                <a:endParaRPr lang="ru-RU" sz="2400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3" name="Прямоугольник 82">
                <a:extLst>
                  <a:ext uri="{FF2B5EF4-FFF2-40B4-BE49-F238E27FC236}">
                    <a16:creationId xmlns:a16="http://schemas.microsoft.com/office/drawing/2014/main" xmlns="" id="{0D80753C-4D40-8929-EE77-BA8A6E9D4AAE}"/>
                  </a:ext>
                </a:extLst>
              </p:cNvPr>
              <p:cNvSpPr/>
              <p:nvPr/>
            </p:nvSpPr>
            <p:spPr>
              <a:xfrm>
                <a:off x="4672454" y="1678341"/>
                <a:ext cx="1738981" cy="4215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09585">
                  <a:defRPr/>
                </a:pPr>
                <a:r>
                  <a:rPr lang="ru-RU" sz="16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История</a:t>
                </a:r>
              </a:p>
              <a:p>
                <a:pPr algn="ctr" defTabSz="609585">
                  <a:defRPr/>
                </a:pPr>
                <a:r>
                  <a:rPr lang="ru-RU" sz="16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семьи</a:t>
                </a:r>
              </a:p>
            </p:txBody>
          </p:sp>
        </p:grpSp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xmlns="" id="{681EBEC2-15E9-A64F-E585-97C14C89A09F}"/>
                </a:ext>
              </a:extLst>
            </p:cNvPr>
            <p:cNvGrpSpPr/>
            <p:nvPr/>
          </p:nvGrpSpPr>
          <p:grpSpPr>
            <a:xfrm>
              <a:off x="5947389" y="1576090"/>
              <a:ext cx="1738981" cy="724254"/>
              <a:chOff x="4708204" y="1592104"/>
              <a:chExt cx="1738981" cy="724254"/>
            </a:xfrm>
          </p:grpSpPr>
          <p:sp>
            <p:nvSpPr>
              <p:cNvPr id="80" name="Овал 79">
                <a:extLst>
                  <a:ext uri="{FF2B5EF4-FFF2-40B4-BE49-F238E27FC236}">
                    <a16:creationId xmlns:a16="http://schemas.microsoft.com/office/drawing/2014/main" xmlns="" id="{E767BA89-45AD-8956-2849-5B10EFBF2ABF}"/>
                  </a:ext>
                </a:extLst>
              </p:cNvPr>
              <p:cNvSpPr/>
              <p:nvPr/>
            </p:nvSpPr>
            <p:spPr>
              <a:xfrm>
                <a:off x="5037220" y="1592104"/>
                <a:ext cx="1026695" cy="724254"/>
              </a:xfrm>
              <a:prstGeom prst="ellipse">
                <a:avLst/>
              </a:prstGeom>
              <a:solidFill>
                <a:srgbClr val="819FC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09585">
                  <a:defRPr/>
                </a:pPr>
                <a:endParaRPr lang="ru-RU" sz="2400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1" name="Прямоугольник 80">
                <a:extLst>
                  <a:ext uri="{FF2B5EF4-FFF2-40B4-BE49-F238E27FC236}">
                    <a16:creationId xmlns:a16="http://schemas.microsoft.com/office/drawing/2014/main" xmlns="" id="{E1049C1A-69F7-27FE-E498-FB5E25BDD9F8}"/>
                  </a:ext>
                </a:extLst>
              </p:cNvPr>
              <p:cNvSpPr/>
              <p:nvPr/>
            </p:nvSpPr>
            <p:spPr>
              <a:xfrm>
                <a:off x="4708204" y="1621754"/>
                <a:ext cx="1738981" cy="5991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09585">
                  <a:defRPr/>
                </a:pPr>
                <a:r>
                  <a:rPr lang="ru-RU" sz="16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История</a:t>
                </a:r>
              </a:p>
              <a:p>
                <a:pPr algn="ctr" defTabSz="609585">
                  <a:defRPr/>
                </a:pPr>
                <a:r>
                  <a:rPr lang="ru-RU" sz="16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малой</a:t>
                </a:r>
              </a:p>
              <a:p>
                <a:pPr algn="ctr" defTabSz="609585">
                  <a:defRPr/>
                </a:pPr>
                <a:r>
                  <a:rPr lang="ru-RU" sz="16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Родины</a:t>
                </a:r>
              </a:p>
            </p:txBody>
          </p:sp>
        </p:grpSp>
        <p:grpSp>
          <p:nvGrpSpPr>
            <p:cNvPr id="67" name="Группа 66">
              <a:extLst>
                <a:ext uri="{FF2B5EF4-FFF2-40B4-BE49-F238E27FC236}">
                  <a16:creationId xmlns:a16="http://schemas.microsoft.com/office/drawing/2014/main" xmlns="" id="{62EF789B-0094-896F-8837-055D168B99BB}"/>
                </a:ext>
              </a:extLst>
            </p:cNvPr>
            <p:cNvGrpSpPr/>
            <p:nvPr/>
          </p:nvGrpSpPr>
          <p:grpSpPr>
            <a:xfrm>
              <a:off x="7041105" y="1564500"/>
              <a:ext cx="1991271" cy="751859"/>
              <a:chOff x="4576286" y="1564500"/>
              <a:chExt cx="1991271" cy="751859"/>
            </a:xfrm>
          </p:grpSpPr>
          <p:sp>
            <p:nvSpPr>
              <p:cNvPr id="75" name="Овал 74">
                <a:extLst>
                  <a:ext uri="{FF2B5EF4-FFF2-40B4-BE49-F238E27FC236}">
                    <a16:creationId xmlns:a16="http://schemas.microsoft.com/office/drawing/2014/main" xmlns="" id="{681B3F6E-E1C2-611D-DF1D-F452CD7189B9}"/>
                  </a:ext>
                </a:extLst>
              </p:cNvPr>
              <p:cNvSpPr/>
              <p:nvPr/>
            </p:nvSpPr>
            <p:spPr>
              <a:xfrm>
                <a:off x="5037220" y="1564500"/>
                <a:ext cx="1026695" cy="751859"/>
              </a:xfrm>
              <a:prstGeom prst="ellipse">
                <a:avLst/>
              </a:prstGeom>
              <a:solidFill>
                <a:srgbClr val="819FC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09585">
                  <a:defRPr/>
                </a:pPr>
                <a:endParaRPr lang="ru-RU" sz="2400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9" name="Прямоугольник 78">
                <a:extLst>
                  <a:ext uri="{FF2B5EF4-FFF2-40B4-BE49-F238E27FC236}">
                    <a16:creationId xmlns:a16="http://schemas.microsoft.com/office/drawing/2014/main" xmlns="" id="{B7ABF3BA-5102-7574-20F3-09F92D896A0A}"/>
                  </a:ext>
                </a:extLst>
              </p:cNvPr>
              <p:cNvSpPr/>
              <p:nvPr/>
            </p:nvSpPr>
            <p:spPr>
              <a:xfrm>
                <a:off x="4576286" y="1621756"/>
                <a:ext cx="1991271" cy="5991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09585">
                  <a:defRPr/>
                </a:pPr>
                <a:r>
                  <a:rPr lang="ru-RU" sz="16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Культура </a:t>
                </a:r>
              </a:p>
              <a:p>
                <a:pPr algn="ctr" defTabSz="609585">
                  <a:defRPr/>
                </a:pPr>
                <a:r>
                  <a:rPr lang="ru-RU" sz="16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и традиции</a:t>
                </a:r>
              </a:p>
              <a:p>
                <a:pPr algn="ctr" defTabSz="609585">
                  <a:defRPr/>
                </a:pPr>
                <a:r>
                  <a:rPr lang="ru-RU" sz="16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России</a:t>
                </a:r>
              </a:p>
            </p:txBody>
          </p:sp>
        </p:grpSp>
        <p:sp>
          <p:nvSpPr>
            <p:cNvPr id="68" name="Скругленный прямоугольник 7">
              <a:extLst>
                <a:ext uri="{FF2B5EF4-FFF2-40B4-BE49-F238E27FC236}">
                  <a16:creationId xmlns:a16="http://schemas.microsoft.com/office/drawing/2014/main" xmlns="" id="{B379E112-76D6-F03F-08E7-A2D9D99C5214}"/>
                </a:ext>
              </a:extLst>
            </p:cNvPr>
            <p:cNvSpPr/>
            <p:nvPr/>
          </p:nvSpPr>
          <p:spPr>
            <a:xfrm>
              <a:off x="5156290" y="2948550"/>
              <a:ext cx="3266923" cy="562036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09585">
                <a:defRPr/>
              </a:pP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ПАТРИОТИЧЕСКОЕ ВОСПИТАНИЕ</a:t>
              </a:r>
            </a:p>
          </p:txBody>
        </p:sp>
        <p:cxnSp>
          <p:nvCxnSpPr>
            <p:cNvPr id="69" name="Прямая со стрелкой 68">
              <a:extLst>
                <a:ext uri="{FF2B5EF4-FFF2-40B4-BE49-F238E27FC236}">
                  <a16:creationId xmlns:a16="http://schemas.microsoft.com/office/drawing/2014/main" xmlns="" id="{4256B118-3677-2CE4-F4F3-6BF679FD36A4}"/>
                </a:ext>
              </a:extLst>
            </p:cNvPr>
            <p:cNvCxnSpPr>
              <a:cxnSpLocks/>
              <a:stCxn id="82" idx="4"/>
              <a:endCxn id="68" idx="0"/>
            </p:cNvCxnSpPr>
            <p:nvPr/>
          </p:nvCxnSpPr>
          <p:spPr>
            <a:xfrm>
              <a:off x="5532591" y="2277146"/>
              <a:ext cx="1257161" cy="671404"/>
            </a:xfrm>
            <a:prstGeom prst="straightConnector1">
              <a:avLst/>
            </a:prstGeom>
            <a:noFill/>
            <a:ln w="38100" cap="flat" cmpd="sng" algn="ctr">
              <a:solidFill>
                <a:srgbClr val="FFFFFF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70" name="Прямая со стрелкой 69">
              <a:extLst>
                <a:ext uri="{FF2B5EF4-FFF2-40B4-BE49-F238E27FC236}">
                  <a16:creationId xmlns:a16="http://schemas.microsoft.com/office/drawing/2014/main" xmlns="" id="{07B0EBD2-5D8C-13DE-E160-AFD103A66886}"/>
                </a:ext>
              </a:extLst>
            </p:cNvPr>
            <p:cNvCxnSpPr>
              <a:cxnSpLocks/>
              <a:stCxn id="80" idx="4"/>
              <a:endCxn id="68" idx="0"/>
            </p:cNvCxnSpPr>
            <p:nvPr/>
          </p:nvCxnSpPr>
          <p:spPr>
            <a:xfrm flipH="1">
              <a:off x="6789751" y="2300344"/>
              <a:ext cx="1" cy="648206"/>
            </a:xfrm>
            <a:prstGeom prst="straightConnector1">
              <a:avLst/>
            </a:prstGeom>
            <a:noFill/>
            <a:ln w="38100" cap="flat" cmpd="sng" algn="ctr">
              <a:solidFill>
                <a:srgbClr val="FFFFFF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71" name="Прямая со стрелкой 70">
              <a:extLst>
                <a:ext uri="{FF2B5EF4-FFF2-40B4-BE49-F238E27FC236}">
                  <a16:creationId xmlns:a16="http://schemas.microsoft.com/office/drawing/2014/main" xmlns="" id="{68DCC6EE-B46E-B387-5B47-D91052B14A87}"/>
                </a:ext>
              </a:extLst>
            </p:cNvPr>
            <p:cNvCxnSpPr>
              <a:cxnSpLocks/>
              <a:stCxn id="75" idx="4"/>
              <a:endCxn id="68" idx="0"/>
            </p:cNvCxnSpPr>
            <p:nvPr/>
          </p:nvCxnSpPr>
          <p:spPr>
            <a:xfrm flipH="1">
              <a:off x="6789752" y="2316359"/>
              <a:ext cx="1225635" cy="632191"/>
            </a:xfrm>
            <a:prstGeom prst="straightConnector1">
              <a:avLst/>
            </a:prstGeom>
            <a:noFill/>
            <a:ln w="38100" cap="flat" cmpd="sng" algn="ctr">
              <a:solidFill>
                <a:srgbClr val="FFFFFF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72" name="Прямоугольник 71">
              <a:extLst>
                <a:ext uri="{FF2B5EF4-FFF2-40B4-BE49-F238E27FC236}">
                  <a16:creationId xmlns:a16="http://schemas.microsoft.com/office/drawing/2014/main" xmlns="" id="{7EE5B6CB-38F8-D90E-05B4-668C58444BF2}"/>
                </a:ext>
              </a:extLst>
            </p:cNvPr>
            <p:cNvSpPr/>
            <p:nvPr/>
          </p:nvSpPr>
          <p:spPr>
            <a:xfrm>
              <a:off x="5192178" y="4133919"/>
              <a:ext cx="3287594" cy="7126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585">
                <a:defRPr/>
              </a:pPr>
              <a:r>
                <a:rPr lang="ru-RU" sz="2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</a:rPr>
                <a:t>НАЧАЛЬНЫЕ </a:t>
              </a:r>
            </a:p>
            <a:p>
              <a:pPr algn="ctr" defTabSz="609585">
                <a:defRPr/>
              </a:pPr>
              <a:r>
                <a:rPr lang="ru-RU" sz="2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</a:rPr>
                <a:t>ИСТОРИЧЕСКИЕ ЗНАНИЯ</a:t>
              </a:r>
            </a:p>
          </p:txBody>
        </p:sp>
        <p:sp>
          <p:nvSpPr>
            <p:cNvPr id="73" name="Овал 72">
              <a:extLst>
                <a:ext uri="{FF2B5EF4-FFF2-40B4-BE49-F238E27FC236}">
                  <a16:creationId xmlns:a16="http://schemas.microsoft.com/office/drawing/2014/main" xmlns="" id="{0733C93B-EF1E-134E-0F92-C325EFDD04F7}"/>
                </a:ext>
              </a:extLst>
            </p:cNvPr>
            <p:cNvSpPr/>
            <p:nvPr/>
          </p:nvSpPr>
          <p:spPr>
            <a:xfrm>
              <a:off x="4865923" y="3993427"/>
              <a:ext cx="3847656" cy="1012768"/>
            </a:xfrm>
            <a:prstGeom prst="ellipse">
              <a:avLst/>
            </a:prstGeom>
            <a:noFill/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09585">
                <a:defRPr/>
              </a:pPr>
              <a:endParaRPr lang="ru-RU" sz="2400" kern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74" name="Прямая со стрелкой 73">
              <a:extLst>
                <a:ext uri="{FF2B5EF4-FFF2-40B4-BE49-F238E27FC236}">
                  <a16:creationId xmlns:a16="http://schemas.microsoft.com/office/drawing/2014/main" xmlns="" id="{3C6BC6DB-D323-A567-AC70-4E5E9F1AB030}"/>
                </a:ext>
              </a:extLst>
            </p:cNvPr>
            <p:cNvCxnSpPr>
              <a:stCxn id="68" idx="2"/>
              <a:endCxn id="73" idx="0"/>
            </p:cNvCxnSpPr>
            <p:nvPr/>
          </p:nvCxnSpPr>
          <p:spPr>
            <a:xfrm flipH="1">
              <a:off x="6789751" y="3510586"/>
              <a:ext cx="1" cy="482841"/>
            </a:xfrm>
            <a:prstGeom prst="straightConnector1">
              <a:avLst/>
            </a:prstGeom>
            <a:noFill/>
            <a:ln w="38100" cap="flat" cmpd="sng" algn="ctr">
              <a:solidFill>
                <a:srgbClr val="FFFFFF"/>
              </a:solidFill>
              <a:prstDash val="solid"/>
              <a:miter lim="800000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4443681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"/>
          <p:cNvSpPr txBox="1"/>
          <p:nvPr/>
        </p:nvSpPr>
        <p:spPr>
          <a:xfrm>
            <a:off x="1242916" y="598229"/>
            <a:ext cx="1068224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СИСТЕМА ПРОСВЕТИТЕЛЬСКОЙ РАБОТЫ С РОДИТЕЛЯМИ</a:t>
            </a:r>
            <a:endParaRPr dirty="0"/>
          </a:p>
        </p:txBody>
      </p:sp>
      <p:sp>
        <p:nvSpPr>
          <p:cNvPr id="138" name="Google Shape;138;p5"/>
          <p:cNvSpPr txBox="1"/>
          <p:nvPr/>
        </p:nvSpPr>
        <p:spPr>
          <a:xfrm>
            <a:off x="9696310" y="62420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275" tIns="37125" rIns="74275" bIns="371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 b="1">
                <a:solidFill>
                  <a:srgbClr val="1C3D8A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sz="2600" b="1">
              <a:solidFill>
                <a:srgbClr val="1C3D8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" name="Рисунок 9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878144" flipH="1" flipV="1">
            <a:off x="3089789" y="3557530"/>
            <a:ext cx="1161127" cy="93723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9C8FF24A-AA66-51E7-59F4-E6352D56D5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74" y="2618049"/>
            <a:ext cx="3360373" cy="3806564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EAEB11A4-8143-3538-919E-1FA0271FAE4A}"/>
              </a:ext>
            </a:extLst>
          </p:cNvPr>
          <p:cNvGrpSpPr/>
          <p:nvPr/>
        </p:nvGrpSpPr>
        <p:grpSpPr>
          <a:xfrm>
            <a:off x="6670758" y="2373206"/>
            <a:ext cx="2882937" cy="3143581"/>
            <a:chOff x="3924067" y="978443"/>
            <a:chExt cx="4343866" cy="4736592"/>
          </a:xfrm>
        </p:grpSpPr>
        <p:sp>
          <p:nvSpPr>
            <p:cNvPr id="26" name="Freeform 92">
              <a:extLst>
                <a:ext uri="{FF2B5EF4-FFF2-40B4-BE49-F238E27FC236}">
                  <a16:creationId xmlns:a16="http://schemas.microsoft.com/office/drawing/2014/main" xmlns="" id="{6FFCAEDA-E1CE-170A-6AFB-1A90E219C0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0939" y="1267681"/>
              <a:ext cx="2496994" cy="4447354"/>
            </a:xfrm>
            <a:custGeom>
              <a:avLst/>
              <a:gdLst>
                <a:gd name="T0" fmla="*/ 191 w 731"/>
                <a:gd name="T1" fmla="*/ 0 h 1301"/>
                <a:gd name="T2" fmla="*/ 682 w 731"/>
                <a:gd name="T3" fmla="*/ 420 h 1301"/>
                <a:gd name="T4" fmla="*/ 645 w 731"/>
                <a:gd name="T5" fmla="*/ 890 h 1301"/>
                <a:gd name="T6" fmla="*/ 160 w 731"/>
                <a:gd name="T7" fmla="*/ 1223 h 1301"/>
                <a:gd name="T8" fmla="*/ 127 w 731"/>
                <a:gd name="T9" fmla="*/ 1301 h 1301"/>
                <a:gd name="T10" fmla="*/ 0 w 731"/>
                <a:gd name="T11" fmla="*/ 1043 h 1301"/>
                <a:gd name="T12" fmla="*/ 127 w 731"/>
                <a:gd name="T13" fmla="*/ 784 h 1301"/>
                <a:gd name="T14" fmla="*/ 158 w 731"/>
                <a:gd name="T15" fmla="*/ 858 h 1301"/>
                <a:gd name="T16" fmla="*/ 324 w 731"/>
                <a:gd name="T17" fmla="*/ 726 h 1301"/>
                <a:gd name="T18" fmla="*/ 339 w 731"/>
                <a:gd name="T19" fmla="*/ 530 h 1301"/>
                <a:gd name="T20" fmla="*/ 181 w 731"/>
                <a:gd name="T21" fmla="*/ 368 h 1301"/>
                <a:gd name="T22" fmla="*/ 276 w 731"/>
                <a:gd name="T23" fmla="*/ 174 h 1301"/>
                <a:gd name="T24" fmla="*/ 191 w 731"/>
                <a:gd name="T25" fmla="*/ 0 h 1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31" h="1301">
                  <a:moveTo>
                    <a:pt x="191" y="0"/>
                  </a:moveTo>
                  <a:cubicBezTo>
                    <a:pt x="416" y="35"/>
                    <a:pt x="609" y="194"/>
                    <a:pt x="682" y="420"/>
                  </a:cubicBezTo>
                  <a:cubicBezTo>
                    <a:pt x="731" y="570"/>
                    <a:pt x="722" y="738"/>
                    <a:pt x="645" y="890"/>
                  </a:cubicBezTo>
                  <a:cubicBezTo>
                    <a:pt x="549" y="1076"/>
                    <a:pt x="367" y="1201"/>
                    <a:pt x="160" y="1223"/>
                  </a:cubicBezTo>
                  <a:lnTo>
                    <a:pt x="127" y="1301"/>
                  </a:lnTo>
                  <a:lnTo>
                    <a:pt x="0" y="1043"/>
                  </a:lnTo>
                  <a:lnTo>
                    <a:pt x="127" y="784"/>
                  </a:lnTo>
                  <a:lnTo>
                    <a:pt x="158" y="858"/>
                  </a:lnTo>
                  <a:cubicBezTo>
                    <a:pt x="230" y="840"/>
                    <a:pt x="290" y="792"/>
                    <a:pt x="324" y="726"/>
                  </a:cubicBezTo>
                  <a:cubicBezTo>
                    <a:pt x="356" y="663"/>
                    <a:pt x="359" y="593"/>
                    <a:pt x="339" y="530"/>
                  </a:cubicBezTo>
                  <a:cubicBezTo>
                    <a:pt x="314" y="453"/>
                    <a:pt x="254" y="394"/>
                    <a:pt x="181" y="368"/>
                  </a:cubicBezTo>
                  <a:lnTo>
                    <a:pt x="276" y="174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rgbClr val="819FC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7" name="Freeform 93">
              <a:extLst>
                <a:ext uri="{FF2B5EF4-FFF2-40B4-BE49-F238E27FC236}">
                  <a16:creationId xmlns:a16="http://schemas.microsoft.com/office/drawing/2014/main" xmlns="" id="{26BC6641-9D9F-5FEB-C160-7CB88FD9CC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4067" y="978443"/>
              <a:ext cx="2714585" cy="4481851"/>
            </a:xfrm>
            <a:custGeom>
              <a:avLst/>
              <a:gdLst>
                <a:gd name="T0" fmla="*/ 608 w 794"/>
                <a:gd name="T1" fmla="*/ 1311 h 1311"/>
                <a:gd name="T2" fmla="*/ 49 w 794"/>
                <a:gd name="T3" fmla="*/ 884 h 1311"/>
                <a:gd name="T4" fmla="*/ 87 w 794"/>
                <a:gd name="T5" fmla="*/ 414 h 1311"/>
                <a:gd name="T6" fmla="*/ 634 w 794"/>
                <a:gd name="T7" fmla="*/ 78 h 1311"/>
                <a:gd name="T8" fmla="*/ 667 w 794"/>
                <a:gd name="T9" fmla="*/ 0 h 1311"/>
                <a:gd name="T10" fmla="*/ 794 w 794"/>
                <a:gd name="T11" fmla="*/ 259 h 1311"/>
                <a:gd name="T12" fmla="*/ 667 w 794"/>
                <a:gd name="T13" fmla="*/ 517 h 1311"/>
                <a:gd name="T14" fmla="*/ 634 w 794"/>
                <a:gd name="T15" fmla="*/ 439 h 1311"/>
                <a:gd name="T16" fmla="*/ 408 w 794"/>
                <a:gd name="T17" fmla="*/ 578 h 1311"/>
                <a:gd name="T18" fmla="*/ 392 w 794"/>
                <a:gd name="T19" fmla="*/ 774 h 1311"/>
                <a:gd name="T20" fmla="*/ 606 w 794"/>
                <a:gd name="T21" fmla="*/ 948 h 1311"/>
                <a:gd name="T22" fmla="*/ 518 w 794"/>
                <a:gd name="T23" fmla="*/ 1128 h 1311"/>
                <a:gd name="T24" fmla="*/ 608 w 794"/>
                <a:gd name="T25" fmla="*/ 1311 h 1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4" h="1311">
                  <a:moveTo>
                    <a:pt x="608" y="1311"/>
                  </a:moveTo>
                  <a:cubicBezTo>
                    <a:pt x="357" y="1299"/>
                    <a:pt x="130" y="1134"/>
                    <a:pt x="49" y="884"/>
                  </a:cubicBezTo>
                  <a:cubicBezTo>
                    <a:pt x="0" y="734"/>
                    <a:pt x="9" y="566"/>
                    <a:pt x="87" y="414"/>
                  </a:cubicBezTo>
                  <a:cubicBezTo>
                    <a:pt x="192" y="208"/>
                    <a:pt x="403" y="78"/>
                    <a:pt x="634" y="78"/>
                  </a:cubicBezTo>
                  <a:lnTo>
                    <a:pt x="667" y="0"/>
                  </a:lnTo>
                  <a:lnTo>
                    <a:pt x="794" y="259"/>
                  </a:lnTo>
                  <a:lnTo>
                    <a:pt x="667" y="517"/>
                  </a:lnTo>
                  <a:lnTo>
                    <a:pt x="634" y="439"/>
                  </a:lnTo>
                  <a:cubicBezTo>
                    <a:pt x="539" y="439"/>
                    <a:pt x="451" y="493"/>
                    <a:pt x="408" y="578"/>
                  </a:cubicBezTo>
                  <a:cubicBezTo>
                    <a:pt x="376" y="641"/>
                    <a:pt x="372" y="711"/>
                    <a:pt x="392" y="774"/>
                  </a:cubicBezTo>
                  <a:cubicBezTo>
                    <a:pt x="424" y="872"/>
                    <a:pt x="510" y="937"/>
                    <a:pt x="606" y="948"/>
                  </a:cubicBezTo>
                  <a:lnTo>
                    <a:pt x="518" y="1128"/>
                  </a:lnTo>
                  <a:lnTo>
                    <a:pt x="608" y="1311"/>
                  </a:lnTo>
                  <a:close/>
                </a:path>
              </a:pathLst>
            </a:custGeom>
            <a:solidFill>
              <a:srgbClr val="425FA0"/>
            </a:solidFill>
            <a:ln>
              <a:solidFill>
                <a:srgbClr val="FFFFFF"/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3849ED6B-A734-7C2D-1501-228B8835A4E2}"/>
              </a:ext>
            </a:extLst>
          </p:cNvPr>
          <p:cNvSpPr/>
          <p:nvPr/>
        </p:nvSpPr>
        <p:spPr>
          <a:xfrm>
            <a:off x="4875408" y="2614039"/>
            <a:ext cx="23186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Информирование родителей о мерах государственной поддержки семей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88630E70-F742-8A7B-ADDF-ECEBDCA281C0}"/>
              </a:ext>
            </a:extLst>
          </p:cNvPr>
          <p:cNvSpPr/>
          <p:nvPr/>
        </p:nvSpPr>
        <p:spPr>
          <a:xfrm>
            <a:off x="9553696" y="3854792"/>
            <a:ext cx="23186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Информирование родителей о мерах государственной поддержки семей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2FFE2C54-C839-9CA0-A74E-0BFEC3BB8F11}"/>
              </a:ext>
            </a:extLst>
          </p:cNvPr>
          <p:cNvSpPr txBox="1"/>
          <p:nvPr/>
        </p:nvSpPr>
        <p:spPr>
          <a:xfrm>
            <a:off x="3737847" y="5183887"/>
            <a:ext cx="7868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КРАВЦОВ С.С.</a:t>
            </a:r>
          </a:p>
          <a:p>
            <a:pPr algn="r"/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Перед нами стоят задачи очень </a:t>
            </a:r>
            <a:r>
              <a:rPr lang="ru-RU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важные</a:t>
            </a:r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среди них – </a:t>
            </a:r>
            <a:r>
              <a:rPr lang="ru-RU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взаимодействие</a:t>
            </a:r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 родительской общественностью. Нужно найти точки </a:t>
            </a:r>
            <a:r>
              <a:rPr lang="ru-RU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соприкосновения</a:t>
            </a:r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у родителей, педагогов, управленцев в системе образования должно быть </a:t>
            </a:r>
            <a:r>
              <a:rPr lang="ru-RU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единое</a:t>
            </a:r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понимание этой работы</a:t>
            </a:r>
          </a:p>
        </p:txBody>
      </p:sp>
      <p:sp>
        <p:nvSpPr>
          <p:cNvPr id="32" name="Google Shape;137;p5"/>
          <p:cNvSpPr txBox="1"/>
          <p:nvPr/>
        </p:nvSpPr>
        <p:spPr>
          <a:xfrm>
            <a:off x="1242916" y="1261604"/>
            <a:ext cx="10521454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пункт 3 перечня поручений  Президента Российской Федерации от 14 июня 2022г. № Пр-1049ГС по итогам заседания Президиума Государственного Совета Российской Федерации 25 мая 2022г.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434438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"/>
          <p:cNvSpPr txBox="1"/>
          <p:nvPr/>
        </p:nvSpPr>
        <p:spPr>
          <a:xfrm>
            <a:off x="1242916" y="598229"/>
            <a:ext cx="1068224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ВОСПИТАНИЕ ЗДОРОВОГО ПОКОЛЕНИЯ</a:t>
            </a:r>
            <a:endParaRPr dirty="0"/>
          </a:p>
        </p:txBody>
      </p:sp>
      <p:sp>
        <p:nvSpPr>
          <p:cNvPr id="138" name="Google Shape;138;p5"/>
          <p:cNvSpPr txBox="1"/>
          <p:nvPr/>
        </p:nvSpPr>
        <p:spPr>
          <a:xfrm>
            <a:off x="9696310" y="62420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275" tIns="37125" rIns="74275" bIns="371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 b="1">
                <a:solidFill>
                  <a:srgbClr val="1C3D8A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sz="2600" b="1">
              <a:solidFill>
                <a:srgbClr val="1C3D8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7;p5"/>
          <p:cNvSpPr txBox="1"/>
          <p:nvPr/>
        </p:nvSpPr>
        <p:spPr>
          <a:xfrm>
            <a:off x="1242916" y="1261604"/>
            <a:ext cx="10521454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ru-RU" sz="2000" b="1" dirty="0">
                <a:solidFill>
                  <a:schemeClr val="lt1"/>
                </a:solidFill>
                <a:latin typeface="Arial"/>
                <a:ea typeface="Arial"/>
                <a:cs typeface="Arial"/>
              </a:rPr>
              <a:t>«Дорожная карта» (план мероприятий) по созданию центров раннего физического развития детей, утвержденная </a:t>
            </a:r>
            <a:r>
              <a:rPr lang="ru-RU" sz="2000" b="1" dirty="0" err="1">
                <a:solidFill>
                  <a:schemeClr val="lt1"/>
                </a:solidFill>
                <a:latin typeface="Arial"/>
                <a:ea typeface="Arial"/>
                <a:cs typeface="Arial"/>
              </a:rPr>
              <a:t>Минпросвещения</a:t>
            </a:r>
            <a:r>
              <a:rPr lang="ru-RU" sz="2000" b="1" dirty="0">
                <a:solidFill>
                  <a:schemeClr val="lt1"/>
                </a:solidFill>
                <a:latin typeface="Arial"/>
                <a:ea typeface="Arial"/>
                <a:cs typeface="Arial"/>
              </a:rPr>
              <a:t> России 26 апреля 2022 г., </a:t>
            </a:r>
            <a:r>
              <a:rPr lang="ru-RU" sz="2000" b="1" dirty="0" err="1">
                <a:solidFill>
                  <a:schemeClr val="lt1"/>
                </a:solidFill>
                <a:latin typeface="Arial"/>
                <a:ea typeface="Arial"/>
                <a:cs typeface="Arial"/>
              </a:rPr>
              <a:t>Минспортом</a:t>
            </a:r>
            <a:r>
              <a:rPr lang="ru-RU" sz="2000" b="1" dirty="0">
                <a:solidFill>
                  <a:schemeClr val="lt1"/>
                </a:solidFill>
                <a:latin typeface="Arial"/>
                <a:ea typeface="Arial"/>
                <a:cs typeface="Arial"/>
              </a:rPr>
              <a:t> России 11 мая 2022 г., </a:t>
            </a:r>
            <a:r>
              <a:rPr lang="ru-RU" sz="2000" b="1" dirty="0" err="1">
                <a:solidFill>
                  <a:schemeClr val="lt1"/>
                </a:solidFill>
                <a:latin typeface="Arial"/>
                <a:ea typeface="Arial"/>
                <a:cs typeface="Arial"/>
              </a:rPr>
              <a:t>Минпромторгом</a:t>
            </a:r>
            <a:r>
              <a:rPr lang="ru-RU" sz="2000" b="1" dirty="0">
                <a:solidFill>
                  <a:schemeClr val="lt1"/>
                </a:solidFill>
                <a:latin typeface="Arial"/>
                <a:ea typeface="Arial"/>
                <a:cs typeface="Arial"/>
              </a:rPr>
              <a:t> России 12 мая 2022 г. в целях  исполнения подпункта «б» пункта 4 перечня поручений Президента Российской Федерации  от 7 октября 2021 г. № Пр-1919 </a:t>
            </a:r>
          </a:p>
        </p:txBody>
      </p:sp>
      <p:grpSp>
        <p:nvGrpSpPr>
          <p:cNvPr id="14" name="Group 3">
            <a:extLst>
              <a:ext uri="{FF2B5EF4-FFF2-40B4-BE49-F238E27FC236}">
                <a16:creationId xmlns:a16="http://schemas.microsoft.com/office/drawing/2014/main" xmlns="" id="{75B9823A-710F-B977-22EB-EB30529AB1F6}"/>
              </a:ext>
            </a:extLst>
          </p:cNvPr>
          <p:cNvGrpSpPr/>
          <p:nvPr/>
        </p:nvGrpSpPr>
        <p:grpSpPr>
          <a:xfrm>
            <a:off x="473265" y="3249017"/>
            <a:ext cx="3175596" cy="3175596"/>
            <a:chOff x="3108325" y="4730750"/>
            <a:chExt cx="1549400" cy="1549400"/>
          </a:xfrm>
        </p:grpSpPr>
        <p:sp>
          <p:nvSpPr>
            <p:cNvPr id="15" name="Freeform 1626">
              <a:extLst>
                <a:ext uri="{FF2B5EF4-FFF2-40B4-BE49-F238E27FC236}">
                  <a16:creationId xmlns:a16="http://schemas.microsoft.com/office/drawing/2014/main" xmlns="" id="{5E3A0B89-ADE2-EA1B-8AD2-4C3A8129F7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3000" y="5527675"/>
              <a:ext cx="974725" cy="752475"/>
            </a:xfrm>
            <a:custGeom>
              <a:avLst/>
              <a:gdLst>
                <a:gd name="T0" fmla="*/ 2219 w 2455"/>
                <a:gd name="T1" fmla="*/ 3 h 1895"/>
                <a:gd name="T2" fmla="*/ 2179 w 2455"/>
                <a:gd name="T3" fmla="*/ 33 h 1895"/>
                <a:gd name="T4" fmla="*/ 2175 w 2455"/>
                <a:gd name="T5" fmla="*/ 82 h 1895"/>
                <a:gd name="T6" fmla="*/ 2193 w 2455"/>
                <a:gd name="T7" fmla="*/ 118 h 1895"/>
                <a:gd name="T8" fmla="*/ 2245 w 2455"/>
                <a:gd name="T9" fmla="*/ 265 h 1895"/>
                <a:gd name="T10" fmla="*/ 2246 w 2455"/>
                <a:gd name="T11" fmla="*/ 315 h 1895"/>
                <a:gd name="T12" fmla="*/ 2214 w 2455"/>
                <a:gd name="T13" fmla="*/ 406 h 1895"/>
                <a:gd name="T14" fmla="*/ 2148 w 2455"/>
                <a:gd name="T15" fmla="*/ 476 h 1895"/>
                <a:gd name="T16" fmla="*/ 2056 w 2455"/>
                <a:gd name="T17" fmla="*/ 520 h 1895"/>
                <a:gd name="T18" fmla="*/ 1974 w 2455"/>
                <a:gd name="T19" fmla="*/ 530 h 1895"/>
                <a:gd name="T20" fmla="*/ 1894 w 2455"/>
                <a:gd name="T21" fmla="*/ 520 h 1895"/>
                <a:gd name="T22" fmla="*/ 1802 w 2455"/>
                <a:gd name="T23" fmla="*/ 476 h 1895"/>
                <a:gd name="T24" fmla="*/ 1736 w 2455"/>
                <a:gd name="T25" fmla="*/ 406 h 1895"/>
                <a:gd name="T26" fmla="*/ 1703 w 2455"/>
                <a:gd name="T27" fmla="*/ 315 h 1895"/>
                <a:gd name="T28" fmla="*/ 1705 w 2455"/>
                <a:gd name="T29" fmla="*/ 265 h 1895"/>
                <a:gd name="T30" fmla="*/ 1756 w 2455"/>
                <a:gd name="T31" fmla="*/ 118 h 1895"/>
                <a:gd name="T32" fmla="*/ 1773 w 2455"/>
                <a:gd name="T33" fmla="*/ 82 h 1895"/>
                <a:gd name="T34" fmla="*/ 1771 w 2455"/>
                <a:gd name="T35" fmla="*/ 33 h 1895"/>
                <a:gd name="T36" fmla="*/ 1727 w 2455"/>
                <a:gd name="T37" fmla="*/ 2 h 1895"/>
                <a:gd name="T38" fmla="*/ 1515 w 2455"/>
                <a:gd name="T39" fmla="*/ 0 h 1895"/>
                <a:gd name="T40" fmla="*/ 1497 w 2455"/>
                <a:gd name="T41" fmla="*/ 141 h 1895"/>
                <a:gd name="T42" fmla="*/ 1444 w 2455"/>
                <a:gd name="T43" fmla="*/ 319 h 1895"/>
                <a:gd name="T44" fmla="*/ 1361 w 2455"/>
                <a:gd name="T45" fmla="*/ 482 h 1895"/>
                <a:gd name="T46" fmla="*/ 1251 w 2455"/>
                <a:gd name="T47" fmla="*/ 626 h 1895"/>
                <a:gd name="T48" fmla="*/ 1117 w 2455"/>
                <a:gd name="T49" fmla="*/ 749 h 1895"/>
                <a:gd name="T50" fmla="*/ 963 w 2455"/>
                <a:gd name="T51" fmla="*/ 847 h 1895"/>
                <a:gd name="T52" fmla="*/ 792 w 2455"/>
                <a:gd name="T53" fmla="*/ 915 h 1895"/>
                <a:gd name="T54" fmla="*/ 608 w 2455"/>
                <a:gd name="T55" fmla="*/ 952 h 1895"/>
                <a:gd name="T56" fmla="*/ 559 w 2455"/>
                <a:gd name="T57" fmla="*/ 1160 h 1895"/>
                <a:gd name="T58" fmla="*/ 525 w 2455"/>
                <a:gd name="T59" fmla="*/ 1259 h 1895"/>
                <a:gd name="T60" fmla="*/ 487 w 2455"/>
                <a:gd name="T61" fmla="*/ 1299 h 1895"/>
                <a:gd name="T62" fmla="*/ 459 w 2455"/>
                <a:gd name="T63" fmla="*/ 1317 h 1895"/>
                <a:gd name="T64" fmla="*/ 429 w 2455"/>
                <a:gd name="T65" fmla="*/ 1327 h 1895"/>
                <a:gd name="T66" fmla="*/ 351 w 2455"/>
                <a:gd name="T67" fmla="*/ 1331 h 1895"/>
                <a:gd name="T68" fmla="*/ 292 w 2455"/>
                <a:gd name="T69" fmla="*/ 1311 h 1895"/>
                <a:gd name="T70" fmla="*/ 163 w 2455"/>
                <a:gd name="T71" fmla="*/ 1259 h 1895"/>
                <a:gd name="T72" fmla="*/ 123 w 2455"/>
                <a:gd name="T73" fmla="*/ 1255 h 1895"/>
                <a:gd name="T74" fmla="*/ 60 w 2455"/>
                <a:gd name="T75" fmla="*/ 1283 h 1895"/>
                <a:gd name="T76" fmla="*/ 1 w 2455"/>
                <a:gd name="T77" fmla="*/ 1391 h 1895"/>
                <a:gd name="T78" fmla="*/ 1 w 2455"/>
                <a:gd name="T79" fmla="*/ 1461 h 1895"/>
                <a:gd name="T80" fmla="*/ 60 w 2455"/>
                <a:gd name="T81" fmla="*/ 1570 h 1895"/>
                <a:gd name="T82" fmla="*/ 123 w 2455"/>
                <a:gd name="T83" fmla="*/ 1598 h 1895"/>
                <a:gd name="T84" fmla="*/ 163 w 2455"/>
                <a:gd name="T85" fmla="*/ 1594 h 1895"/>
                <a:gd name="T86" fmla="*/ 292 w 2455"/>
                <a:gd name="T87" fmla="*/ 1543 h 1895"/>
                <a:gd name="T88" fmla="*/ 351 w 2455"/>
                <a:gd name="T89" fmla="*/ 1522 h 1895"/>
                <a:gd name="T90" fmla="*/ 429 w 2455"/>
                <a:gd name="T91" fmla="*/ 1524 h 1895"/>
                <a:gd name="T92" fmla="*/ 459 w 2455"/>
                <a:gd name="T93" fmla="*/ 1536 h 1895"/>
                <a:gd name="T94" fmla="*/ 487 w 2455"/>
                <a:gd name="T95" fmla="*/ 1554 h 1895"/>
                <a:gd name="T96" fmla="*/ 524 w 2455"/>
                <a:gd name="T97" fmla="*/ 1593 h 1895"/>
                <a:gd name="T98" fmla="*/ 559 w 2455"/>
                <a:gd name="T99" fmla="*/ 1688 h 1895"/>
                <a:gd name="T100" fmla="*/ 559 w 2455"/>
                <a:gd name="T101" fmla="*/ 1715 h 1895"/>
                <a:gd name="T102" fmla="*/ 560 w 2455"/>
                <a:gd name="T103" fmla="*/ 1733 h 1895"/>
                <a:gd name="T104" fmla="*/ 656 w 2455"/>
                <a:gd name="T105" fmla="*/ 1891 h 1895"/>
                <a:gd name="T106" fmla="*/ 1027 w 2455"/>
                <a:gd name="T107" fmla="*/ 1826 h 1895"/>
                <a:gd name="T108" fmla="*/ 1370 w 2455"/>
                <a:gd name="T109" fmla="*/ 1694 h 1895"/>
                <a:gd name="T110" fmla="*/ 1680 w 2455"/>
                <a:gd name="T111" fmla="*/ 1502 h 1895"/>
                <a:gd name="T112" fmla="*/ 1947 w 2455"/>
                <a:gd name="T113" fmla="*/ 1259 h 1895"/>
                <a:gd name="T114" fmla="*/ 2165 w 2455"/>
                <a:gd name="T115" fmla="*/ 970 h 1895"/>
                <a:gd name="T116" fmla="*/ 2328 w 2455"/>
                <a:gd name="T117" fmla="*/ 643 h 1895"/>
                <a:gd name="T118" fmla="*/ 2428 w 2455"/>
                <a:gd name="T119" fmla="*/ 284 h 1895"/>
                <a:gd name="T120" fmla="*/ 2455 w 2455"/>
                <a:gd name="T121" fmla="*/ 0 h 18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455" h="1895">
                  <a:moveTo>
                    <a:pt x="2235" y="0"/>
                  </a:moveTo>
                  <a:lnTo>
                    <a:pt x="2219" y="3"/>
                  </a:lnTo>
                  <a:lnTo>
                    <a:pt x="2189" y="18"/>
                  </a:lnTo>
                  <a:lnTo>
                    <a:pt x="2179" y="33"/>
                  </a:lnTo>
                  <a:lnTo>
                    <a:pt x="2171" y="48"/>
                  </a:lnTo>
                  <a:lnTo>
                    <a:pt x="2175" y="82"/>
                  </a:lnTo>
                  <a:lnTo>
                    <a:pt x="2182" y="96"/>
                  </a:lnTo>
                  <a:lnTo>
                    <a:pt x="2193" y="118"/>
                  </a:lnTo>
                  <a:lnTo>
                    <a:pt x="2228" y="204"/>
                  </a:lnTo>
                  <a:lnTo>
                    <a:pt x="2245" y="265"/>
                  </a:lnTo>
                  <a:lnTo>
                    <a:pt x="2248" y="291"/>
                  </a:lnTo>
                  <a:lnTo>
                    <a:pt x="2246" y="315"/>
                  </a:lnTo>
                  <a:lnTo>
                    <a:pt x="2235" y="362"/>
                  </a:lnTo>
                  <a:lnTo>
                    <a:pt x="2214" y="406"/>
                  </a:lnTo>
                  <a:lnTo>
                    <a:pt x="2185" y="443"/>
                  </a:lnTo>
                  <a:lnTo>
                    <a:pt x="2148" y="476"/>
                  </a:lnTo>
                  <a:lnTo>
                    <a:pt x="2105" y="502"/>
                  </a:lnTo>
                  <a:lnTo>
                    <a:pt x="2056" y="520"/>
                  </a:lnTo>
                  <a:lnTo>
                    <a:pt x="2003" y="530"/>
                  </a:lnTo>
                  <a:lnTo>
                    <a:pt x="1974" y="530"/>
                  </a:lnTo>
                  <a:lnTo>
                    <a:pt x="1947" y="530"/>
                  </a:lnTo>
                  <a:lnTo>
                    <a:pt x="1894" y="520"/>
                  </a:lnTo>
                  <a:lnTo>
                    <a:pt x="1845" y="502"/>
                  </a:lnTo>
                  <a:lnTo>
                    <a:pt x="1802" y="476"/>
                  </a:lnTo>
                  <a:lnTo>
                    <a:pt x="1764" y="443"/>
                  </a:lnTo>
                  <a:lnTo>
                    <a:pt x="1736" y="406"/>
                  </a:lnTo>
                  <a:lnTo>
                    <a:pt x="1715" y="362"/>
                  </a:lnTo>
                  <a:lnTo>
                    <a:pt x="1703" y="315"/>
                  </a:lnTo>
                  <a:lnTo>
                    <a:pt x="1702" y="291"/>
                  </a:lnTo>
                  <a:lnTo>
                    <a:pt x="1705" y="265"/>
                  </a:lnTo>
                  <a:lnTo>
                    <a:pt x="1721" y="204"/>
                  </a:lnTo>
                  <a:lnTo>
                    <a:pt x="1756" y="118"/>
                  </a:lnTo>
                  <a:lnTo>
                    <a:pt x="1768" y="96"/>
                  </a:lnTo>
                  <a:lnTo>
                    <a:pt x="1773" y="82"/>
                  </a:lnTo>
                  <a:lnTo>
                    <a:pt x="1778" y="48"/>
                  </a:lnTo>
                  <a:lnTo>
                    <a:pt x="1771" y="33"/>
                  </a:lnTo>
                  <a:lnTo>
                    <a:pt x="1759" y="17"/>
                  </a:lnTo>
                  <a:lnTo>
                    <a:pt x="1727" y="2"/>
                  </a:lnTo>
                  <a:lnTo>
                    <a:pt x="1711" y="0"/>
                  </a:lnTo>
                  <a:lnTo>
                    <a:pt x="1515" y="0"/>
                  </a:lnTo>
                  <a:lnTo>
                    <a:pt x="1511" y="48"/>
                  </a:lnTo>
                  <a:lnTo>
                    <a:pt x="1497" y="141"/>
                  </a:lnTo>
                  <a:lnTo>
                    <a:pt x="1475" y="232"/>
                  </a:lnTo>
                  <a:lnTo>
                    <a:pt x="1444" y="319"/>
                  </a:lnTo>
                  <a:lnTo>
                    <a:pt x="1406" y="403"/>
                  </a:lnTo>
                  <a:lnTo>
                    <a:pt x="1361" y="482"/>
                  </a:lnTo>
                  <a:lnTo>
                    <a:pt x="1309" y="558"/>
                  </a:lnTo>
                  <a:lnTo>
                    <a:pt x="1251" y="626"/>
                  </a:lnTo>
                  <a:lnTo>
                    <a:pt x="1186" y="691"/>
                  </a:lnTo>
                  <a:lnTo>
                    <a:pt x="1117" y="749"/>
                  </a:lnTo>
                  <a:lnTo>
                    <a:pt x="1042" y="801"/>
                  </a:lnTo>
                  <a:lnTo>
                    <a:pt x="963" y="847"/>
                  </a:lnTo>
                  <a:lnTo>
                    <a:pt x="879" y="884"/>
                  </a:lnTo>
                  <a:lnTo>
                    <a:pt x="792" y="915"/>
                  </a:lnTo>
                  <a:lnTo>
                    <a:pt x="701" y="937"/>
                  </a:lnTo>
                  <a:lnTo>
                    <a:pt x="608" y="952"/>
                  </a:lnTo>
                  <a:lnTo>
                    <a:pt x="560" y="955"/>
                  </a:lnTo>
                  <a:lnTo>
                    <a:pt x="559" y="1160"/>
                  </a:lnTo>
                  <a:lnTo>
                    <a:pt x="552" y="1197"/>
                  </a:lnTo>
                  <a:lnTo>
                    <a:pt x="525" y="1259"/>
                  </a:lnTo>
                  <a:lnTo>
                    <a:pt x="503" y="1283"/>
                  </a:lnTo>
                  <a:lnTo>
                    <a:pt x="487" y="1299"/>
                  </a:lnTo>
                  <a:lnTo>
                    <a:pt x="469" y="1311"/>
                  </a:lnTo>
                  <a:lnTo>
                    <a:pt x="459" y="1317"/>
                  </a:lnTo>
                  <a:lnTo>
                    <a:pt x="447" y="1321"/>
                  </a:lnTo>
                  <a:lnTo>
                    <a:pt x="429" y="1327"/>
                  </a:lnTo>
                  <a:lnTo>
                    <a:pt x="392" y="1334"/>
                  </a:lnTo>
                  <a:lnTo>
                    <a:pt x="351" y="1331"/>
                  </a:lnTo>
                  <a:lnTo>
                    <a:pt x="311" y="1320"/>
                  </a:lnTo>
                  <a:lnTo>
                    <a:pt x="292" y="1311"/>
                  </a:lnTo>
                  <a:lnTo>
                    <a:pt x="249" y="1290"/>
                  </a:lnTo>
                  <a:lnTo>
                    <a:pt x="163" y="1259"/>
                  </a:lnTo>
                  <a:lnTo>
                    <a:pt x="138" y="1255"/>
                  </a:lnTo>
                  <a:lnTo>
                    <a:pt x="123" y="1255"/>
                  </a:lnTo>
                  <a:lnTo>
                    <a:pt x="96" y="1263"/>
                  </a:lnTo>
                  <a:lnTo>
                    <a:pt x="60" y="1283"/>
                  </a:lnTo>
                  <a:lnTo>
                    <a:pt x="22" y="1330"/>
                  </a:lnTo>
                  <a:lnTo>
                    <a:pt x="1" y="1391"/>
                  </a:lnTo>
                  <a:lnTo>
                    <a:pt x="0" y="1426"/>
                  </a:lnTo>
                  <a:lnTo>
                    <a:pt x="1" y="1461"/>
                  </a:lnTo>
                  <a:lnTo>
                    <a:pt x="22" y="1523"/>
                  </a:lnTo>
                  <a:lnTo>
                    <a:pt x="60" y="1570"/>
                  </a:lnTo>
                  <a:lnTo>
                    <a:pt x="96" y="1591"/>
                  </a:lnTo>
                  <a:lnTo>
                    <a:pt x="123" y="1598"/>
                  </a:lnTo>
                  <a:lnTo>
                    <a:pt x="138" y="1598"/>
                  </a:lnTo>
                  <a:lnTo>
                    <a:pt x="163" y="1594"/>
                  </a:lnTo>
                  <a:lnTo>
                    <a:pt x="249" y="1563"/>
                  </a:lnTo>
                  <a:lnTo>
                    <a:pt x="292" y="1543"/>
                  </a:lnTo>
                  <a:lnTo>
                    <a:pt x="311" y="1534"/>
                  </a:lnTo>
                  <a:lnTo>
                    <a:pt x="351" y="1522"/>
                  </a:lnTo>
                  <a:lnTo>
                    <a:pt x="392" y="1519"/>
                  </a:lnTo>
                  <a:lnTo>
                    <a:pt x="429" y="1524"/>
                  </a:lnTo>
                  <a:lnTo>
                    <a:pt x="447" y="1532"/>
                  </a:lnTo>
                  <a:lnTo>
                    <a:pt x="459" y="1536"/>
                  </a:lnTo>
                  <a:lnTo>
                    <a:pt x="469" y="1543"/>
                  </a:lnTo>
                  <a:lnTo>
                    <a:pt x="487" y="1554"/>
                  </a:lnTo>
                  <a:lnTo>
                    <a:pt x="503" y="1570"/>
                  </a:lnTo>
                  <a:lnTo>
                    <a:pt x="524" y="1593"/>
                  </a:lnTo>
                  <a:lnTo>
                    <a:pt x="552" y="1653"/>
                  </a:lnTo>
                  <a:lnTo>
                    <a:pt x="559" y="1688"/>
                  </a:lnTo>
                  <a:lnTo>
                    <a:pt x="559" y="1692"/>
                  </a:lnTo>
                  <a:lnTo>
                    <a:pt x="559" y="1715"/>
                  </a:lnTo>
                  <a:lnTo>
                    <a:pt x="559" y="1719"/>
                  </a:lnTo>
                  <a:lnTo>
                    <a:pt x="560" y="1733"/>
                  </a:lnTo>
                  <a:lnTo>
                    <a:pt x="560" y="1895"/>
                  </a:lnTo>
                  <a:lnTo>
                    <a:pt x="656" y="1891"/>
                  </a:lnTo>
                  <a:lnTo>
                    <a:pt x="844" y="1868"/>
                  </a:lnTo>
                  <a:lnTo>
                    <a:pt x="1027" y="1826"/>
                  </a:lnTo>
                  <a:lnTo>
                    <a:pt x="1203" y="1768"/>
                  </a:lnTo>
                  <a:lnTo>
                    <a:pt x="1370" y="1694"/>
                  </a:lnTo>
                  <a:lnTo>
                    <a:pt x="1530" y="1605"/>
                  </a:lnTo>
                  <a:lnTo>
                    <a:pt x="1680" y="1502"/>
                  </a:lnTo>
                  <a:lnTo>
                    <a:pt x="1819" y="1387"/>
                  </a:lnTo>
                  <a:lnTo>
                    <a:pt x="1947" y="1259"/>
                  </a:lnTo>
                  <a:lnTo>
                    <a:pt x="2062" y="1120"/>
                  </a:lnTo>
                  <a:lnTo>
                    <a:pt x="2165" y="970"/>
                  </a:lnTo>
                  <a:lnTo>
                    <a:pt x="2254" y="810"/>
                  </a:lnTo>
                  <a:lnTo>
                    <a:pt x="2328" y="643"/>
                  </a:lnTo>
                  <a:lnTo>
                    <a:pt x="2386" y="467"/>
                  </a:lnTo>
                  <a:lnTo>
                    <a:pt x="2428" y="284"/>
                  </a:lnTo>
                  <a:lnTo>
                    <a:pt x="2451" y="96"/>
                  </a:lnTo>
                  <a:lnTo>
                    <a:pt x="2455" y="0"/>
                  </a:lnTo>
                  <a:lnTo>
                    <a:pt x="2235" y="0"/>
                  </a:lnTo>
                  <a:close/>
                </a:path>
              </a:pathLst>
            </a:custGeom>
            <a:solidFill>
              <a:srgbClr val="425FA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6" name="Freeform 1633">
              <a:extLst>
                <a:ext uri="{FF2B5EF4-FFF2-40B4-BE49-F238E27FC236}">
                  <a16:creationId xmlns:a16="http://schemas.microsoft.com/office/drawing/2014/main" xmlns="" id="{DCACFDC0-0F97-5D0B-660C-852A10D058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5250" y="4730750"/>
              <a:ext cx="752475" cy="963613"/>
            </a:xfrm>
            <a:custGeom>
              <a:avLst/>
              <a:gdLst>
                <a:gd name="T0" fmla="*/ 3 w 1895"/>
                <a:gd name="T1" fmla="*/ 237 h 2428"/>
                <a:gd name="T2" fmla="*/ 51 w 1895"/>
                <a:gd name="T3" fmla="*/ 289 h 2428"/>
                <a:gd name="T4" fmla="*/ 128 w 1895"/>
                <a:gd name="T5" fmla="*/ 267 h 2428"/>
                <a:gd name="T6" fmla="*/ 310 w 1895"/>
                <a:gd name="T7" fmla="*/ 210 h 2428"/>
                <a:gd name="T8" fmla="*/ 429 w 1895"/>
                <a:gd name="T9" fmla="*/ 245 h 2428"/>
                <a:gd name="T10" fmla="*/ 529 w 1895"/>
                <a:gd name="T11" fmla="*/ 359 h 2428"/>
                <a:gd name="T12" fmla="*/ 559 w 1895"/>
                <a:gd name="T13" fmla="*/ 494 h 2428"/>
                <a:gd name="T14" fmla="*/ 529 w 1895"/>
                <a:gd name="T15" fmla="*/ 630 h 2428"/>
                <a:gd name="T16" fmla="*/ 429 w 1895"/>
                <a:gd name="T17" fmla="*/ 744 h 2428"/>
                <a:gd name="T18" fmla="*/ 310 w 1895"/>
                <a:gd name="T19" fmla="*/ 778 h 2428"/>
                <a:gd name="T20" fmla="*/ 128 w 1895"/>
                <a:gd name="T21" fmla="*/ 722 h 2428"/>
                <a:gd name="T22" fmla="*/ 51 w 1895"/>
                <a:gd name="T23" fmla="*/ 700 h 2428"/>
                <a:gd name="T24" fmla="*/ 3 w 1895"/>
                <a:gd name="T25" fmla="*/ 756 h 2428"/>
                <a:gd name="T26" fmla="*/ 48 w 1895"/>
                <a:gd name="T27" fmla="*/ 945 h 2428"/>
                <a:gd name="T28" fmla="*/ 319 w 1895"/>
                <a:gd name="T29" fmla="*/ 1011 h 2428"/>
                <a:gd name="T30" fmla="*/ 557 w 1895"/>
                <a:gd name="T31" fmla="*/ 1147 h 2428"/>
                <a:gd name="T32" fmla="*/ 749 w 1895"/>
                <a:gd name="T33" fmla="*/ 1339 h 2428"/>
                <a:gd name="T34" fmla="*/ 884 w 1895"/>
                <a:gd name="T35" fmla="*/ 1576 h 2428"/>
                <a:gd name="T36" fmla="*/ 951 w 1895"/>
                <a:gd name="T37" fmla="*/ 1848 h 2428"/>
                <a:gd name="T38" fmla="*/ 1198 w 1895"/>
                <a:gd name="T39" fmla="*/ 1903 h 2428"/>
                <a:gd name="T40" fmla="*/ 1296 w 1895"/>
                <a:gd name="T41" fmla="*/ 1966 h 2428"/>
                <a:gd name="T42" fmla="*/ 1313 w 1895"/>
                <a:gd name="T43" fmla="*/ 1995 h 2428"/>
                <a:gd name="T44" fmla="*/ 1317 w 1895"/>
                <a:gd name="T45" fmla="*/ 2003 h 2428"/>
                <a:gd name="T46" fmla="*/ 1320 w 1895"/>
                <a:gd name="T47" fmla="*/ 2008 h 2428"/>
                <a:gd name="T48" fmla="*/ 1330 w 1895"/>
                <a:gd name="T49" fmla="*/ 2061 h 2428"/>
                <a:gd name="T50" fmla="*/ 1329 w 1895"/>
                <a:gd name="T51" fmla="*/ 2079 h 2428"/>
                <a:gd name="T52" fmla="*/ 1327 w 1895"/>
                <a:gd name="T53" fmla="*/ 2099 h 2428"/>
                <a:gd name="T54" fmla="*/ 1322 w 1895"/>
                <a:gd name="T55" fmla="*/ 2119 h 2428"/>
                <a:gd name="T56" fmla="*/ 1316 w 1895"/>
                <a:gd name="T57" fmla="*/ 2136 h 2428"/>
                <a:gd name="T58" fmla="*/ 1308 w 1895"/>
                <a:gd name="T59" fmla="*/ 2156 h 2428"/>
                <a:gd name="T60" fmla="*/ 1255 w 1895"/>
                <a:gd name="T61" fmla="*/ 2300 h 2428"/>
                <a:gd name="T62" fmla="*/ 1325 w 1895"/>
                <a:gd name="T63" fmla="*/ 2407 h 2428"/>
                <a:gd name="T64" fmla="*/ 1448 w 1895"/>
                <a:gd name="T65" fmla="*/ 2425 h 2428"/>
                <a:gd name="T66" fmla="*/ 1572 w 1895"/>
                <a:gd name="T67" fmla="*/ 2325 h 2428"/>
                <a:gd name="T68" fmla="*/ 1541 w 1895"/>
                <a:gd name="T69" fmla="*/ 2195 h 2428"/>
                <a:gd name="T70" fmla="*/ 1515 w 1895"/>
                <a:gd name="T71" fmla="*/ 2139 h 2428"/>
                <a:gd name="T72" fmla="*/ 1510 w 1895"/>
                <a:gd name="T73" fmla="*/ 2127 h 2428"/>
                <a:gd name="T74" fmla="*/ 1507 w 1895"/>
                <a:gd name="T75" fmla="*/ 2117 h 2428"/>
                <a:gd name="T76" fmla="*/ 1501 w 1895"/>
                <a:gd name="T77" fmla="*/ 2080 h 2428"/>
                <a:gd name="T78" fmla="*/ 1500 w 1895"/>
                <a:gd name="T79" fmla="*/ 2062 h 2428"/>
                <a:gd name="T80" fmla="*/ 1502 w 1895"/>
                <a:gd name="T81" fmla="*/ 2034 h 2428"/>
                <a:gd name="T82" fmla="*/ 1515 w 1895"/>
                <a:gd name="T83" fmla="*/ 1996 h 2428"/>
                <a:gd name="T84" fmla="*/ 1519 w 1895"/>
                <a:gd name="T85" fmla="*/ 1990 h 2428"/>
                <a:gd name="T86" fmla="*/ 1546 w 1895"/>
                <a:gd name="T87" fmla="*/ 1952 h 2428"/>
                <a:gd name="T88" fmla="*/ 1662 w 1895"/>
                <a:gd name="T89" fmla="*/ 1898 h 2428"/>
                <a:gd name="T90" fmla="*/ 1693 w 1895"/>
                <a:gd name="T91" fmla="*/ 1896 h 2428"/>
                <a:gd name="T92" fmla="*/ 1891 w 1895"/>
                <a:gd name="T93" fmla="*/ 1801 h 2428"/>
                <a:gd name="T94" fmla="*/ 1768 w 1895"/>
                <a:gd name="T95" fmla="*/ 1254 h 2428"/>
                <a:gd name="T96" fmla="*/ 1502 w 1895"/>
                <a:gd name="T97" fmla="*/ 777 h 2428"/>
                <a:gd name="T98" fmla="*/ 1120 w 1895"/>
                <a:gd name="T99" fmla="*/ 394 h 2428"/>
                <a:gd name="T100" fmla="*/ 643 w 1895"/>
                <a:gd name="T101" fmla="*/ 129 h 2428"/>
                <a:gd name="T102" fmla="*/ 96 w 1895"/>
                <a:gd name="T103" fmla="*/ 5 h 2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95" h="2428">
                  <a:moveTo>
                    <a:pt x="0" y="0"/>
                  </a:moveTo>
                  <a:lnTo>
                    <a:pt x="0" y="221"/>
                  </a:lnTo>
                  <a:lnTo>
                    <a:pt x="3" y="237"/>
                  </a:lnTo>
                  <a:lnTo>
                    <a:pt x="20" y="271"/>
                  </a:lnTo>
                  <a:lnTo>
                    <a:pt x="35" y="283"/>
                  </a:lnTo>
                  <a:lnTo>
                    <a:pt x="51" y="289"/>
                  </a:lnTo>
                  <a:lnTo>
                    <a:pt x="86" y="288"/>
                  </a:lnTo>
                  <a:lnTo>
                    <a:pt x="105" y="279"/>
                  </a:lnTo>
                  <a:lnTo>
                    <a:pt x="128" y="267"/>
                  </a:lnTo>
                  <a:lnTo>
                    <a:pt x="218" y="230"/>
                  </a:lnTo>
                  <a:lnTo>
                    <a:pt x="283" y="213"/>
                  </a:lnTo>
                  <a:lnTo>
                    <a:pt x="310" y="210"/>
                  </a:lnTo>
                  <a:lnTo>
                    <a:pt x="336" y="211"/>
                  </a:lnTo>
                  <a:lnTo>
                    <a:pt x="384" y="223"/>
                  </a:lnTo>
                  <a:lnTo>
                    <a:pt x="429" y="245"/>
                  </a:lnTo>
                  <a:lnTo>
                    <a:pt x="468" y="275"/>
                  </a:lnTo>
                  <a:lnTo>
                    <a:pt x="502" y="314"/>
                  </a:lnTo>
                  <a:lnTo>
                    <a:pt x="529" y="359"/>
                  </a:lnTo>
                  <a:lnTo>
                    <a:pt x="548" y="410"/>
                  </a:lnTo>
                  <a:lnTo>
                    <a:pt x="559" y="466"/>
                  </a:lnTo>
                  <a:lnTo>
                    <a:pt x="559" y="494"/>
                  </a:lnTo>
                  <a:lnTo>
                    <a:pt x="559" y="524"/>
                  </a:lnTo>
                  <a:lnTo>
                    <a:pt x="548" y="580"/>
                  </a:lnTo>
                  <a:lnTo>
                    <a:pt x="529" y="630"/>
                  </a:lnTo>
                  <a:lnTo>
                    <a:pt x="502" y="675"/>
                  </a:lnTo>
                  <a:lnTo>
                    <a:pt x="468" y="713"/>
                  </a:lnTo>
                  <a:lnTo>
                    <a:pt x="429" y="744"/>
                  </a:lnTo>
                  <a:lnTo>
                    <a:pt x="384" y="766"/>
                  </a:lnTo>
                  <a:lnTo>
                    <a:pt x="336" y="778"/>
                  </a:lnTo>
                  <a:lnTo>
                    <a:pt x="310" y="778"/>
                  </a:lnTo>
                  <a:lnTo>
                    <a:pt x="283" y="777"/>
                  </a:lnTo>
                  <a:lnTo>
                    <a:pt x="218" y="758"/>
                  </a:lnTo>
                  <a:lnTo>
                    <a:pt x="128" y="722"/>
                  </a:lnTo>
                  <a:lnTo>
                    <a:pt x="105" y="710"/>
                  </a:lnTo>
                  <a:lnTo>
                    <a:pt x="86" y="701"/>
                  </a:lnTo>
                  <a:lnTo>
                    <a:pt x="51" y="700"/>
                  </a:lnTo>
                  <a:lnTo>
                    <a:pt x="35" y="707"/>
                  </a:lnTo>
                  <a:lnTo>
                    <a:pt x="18" y="720"/>
                  </a:lnTo>
                  <a:lnTo>
                    <a:pt x="3" y="756"/>
                  </a:lnTo>
                  <a:lnTo>
                    <a:pt x="0" y="771"/>
                  </a:lnTo>
                  <a:lnTo>
                    <a:pt x="0" y="941"/>
                  </a:lnTo>
                  <a:lnTo>
                    <a:pt x="48" y="945"/>
                  </a:lnTo>
                  <a:lnTo>
                    <a:pt x="141" y="959"/>
                  </a:lnTo>
                  <a:lnTo>
                    <a:pt x="232" y="981"/>
                  </a:lnTo>
                  <a:lnTo>
                    <a:pt x="319" y="1011"/>
                  </a:lnTo>
                  <a:lnTo>
                    <a:pt x="403" y="1050"/>
                  </a:lnTo>
                  <a:lnTo>
                    <a:pt x="482" y="1095"/>
                  </a:lnTo>
                  <a:lnTo>
                    <a:pt x="557" y="1147"/>
                  </a:lnTo>
                  <a:lnTo>
                    <a:pt x="626" y="1206"/>
                  </a:lnTo>
                  <a:lnTo>
                    <a:pt x="691" y="1269"/>
                  </a:lnTo>
                  <a:lnTo>
                    <a:pt x="749" y="1339"/>
                  </a:lnTo>
                  <a:lnTo>
                    <a:pt x="801" y="1414"/>
                  </a:lnTo>
                  <a:lnTo>
                    <a:pt x="846" y="1493"/>
                  </a:lnTo>
                  <a:lnTo>
                    <a:pt x="884" y="1576"/>
                  </a:lnTo>
                  <a:lnTo>
                    <a:pt x="915" y="1664"/>
                  </a:lnTo>
                  <a:lnTo>
                    <a:pt x="937" y="1755"/>
                  </a:lnTo>
                  <a:lnTo>
                    <a:pt x="951" y="1848"/>
                  </a:lnTo>
                  <a:lnTo>
                    <a:pt x="955" y="1896"/>
                  </a:lnTo>
                  <a:lnTo>
                    <a:pt x="1161" y="1896"/>
                  </a:lnTo>
                  <a:lnTo>
                    <a:pt x="1198" y="1903"/>
                  </a:lnTo>
                  <a:lnTo>
                    <a:pt x="1259" y="1931"/>
                  </a:lnTo>
                  <a:lnTo>
                    <a:pt x="1283" y="1952"/>
                  </a:lnTo>
                  <a:lnTo>
                    <a:pt x="1296" y="1966"/>
                  </a:lnTo>
                  <a:lnTo>
                    <a:pt x="1307" y="1983"/>
                  </a:lnTo>
                  <a:lnTo>
                    <a:pt x="1310" y="1990"/>
                  </a:lnTo>
                  <a:lnTo>
                    <a:pt x="1313" y="1995"/>
                  </a:lnTo>
                  <a:lnTo>
                    <a:pt x="1314" y="1996"/>
                  </a:lnTo>
                  <a:lnTo>
                    <a:pt x="1314" y="1996"/>
                  </a:lnTo>
                  <a:lnTo>
                    <a:pt x="1317" y="2003"/>
                  </a:lnTo>
                  <a:lnTo>
                    <a:pt x="1320" y="2008"/>
                  </a:lnTo>
                  <a:lnTo>
                    <a:pt x="1320" y="2008"/>
                  </a:lnTo>
                  <a:lnTo>
                    <a:pt x="1320" y="2008"/>
                  </a:lnTo>
                  <a:lnTo>
                    <a:pt x="1327" y="2034"/>
                  </a:lnTo>
                  <a:lnTo>
                    <a:pt x="1330" y="2061"/>
                  </a:lnTo>
                  <a:lnTo>
                    <a:pt x="1330" y="2061"/>
                  </a:lnTo>
                  <a:lnTo>
                    <a:pt x="1330" y="2062"/>
                  </a:lnTo>
                  <a:lnTo>
                    <a:pt x="1330" y="2071"/>
                  </a:lnTo>
                  <a:lnTo>
                    <a:pt x="1329" y="2079"/>
                  </a:lnTo>
                  <a:lnTo>
                    <a:pt x="1329" y="2080"/>
                  </a:lnTo>
                  <a:lnTo>
                    <a:pt x="1329" y="2080"/>
                  </a:lnTo>
                  <a:lnTo>
                    <a:pt x="1327" y="2099"/>
                  </a:lnTo>
                  <a:lnTo>
                    <a:pt x="1322" y="2117"/>
                  </a:lnTo>
                  <a:lnTo>
                    <a:pt x="1322" y="2118"/>
                  </a:lnTo>
                  <a:lnTo>
                    <a:pt x="1322" y="2119"/>
                  </a:lnTo>
                  <a:lnTo>
                    <a:pt x="1320" y="2127"/>
                  </a:lnTo>
                  <a:lnTo>
                    <a:pt x="1316" y="2135"/>
                  </a:lnTo>
                  <a:lnTo>
                    <a:pt x="1316" y="2136"/>
                  </a:lnTo>
                  <a:lnTo>
                    <a:pt x="1314" y="2139"/>
                  </a:lnTo>
                  <a:lnTo>
                    <a:pt x="1312" y="2147"/>
                  </a:lnTo>
                  <a:lnTo>
                    <a:pt x="1308" y="2156"/>
                  </a:lnTo>
                  <a:lnTo>
                    <a:pt x="1288" y="2195"/>
                  </a:lnTo>
                  <a:lnTo>
                    <a:pt x="1257" y="2276"/>
                  </a:lnTo>
                  <a:lnTo>
                    <a:pt x="1255" y="2300"/>
                  </a:lnTo>
                  <a:lnTo>
                    <a:pt x="1257" y="2325"/>
                  </a:lnTo>
                  <a:lnTo>
                    <a:pt x="1281" y="2372"/>
                  </a:lnTo>
                  <a:lnTo>
                    <a:pt x="1325" y="2407"/>
                  </a:lnTo>
                  <a:lnTo>
                    <a:pt x="1382" y="2425"/>
                  </a:lnTo>
                  <a:lnTo>
                    <a:pt x="1414" y="2428"/>
                  </a:lnTo>
                  <a:lnTo>
                    <a:pt x="1448" y="2425"/>
                  </a:lnTo>
                  <a:lnTo>
                    <a:pt x="1505" y="2407"/>
                  </a:lnTo>
                  <a:lnTo>
                    <a:pt x="1549" y="2372"/>
                  </a:lnTo>
                  <a:lnTo>
                    <a:pt x="1572" y="2325"/>
                  </a:lnTo>
                  <a:lnTo>
                    <a:pt x="1575" y="2300"/>
                  </a:lnTo>
                  <a:lnTo>
                    <a:pt x="1571" y="2276"/>
                  </a:lnTo>
                  <a:lnTo>
                    <a:pt x="1541" y="2195"/>
                  </a:lnTo>
                  <a:lnTo>
                    <a:pt x="1522" y="2156"/>
                  </a:lnTo>
                  <a:lnTo>
                    <a:pt x="1518" y="2147"/>
                  </a:lnTo>
                  <a:lnTo>
                    <a:pt x="1515" y="2139"/>
                  </a:lnTo>
                  <a:lnTo>
                    <a:pt x="1514" y="2136"/>
                  </a:lnTo>
                  <a:lnTo>
                    <a:pt x="1514" y="2135"/>
                  </a:lnTo>
                  <a:lnTo>
                    <a:pt x="1510" y="2127"/>
                  </a:lnTo>
                  <a:lnTo>
                    <a:pt x="1507" y="2119"/>
                  </a:lnTo>
                  <a:lnTo>
                    <a:pt x="1507" y="2118"/>
                  </a:lnTo>
                  <a:lnTo>
                    <a:pt x="1507" y="2117"/>
                  </a:lnTo>
                  <a:lnTo>
                    <a:pt x="1502" y="2099"/>
                  </a:lnTo>
                  <a:lnTo>
                    <a:pt x="1501" y="2080"/>
                  </a:lnTo>
                  <a:lnTo>
                    <a:pt x="1501" y="2080"/>
                  </a:lnTo>
                  <a:lnTo>
                    <a:pt x="1501" y="2079"/>
                  </a:lnTo>
                  <a:lnTo>
                    <a:pt x="1500" y="2071"/>
                  </a:lnTo>
                  <a:lnTo>
                    <a:pt x="1500" y="2062"/>
                  </a:lnTo>
                  <a:lnTo>
                    <a:pt x="1500" y="2062"/>
                  </a:lnTo>
                  <a:lnTo>
                    <a:pt x="1500" y="2061"/>
                  </a:lnTo>
                  <a:lnTo>
                    <a:pt x="1502" y="2034"/>
                  </a:lnTo>
                  <a:lnTo>
                    <a:pt x="1510" y="2008"/>
                  </a:lnTo>
                  <a:lnTo>
                    <a:pt x="1513" y="2003"/>
                  </a:lnTo>
                  <a:lnTo>
                    <a:pt x="1515" y="1996"/>
                  </a:lnTo>
                  <a:lnTo>
                    <a:pt x="1515" y="1996"/>
                  </a:lnTo>
                  <a:lnTo>
                    <a:pt x="1517" y="1995"/>
                  </a:lnTo>
                  <a:lnTo>
                    <a:pt x="1519" y="1990"/>
                  </a:lnTo>
                  <a:lnTo>
                    <a:pt x="1523" y="1983"/>
                  </a:lnTo>
                  <a:lnTo>
                    <a:pt x="1533" y="1968"/>
                  </a:lnTo>
                  <a:lnTo>
                    <a:pt x="1546" y="1952"/>
                  </a:lnTo>
                  <a:lnTo>
                    <a:pt x="1570" y="1933"/>
                  </a:lnTo>
                  <a:lnTo>
                    <a:pt x="1628" y="1904"/>
                  </a:lnTo>
                  <a:lnTo>
                    <a:pt x="1662" y="1898"/>
                  </a:lnTo>
                  <a:lnTo>
                    <a:pt x="1666" y="1896"/>
                  </a:lnTo>
                  <a:lnTo>
                    <a:pt x="1688" y="1896"/>
                  </a:lnTo>
                  <a:lnTo>
                    <a:pt x="1693" y="1896"/>
                  </a:lnTo>
                  <a:lnTo>
                    <a:pt x="1706" y="1896"/>
                  </a:lnTo>
                  <a:lnTo>
                    <a:pt x="1895" y="1896"/>
                  </a:lnTo>
                  <a:lnTo>
                    <a:pt x="1891" y="1801"/>
                  </a:lnTo>
                  <a:lnTo>
                    <a:pt x="1868" y="1611"/>
                  </a:lnTo>
                  <a:lnTo>
                    <a:pt x="1826" y="1430"/>
                  </a:lnTo>
                  <a:lnTo>
                    <a:pt x="1768" y="1254"/>
                  </a:lnTo>
                  <a:lnTo>
                    <a:pt x="1694" y="1086"/>
                  </a:lnTo>
                  <a:lnTo>
                    <a:pt x="1605" y="927"/>
                  </a:lnTo>
                  <a:lnTo>
                    <a:pt x="1502" y="777"/>
                  </a:lnTo>
                  <a:lnTo>
                    <a:pt x="1387" y="638"/>
                  </a:lnTo>
                  <a:lnTo>
                    <a:pt x="1259" y="510"/>
                  </a:lnTo>
                  <a:lnTo>
                    <a:pt x="1120" y="394"/>
                  </a:lnTo>
                  <a:lnTo>
                    <a:pt x="970" y="291"/>
                  </a:lnTo>
                  <a:lnTo>
                    <a:pt x="810" y="202"/>
                  </a:lnTo>
                  <a:lnTo>
                    <a:pt x="643" y="129"/>
                  </a:lnTo>
                  <a:lnTo>
                    <a:pt x="467" y="70"/>
                  </a:lnTo>
                  <a:lnTo>
                    <a:pt x="284" y="29"/>
                  </a:lnTo>
                  <a:lnTo>
                    <a:pt x="96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9FC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7" name="Freeform 1639">
              <a:extLst>
                <a:ext uri="{FF2B5EF4-FFF2-40B4-BE49-F238E27FC236}">
                  <a16:creationId xmlns:a16="http://schemas.microsoft.com/office/drawing/2014/main" xmlns="" id="{E1F0BFD4-4D4E-C44C-015A-7A4BFC86C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8325" y="4730750"/>
              <a:ext cx="974725" cy="752475"/>
            </a:xfrm>
            <a:custGeom>
              <a:avLst/>
              <a:gdLst>
                <a:gd name="T0" fmla="*/ 2293 w 2456"/>
                <a:gd name="T1" fmla="*/ 327 h 1896"/>
                <a:gd name="T2" fmla="*/ 2165 w 2456"/>
                <a:gd name="T3" fmla="*/ 379 h 1896"/>
                <a:gd name="T4" fmla="*/ 2105 w 2456"/>
                <a:gd name="T5" fmla="*/ 399 h 1896"/>
                <a:gd name="T6" fmla="*/ 2026 w 2456"/>
                <a:gd name="T7" fmla="*/ 396 h 1896"/>
                <a:gd name="T8" fmla="*/ 1997 w 2456"/>
                <a:gd name="T9" fmla="*/ 384 h 1896"/>
                <a:gd name="T10" fmla="*/ 1969 w 2456"/>
                <a:gd name="T11" fmla="*/ 366 h 1896"/>
                <a:gd name="T12" fmla="*/ 1933 w 2456"/>
                <a:gd name="T13" fmla="*/ 328 h 1896"/>
                <a:gd name="T14" fmla="*/ 1898 w 2456"/>
                <a:gd name="T15" fmla="*/ 234 h 1896"/>
                <a:gd name="T16" fmla="*/ 1898 w 2456"/>
                <a:gd name="T17" fmla="*/ 206 h 1896"/>
                <a:gd name="T18" fmla="*/ 1896 w 2456"/>
                <a:gd name="T19" fmla="*/ 187 h 1896"/>
                <a:gd name="T20" fmla="*/ 1800 w 2456"/>
                <a:gd name="T21" fmla="*/ 5 h 1896"/>
                <a:gd name="T22" fmla="*/ 1430 w 2456"/>
                <a:gd name="T23" fmla="*/ 70 h 1896"/>
                <a:gd name="T24" fmla="*/ 1086 w 2456"/>
                <a:gd name="T25" fmla="*/ 202 h 1896"/>
                <a:gd name="T26" fmla="*/ 776 w 2456"/>
                <a:gd name="T27" fmla="*/ 394 h 1896"/>
                <a:gd name="T28" fmla="*/ 509 w 2456"/>
                <a:gd name="T29" fmla="*/ 638 h 1896"/>
                <a:gd name="T30" fmla="*/ 290 w 2456"/>
                <a:gd name="T31" fmla="*/ 927 h 1896"/>
                <a:gd name="T32" fmla="*/ 128 w 2456"/>
                <a:gd name="T33" fmla="*/ 1254 h 1896"/>
                <a:gd name="T34" fmla="*/ 29 w 2456"/>
                <a:gd name="T35" fmla="*/ 1611 h 1896"/>
                <a:gd name="T36" fmla="*/ 0 w 2456"/>
                <a:gd name="T37" fmla="*/ 1896 h 1896"/>
                <a:gd name="T38" fmla="*/ 206 w 2456"/>
                <a:gd name="T39" fmla="*/ 1893 h 1896"/>
                <a:gd name="T40" fmla="*/ 252 w 2456"/>
                <a:gd name="T41" fmla="*/ 1861 h 1896"/>
                <a:gd name="T42" fmla="*/ 254 w 2456"/>
                <a:gd name="T43" fmla="*/ 1806 h 1896"/>
                <a:gd name="T44" fmla="*/ 236 w 2456"/>
                <a:gd name="T45" fmla="*/ 1767 h 1896"/>
                <a:gd name="T46" fmla="*/ 182 w 2456"/>
                <a:gd name="T47" fmla="*/ 1614 h 1896"/>
                <a:gd name="T48" fmla="*/ 180 w 2456"/>
                <a:gd name="T49" fmla="*/ 1561 h 1896"/>
                <a:gd name="T50" fmla="*/ 214 w 2456"/>
                <a:gd name="T51" fmla="*/ 1467 h 1896"/>
                <a:gd name="T52" fmla="*/ 283 w 2456"/>
                <a:gd name="T53" fmla="*/ 1394 h 1896"/>
                <a:gd name="T54" fmla="*/ 379 w 2456"/>
                <a:gd name="T55" fmla="*/ 1348 h 1896"/>
                <a:gd name="T56" fmla="*/ 463 w 2456"/>
                <a:gd name="T57" fmla="*/ 1337 h 1896"/>
                <a:gd name="T58" fmla="*/ 548 w 2456"/>
                <a:gd name="T59" fmla="*/ 1348 h 1896"/>
                <a:gd name="T60" fmla="*/ 644 w 2456"/>
                <a:gd name="T61" fmla="*/ 1394 h 1896"/>
                <a:gd name="T62" fmla="*/ 713 w 2456"/>
                <a:gd name="T63" fmla="*/ 1467 h 1896"/>
                <a:gd name="T64" fmla="*/ 747 w 2456"/>
                <a:gd name="T65" fmla="*/ 1561 h 1896"/>
                <a:gd name="T66" fmla="*/ 745 w 2456"/>
                <a:gd name="T67" fmla="*/ 1614 h 1896"/>
                <a:gd name="T68" fmla="*/ 691 w 2456"/>
                <a:gd name="T69" fmla="*/ 1767 h 1896"/>
                <a:gd name="T70" fmla="*/ 671 w 2456"/>
                <a:gd name="T71" fmla="*/ 1806 h 1896"/>
                <a:gd name="T72" fmla="*/ 675 w 2456"/>
                <a:gd name="T73" fmla="*/ 1861 h 1896"/>
                <a:gd name="T74" fmla="*/ 725 w 2456"/>
                <a:gd name="T75" fmla="*/ 1894 h 1896"/>
                <a:gd name="T76" fmla="*/ 941 w 2456"/>
                <a:gd name="T77" fmla="*/ 1896 h 1896"/>
                <a:gd name="T78" fmla="*/ 959 w 2456"/>
                <a:gd name="T79" fmla="*/ 1755 h 1896"/>
                <a:gd name="T80" fmla="*/ 1011 w 2456"/>
                <a:gd name="T81" fmla="*/ 1576 h 1896"/>
                <a:gd name="T82" fmla="*/ 1095 w 2456"/>
                <a:gd name="T83" fmla="*/ 1414 h 1896"/>
                <a:gd name="T84" fmla="*/ 1205 w 2456"/>
                <a:gd name="T85" fmla="*/ 1269 h 1896"/>
                <a:gd name="T86" fmla="*/ 1339 w 2456"/>
                <a:gd name="T87" fmla="*/ 1147 h 1896"/>
                <a:gd name="T88" fmla="*/ 1493 w 2456"/>
                <a:gd name="T89" fmla="*/ 1050 h 1896"/>
                <a:gd name="T90" fmla="*/ 1664 w 2456"/>
                <a:gd name="T91" fmla="*/ 981 h 1896"/>
                <a:gd name="T92" fmla="*/ 1848 w 2456"/>
                <a:gd name="T93" fmla="*/ 945 h 1896"/>
                <a:gd name="T94" fmla="*/ 1898 w 2456"/>
                <a:gd name="T95" fmla="*/ 761 h 1896"/>
                <a:gd name="T96" fmla="*/ 1931 w 2456"/>
                <a:gd name="T97" fmla="*/ 663 h 1896"/>
                <a:gd name="T98" fmla="*/ 1969 w 2456"/>
                <a:gd name="T99" fmla="*/ 622 h 1896"/>
                <a:gd name="T100" fmla="*/ 1997 w 2456"/>
                <a:gd name="T101" fmla="*/ 604 h 1896"/>
                <a:gd name="T102" fmla="*/ 2026 w 2456"/>
                <a:gd name="T103" fmla="*/ 593 h 1896"/>
                <a:gd name="T104" fmla="*/ 2105 w 2456"/>
                <a:gd name="T105" fmla="*/ 590 h 1896"/>
                <a:gd name="T106" fmla="*/ 2165 w 2456"/>
                <a:gd name="T107" fmla="*/ 611 h 1896"/>
                <a:gd name="T108" fmla="*/ 2293 w 2456"/>
                <a:gd name="T109" fmla="*/ 663 h 1896"/>
                <a:gd name="T110" fmla="*/ 2333 w 2456"/>
                <a:gd name="T111" fmla="*/ 665 h 1896"/>
                <a:gd name="T112" fmla="*/ 2395 w 2456"/>
                <a:gd name="T113" fmla="*/ 638 h 1896"/>
                <a:gd name="T114" fmla="*/ 2454 w 2456"/>
                <a:gd name="T115" fmla="*/ 529 h 1896"/>
                <a:gd name="T116" fmla="*/ 2454 w 2456"/>
                <a:gd name="T117" fmla="*/ 459 h 1896"/>
                <a:gd name="T118" fmla="*/ 2395 w 2456"/>
                <a:gd name="T119" fmla="*/ 351 h 1896"/>
                <a:gd name="T120" fmla="*/ 2333 w 2456"/>
                <a:gd name="T121" fmla="*/ 323 h 1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456" h="1896">
                  <a:moveTo>
                    <a:pt x="2319" y="323"/>
                  </a:moveTo>
                  <a:lnTo>
                    <a:pt x="2293" y="327"/>
                  </a:lnTo>
                  <a:lnTo>
                    <a:pt x="2206" y="358"/>
                  </a:lnTo>
                  <a:lnTo>
                    <a:pt x="2165" y="379"/>
                  </a:lnTo>
                  <a:lnTo>
                    <a:pt x="2145" y="388"/>
                  </a:lnTo>
                  <a:lnTo>
                    <a:pt x="2105" y="399"/>
                  </a:lnTo>
                  <a:lnTo>
                    <a:pt x="2065" y="402"/>
                  </a:lnTo>
                  <a:lnTo>
                    <a:pt x="2026" y="396"/>
                  </a:lnTo>
                  <a:lnTo>
                    <a:pt x="2009" y="389"/>
                  </a:lnTo>
                  <a:lnTo>
                    <a:pt x="1997" y="384"/>
                  </a:lnTo>
                  <a:lnTo>
                    <a:pt x="1987" y="379"/>
                  </a:lnTo>
                  <a:lnTo>
                    <a:pt x="1969" y="366"/>
                  </a:lnTo>
                  <a:lnTo>
                    <a:pt x="1952" y="351"/>
                  </a:lnTo>
                  <a:lnTo>
                    <a:pt x="1933" y="328"/>
                  </a:lnTo>
                  <a:lnTo>
                    <a:pt x="1904" y="269"/>
                  </a:lnTo>
                  <a:lnTo>
                    <a:pt x="1898" y="234"/>
                  </a:lnTo>
                  <a:lnTo>
                    <a:pt x="1896" y="230"/>
                  </a:lnTo>
                  <a:lnTo>
                    <a:pt x="1898" y="206"/>
                  </a:lnTo>
                  <a:lnTo>
                    <a:pt x="1896" y="201"/>
                  </a:lnTo>
                  <a:lnTo>
                    <a:pt x="1896" y="187"/>
                  </a:lnTo>
                  <a:lnTo>
                    <a:pt x="1896" y="0"/>
                  </a:lnTo>
                  <a:lnTo>
                    <a:pt x="1800" y="5"/>
                  </a:lnTo>
                  <a:lnTo>
                    <a:pt x="1611" y="29"/>
                  </a:lnTo>
                  <a:lnTo>
                    <a:pt x="1430" y="70"/>
                  </a:lnTo>
                  <a:lnTo>
                    <a:pt x="1253" y="129"/>
                  </a:lnTo>
                  <a:lnTo>
                    <a:pt x="1086" y="202"/>
                  </a:lnTo>
                  <a:lnTo>
                    <a:pt x="927" y="291"/>
                  </a:lnTo>
                  <a:lnTo>
                    <a:pt x="776" y="394"/>
                  </a:lnTo>
                  <a:lnTo>
                    <a:pt x="638" y="510"/>
                  </a:lnTo>
                  <a:lnTo>
                    <a:pt x="509" y="638"/>
                  </a:lnTo>
                  <a:lnTo>
                    <a:pt x="394" y="777"/>
                  </a:lnTo>
                  <a:lnTo>
                    <a:pt x="290" y="927"/>
                  </a:lnTo>
                  <a:lnTo>
                    <a:pt x="202" y="1085"/>
                  </a:lnTo>
                  <a:lnTo>
                    <a:pt x="128" y="1254"/>
                  </a:lnTo>
                  <a:lnTo>
                    <a:pt x="70" y="1429"/>
                  </a:lnTo>
                  <a:lnTo>
                    <a:pt x="29" y="1611"/>
                  </a:lnTo>
                  <a:lnTo>
                    <a:pt x="5" y="1801"/>
                  </a:lnTo>
                  <a:lnTo>
                    <a:pt x="0" y="1896"/>
                  </a:lnTo>
                  <a:lnTo>
                    <a:pt x="189" y="1896"/>
                  </a:lnTo>
                  <a:lnTo>
                    <a:pt x="206" y="1893"/>
                  </a:lnTo>
                  <a:lnTo>
                    <a:pt x="240" y="1876"/>
                  </a:lnTo>
                  <a:lnTo>
                    <a:pt x="252" y="1861"/>
                  </a:lnTo>
                  <a:lnTo>
                    <a:pt x="259" y="1843"/>
                  </a:lnTo>
                  <a:lnTo>
                    <a:pt x="254" y="1806"/>
                  </a:lnTo>
                  <a:lnTo>
                    <a:pt x="248" y="1791"/>
                  </a:lnTo>
                  <a:lnTo>
                    <a:pt x="236" y="1767"/>
                  </a:lnTo>
                  <a:lnTo>
                    <a:pt x="198" y="1677"/>
                  </a:lnTo>
                  <a:lnTo>
                    <a:pt x="182" y="1614"/>
                  </a:lnTo>
                  <a:lnTo>
                    <a:pt x="179" y="1587"/>
                  </a:lnTo>
                  <a:lnTo>
                    <a:pt x="180" y="1561"/>
                  </a:lnTo>
                  <a:lnTo>
                    <a:pt x="192" y="1513"/>
                  </a:lnTo>
                  <a:lnTo>
                    <a:pt x="214" y="1467"/>
                  </a:lnTo>
                  <a:lnTo>
                    <a:pt x="244" y="1427"/>
                  </a:lnTo>
                  <a:lnTo>
                    <a:pt x="283" y="1394"/>
                  </a:lnTo>
                  <a:lnTo>
                    <a:pt x="328" y="1366"/>
                  </a:lnTo>
                  <a:lnTo>
                    <a:pt x="379" y="1348"/>
                  </a:lnTo>
                  <a:lnTo>
                    <a:pt x="434" y="1338"/>
                  </a:lnTo>
                  <a:lnTo>
                    <a:pt x="463" y="1337"/>
                  </a:lnTo>
                  <a:lnTo>
                    <a:pt x="493" y="1338"/>
                  </a:lnTo>
                  <a:lnTo>
                    <a:pt x="548" y="1348"/>
                  </a:lnTo>
                  <a:lnTo>
                    <a:pt x="599" y="1366"/>
                  </a:lnTo>
                  <a:lnTo>
                    <a:pt x="644" y="1394"/>
                  </a:lnTo>
                  <a:lnTo>
                    <a:pt x="683" y="1427"/>
                  </a:lnTo>
                  <a:lnTo>
                    <a:pt x="713" y="1467"/>
                  </a:lnTo>
                  <a:lnTo>
                    <a:pt x="735" y="1513"/>
                  </a:lnTo>
                  <a:lnTo>
                    <a:pt x="747" y="1561"/>
                  </a:lnTo>
                  <a:lnTo>
                    <a:pt x="747" y="1587"/>
                  </a:lnTo>
                  <a:lnTo>
                    <a:pt x="745" y="1614"/>
                  </a:lnTo>
                  <a:lnTo>
                    <a:pt x="727" y="1677"/>
                  </a:lnTo>
                  <a:lnTo>
                    <a:pt x="691" y="1767"/>
                  </a:lnTo>
                  <a:lnTo>
                    <a:pt x="679" y="1791"/>
                  </a:lnTo>
                  <a:lnTo>
                    <a:pt x="671" y="1806"/>
                  </a:lnTo>
                  <a:lnTo>
                    <a:pt x="668" y="1843"/>
                  </a:lnTo>
                  <a:lnTo>
                    <a:pt x="675" y="1861"/>
                  </a:lnTo>
                  <a:lnTo>
                    <a:pt x="688" y="1877"/>
                  </a:lnTo>
                  <a:lnTo>
                    <a:pt x="725" y="1894"/>
                  </a:lnTo>
                  <a:lnTo>
                    <a:pt x="740" y="1896"/>
                  </a:lnTo>
                  <a:lnTo>
                    <a:pt x="941" y="1896"/>
                  </a:lnTo>
                  <a:lnTo>
                    <a:pt x="945" y="1848"/>
                  </a:lnTo>
                  <a:lnTo>
                    <a:pt x="959" y="1755"/>
                  </a:lnTo>
                  <a:lnTo>
                    <a:pt x="981" y="1664"/>
                  </a:lnTo>
                  <a:lnTo>
                    <a:pt x="1011" y="1576"/>
                  </a:lnTo>
                  <a:lnTo>
                    <a:pt x="1050" y="1493"/>
                  </a:lnTo>
                  <a:lnTo>
                    <a:pt x="1095" y="1414"/>
                  </a:lnTo>
                  <a:lnTo>
                    <a:pt x="1147" y="1339"/>
                  </a:lnTo>
                  <a:lnTo>
                    <a:pt x="1205" y="1269"/>
                  </a:lnTo>
                  <a:lnTo>
                    <a:pt x="1269" y="1206"/>
                  </a:lnTo>
                  <a:lnTo>
                    <a:pt x="1339" y="1147"/>
                  </a:lnTo>
                  <a:lnTo>
                    <a:pt x="1414" y="1095"/>
                  </a:lnTo>
                  <a:lnTo>
                    <a:pt x="1493" y="1050"/>
                  </a:lnTo>
                  <a:lnTo>
                    <a:pt x="1576" y="1011"/>
                  </a:lnTo>
                  <a:lnTo>
                    <a:pt x="1664" y="981"/>
                  </a:lnTo>
                  <a:lnTo>
                    <a:pt x="1755" y="959"/>
                  </a:lnTo>
                  <a:lnTo>
                    <a:pt x="1848" y="945"/>
                  </a:lnTo>
                  <a:lnTo>
                    <a:pt x="1896" y="941"/>
                  </a:lnTo>
                  <a:lnTo>
                    <a:pt x="1898" y="761"/>
                  </a:lnTo>
                  <a:lnTo>
                    <a:pt x="1903" y="725"/>
                  </a:lnTo>
                  <a:lnTo>
                    <a:pt x="1931" y="663"/>
                  </a:lnTo>
                  <a:lnTo>
                    <a:pt x="1952" y="638"/>
                  </a:lnTo>
                  <a:lnTo>
                    <a:pt x="1969" y="622"/>
                  </a:lnTo>
                  <a:lnTo>
                    <a:pt x="1987" y="611"/>
                  </a:lnTo>
                  <a:lnTo>
                    <a:pt x="1997" y="604"/>
                  </a:lnTo>
                  <a:lnTo>
                    <a:pt x="2009" y="599"/>
                  </a:lnTo>
                  <a:lnTo>
                    <a:pt x="2026" y="593"/>
                  </a:lnTo>
                  <a:lnTo>
                    <a:pt x="2065" y="587"/>
                  </a:lnTo>
                  <a:lnTo>
                    <a:pt x="2105" y="590"/>
                  </a:lnTo>
                  <a:lnTo>
                    <a:pt x="2145" y="602"/>
                  </a:lnTo>
                  <a:lnTo>
                    <a:pt x="2165" y="611"/>
                  </a:lnTo>
                  <a:lnTo>
                    <a:pt x="2206" y="630"/>
                  </a:lnTo>
                  <a:lnTo>
                    <a:pt x="2293" y="663"/>
                  </a:lnTo>
                  <a:lnTo>
                    <a:pt x="2319" y="666"/>
                  </a:lnTo>
                  <a:lnTo>
                    <a:pt x="2333" y="665"/>
                  </a:lnTo>
                  <a:lnTo>
                    <a:pt x="2359" y="659"/>
                  </a:lnTo>
                  <a:lnTo>
                    <a:pt x="2395" y="638"/>
                  </a:lnTo>
                  <a:lnTo>
                    <a:pt x="2433" y="591"/>
                  </a:lnTo>
                  <a:lnTo>
                    <a:pt x="2454" y="529"/>
                  </a:lnTo>
                  <a:lnTo>
                    <a:pt x="2456" y="494"/>
                  </a:lnTo>
                  <a:lnTo>
                    <a:pt x="2454" y="459"/>
                  </a:lnTo>
                  <a:lnTo>
                    <a:pt x="2433" y="398"/>
                  </a:lnTo>
                  <a:lnTo>
                    <a:pt x="2395" y="351"/>
                  </a:lnTo>
                  <a:lnTo>
                    <a:pt x="2359" y="329"/>
                  </a:lnTo>
                  <a:lnTo>
                    <a:pt x="2333" y="323"/>
                  </a:lnTo>
                  <a:lnTo>
                    <a:pt x="2319" y="3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8" name="Freeform 1640">
              <a:extLst>
                <a:ext uri="{FF2B5EF4-FFF2-40B4-BE49-F238E27FC236}">
                  <a16:creationId xmlns:a16="http://schemas.microsoft.com/office/drawing/2014/main" xmlns="" id="{3A3E6DD7-4C31-C684-6DD1-97F3250412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8325" y="5305425"/>
              <a:ext cx="752475" cy="974725"/>
            </a:xfrm>
            <a:custGeom>
              <a:avLst/>
              <a:gdLst>
                <a:gd name="T0" fmla="*/ 1614 w 1896"/>
                <a:gd name="T1" fmla="*/ 1705 h 2455"/>
                <a:gd name="T2" fmla="*/ 1767 w 1896"/>
                <a:gd name="T3" fmla="*/ 1759 h 2455"/>
                <a:gd name="T4" fmla="*/ 1811 w 1896"/>
                <a:gd name="T5" fmla="*/ 1780 h 2455"/>
                <a:gd name="T6" fmla="*/ 1861 w 1896"/>
                <a:gd name="T7" fmla="*/ 1775 h 2455"/>
                <a:gd name="T8" fmla="*/ 1894 w 1896"/>
                <a:gd name="T9" fmla="*/ 1725 h 2455"/>
                <a:gd name="T10" fmla="*/ 1896 w 1896"/>
                <a:gd name="T11" fmla="*/ 1515 h 2455"/>
                <a:gd name="T12" fmla="*/ 1755 w 1896"/>
                <a:gd name="T13" fmla="*/ 1497 h 2455"/>
                <a:gd name="T14" fmla="*/ 1576 w 1896"/>
                <a:gd name="T15" fmla="*/ 1444 h 2455"/>
                <a:gd name="T16" fmla="*/ 1414 w 1896"/>
                <a:gd name="T17" fmla="*/ 1361 h 2455"/>
                <a:gd name="T18" fmla="*/ 1269 w 1896"/>
                <a:gd name="T19" fmla="*/ 1251 h 2455"/>
                <a:gd name="T20" fmla="*/ 1147 w 1896"/>
                <a:gd name="T21" fmla="*/ 1118 h 2455"/>
                <a:gd name="T22" fmla="*/ 1050 w 1896"/>
                <a:gd name="T23" fmla="*/ 963 h 2455"/>
                <a:gd name="T24" fmla="*/ 981 w 1896"/>
                <a:gd name="T25" fmla="*/ 792 h 2455"/>
                <a:gd name="T26" fmla="*/ 945 w 1896"/>
                <a:gd name="T27" fmla="*/ 608 h 2455"/>
                <a:gd name="T28" fmla="*/ 730 w 1896"/>
                <a:gd name="T29" fmla="*/ 559 h 2455"/>
                <a:gd name="T30" fmla="*/ 660 w 1896"/>
                <a:gd name="T31" fmla="*/ 541 h 2455"/>
                <a:gd name="T32" fmla="*/ 591 w 1896"/>
                <a:gd name="T33" fmla="*/ 488 h 2455"/>
                <a:gd name="T34" fmla="*/ 573 w 1896"/>
                <a:gd name="T35" fmla="*/ 459 h 2455"/>
                <a:gd name="T36" fmla="*/ 561 w 1896"/>
                <a:gd name="T37" fmla="*/ 429 h 2455"/>
                <a:gd name="T38" fmla="*/ 559 w 1896"/>
                <a:gd name="T39" fmla="*/ 352 h 2455"/>
                <a:gd name="T40" fmla="*/ 579 w 1896"/>
                <a:gd name="T41" fmla="*/ 292 h 2455"/>
                <a:gd name="T42" fmla="*/ 631 w 1896"/>
                <a:gd name="T43" fmla="*/ 164 h 2455"/>
                <a:gd name="T44" fmla="*/ 635 w 1896"/>
                <a:gd name="T45" fmla="*/ 123 h 2455"/>
                <a:gd name="T46" fmla="*/ 607 w 1896"/>
                <a:gd name="T47" fmla="*/ 60 h 2455"/>
                <a:gd name="T48" fmla="*/ 498 w 1896"/>
                <a:gd name="T49" fmla="*/ 2 h 2455"/>
                <a:gd name="T50" fmla="*/ 428 w 1896"/>
                <a:gd name="T51" fmla="*/ 2 h 2455"/>
                <a:gd name="T52" fmla="*/ 320 w 1896"/>
                <a:gd name="T53" fmla="*/ 60 h 2455"/>
                <a:gd name="T54" fmla="*/ 292 w 1896"/>
                <a:gd name="T55" fmla="*/ 123 h 2455"/>
                <a:gd name="T56" fmla="*/ 296 w 1896"/>
                <a:gd name="T57" fmla="*/ 164 h 2455"/>
                <a:gd name="T58" fmla="*/ 347 w 1896"/>
                <a:gd name="T59" fmla="*/ 292 h 2455"/>
                <a:gd name="T60" fmla="*/ 368 w 1896"/>
                <a:gd name="T61" fmla="*/ 352 h 2455"/>
                <a:gd name="T62" fmla="*/ 364 w 1896"/>
                <a:gd name="T63" fmla="*/ 429 h 2455"/>
                <a:gd name="T64" fmla="*/ 354 w 1896"/>
                <a:gd name="T65" fmla="*/ 459 h 2455"/>
                <a:gd name="T66" fmla="*/ 336 w 1896"/>
                <a:gd name="T67" fmla="*/ 486 h 2455"/>
                <a:gd name="T68" fmla="*/ 270 w 1896"/>
                <a:gd name="T69" fmla="*/ 539 h 2455"/>
                <a:gd name="T70" fmla="*/ 202 w 1896"/>
                <a:gd name="T71" fmla="*/ 559 h 2455"/>
                <a:gd name="T72" fmla="*/ 175 w 1896"/>
                <a:gd name="T73" fmla="*/ 559 h 2455"/>
                <a:gd name="T74" fmla="*/ 156 w 1896"/>
                <a:gd name="T75" fmla="*/ 559 h 2455"/>
                <a:gd name="T76" fmla="*/ 5 w 1896"/>
                <a:gd name="T77" fmla="*/ 656 h 2455"/>
                <a:gd name="T78" fmla="*/ 70 w 1896"/>
                <a:gd name="T79" fmla="*/ 1027 h 2455"/>
                <a:gd name="T80" fmla="*/ 202 w 1896"/>
                <a:gd name="T81" fmla="*/ 1370 h 2455"/>
                <a:gd name="T82" fmla="*/ 394 w 1896"/>
                <a:gd name="T83" fmla="*/ 1680 h 2455"/>
                <a:gd name="T84" fmla="*/ 638 w 1896"/>
                <a:gd name="T85" fmla="*/ 1947 h 2455"/>
                <a:gd name="T86" fmla="*/ 927 w 1896"/>
                <a:gd name="T87" fmla="*/ 2165 h 2455"/>
                <a:gd name="T88" fmla="*/ 1253 w 1896"/>
                <a:gd name="T89" fmla="*/ 2328 h 2455"/>
                <a:gd name="T90" fmla="*/ 1611 w 1896"/>
                <a:gd name="T91" fmla="*/ 2428 h 2455"/>
                <a:gd name="T92" fmla="*/ 1896 w 1896"/>
                <a:gd name="T93" fmla="*/ 2455 h 2455"/>
                <a:gd name="T94" fmla="*/ 1892 w 1896"/>
                <a:gd name="T95" fmla="*/ 2244 h 2455"/>
                <a:gd name="T96" fmla="*/ 1861 w 1896"/>
                <a:gd name="T97" fmla="*/ 2199 h 2455"/>
                <a:gd name="T98" fmla="*/ 1811 w 1896"/>
                <a:gd name="T99" fmla="*/ 2193 h 2455"/>
                <a:gd name="T100" fmla="*/ 1767 w 1896"/>
                <a:gd name="T101" fmla="*/ 2214 h 2455"/>
                <a:gd name="T102" fmla="*/ 1614 w 1896"/>
                <a:gd name="T103" fmla="*/ 2269 h 2455"/>
                <a:gd name="T104" fmla="*/ 1561 w 1896"/>
                <a:gd name="T105" fmla="*/ 2270 h 2455"/>
                <a:gd name="T106" fmla="*/ 1467 w 1896"/>
                <a:gd name="T107" fmla="*/ 2236 h 2455"/>
                <a:gd name="T108" fmla="*/ 1393 w 1896"/>
                <a:gd name="T109" fmla="*/ 2167 h 2455"/>
                <a:gd name="T110" fmla="*/ 1348 w 1896"/>
                <a:gd name="T111" fmla="*/ 2071 h 2455"/>
                <a:gd name="T112" fmla="*/ 1336 w 1896"/>
                <a:gd name="T113" fmla="*/ 1986 h 2455"/>
                <a:gd name="T114" fmla="*/ 1348 w 1896"/>
                <a:gd name="T115" fmla="*/ 1902 h 2455"/>
                <a:gd name="T116" fmla="*/ 1393 w 1896"/>
                <a:gd name="T117" fmla="*/ 1806 h 2455"/>
                <a:gd name="T118" fmla="*/ 1467 w 1896"/>
                <a:gd name="T119" fmla="*/ 1737 h 2455"/>
                <a:gd name="T120" fmla="*/ 1561 w 1896"/>
                <a:gd name="T121" fmla="*/ 1703 h 2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896" h="2455">
                  <a:moveTo>
                    <a:pt x="1587" y="1702"/>
                  </a:moveTo>
                  <a:lnTo>
                    <a:pt x="1614" y="1705"/>
                  </a:lnTo>
                  <a:lnTo>
                    <a:pt x="1677" y="1722"/>
                  </a:lnTo>
                  <a:lnTo>
                    <a:pt x="1767" y="1759"/>
                  </a:lnTo>
                  <a:lnTo>
                    <a:pt x="1791" y="1771"/>
                  </a:lnTo>
                  <a:lnTo>
                    <a:pt x="1811" y="1780"/>
                  </a:lnTo>
                  <a:lnTo>
                    <a:pt x="1846" y="1781"/>
                  </a:lnTo>
                  <a:lnTo>
                    <a:pt x="1861" y="1775"/>
                  </a:lnTo>
                  <a:lnTo>
                    <a:pt x="1877" y="1762"/>
                  </a:lnTo>
                  <a:lnTo>
                    <a:pt x="1894" y="1725"/>
                  </a:lnTo>
                  <a:lnTo>
                    <a:pt x="1896" y="1709"/>
                  </a:lnTo>
                  <a:lnTo>
                    <a:pt x="1896" y="1515"/>
                  </a:lnTo>
                  <a:lnTo>
                    <a:pt x="1848" y="1512"/>
                  </a:lnTo>
                  <a:lnTo>
                    <a:pt x="1755" y="1497"/>
                  </a:lnTo>
                  <a:lnTo>
                    <a:pt x="1664" y="1475"/>
                  </a:lnTo>
                  <a:lnTo>
                    <a:pt x="1576" y="1444"/>
                  </a:lnTo>
                  <a:lnTo>
                    <a:pt x="1493" y="1407"/>
                  </a:lnTo>
                  <a:lnTo>
                    <a:pt x="1414" y="1361"/>
                  </a:lnTo>
                  <a:lnTo>
                    <a:pt x="1339" y="1309"/>
                  </a:lnTo>
                  <a:lnTo>
                    <a:pt x="1269" y="1251"/>
                  </a:lnTo>
                  <a:lnTo>
                    <a:pt x="1205" y="1186"/>
                  </a:lnTo>
                  <a:lnTo>
                    <a:pt x="1147" y="1118"/>
                  </a:lnTo>
                  <a:lnTo>
                    <a:pt x="1095" y="1042"/>
                  </a:lnTo>
                  <a:lnTo>
                    <a:pt x="1050" y="963"/>
                  </a:lnTo>
                  <a:lnTo>
                    <a:pt x="1012" y="879"/>
                  </a:lnTo>
                  <a:lnTo>
                    <a:pt x="981" y="792"/>
                  </a:lnTo>
                  <a:lnTo>
                    <a:pt x="959" y="701"/>
                  </a:lnTo>
                  <a:lnTo>
                    <a:pt x="945" y="608"/>
                  </a:lnTo>
                  <a:lnTo>
                    <a:pt x="941" y="560"/>
                  </a:lnTo>
                  <a:lnTo>
                    <a:pt x="730" y="559"/>
                  </a:lnTo>
                  <a:lnTo>
                    <a:pt x="705" y="555"/>
                  </a:lnTo>
                  <a:lnTo>
                    <a:pt x="660" y="541"/>
                  </a:lnTo>
                  <a:lnTo>
                    <a:pt x="622" y="517"/>
                  </a:lnTo>
                  <a:lnTo>
                    <a:pt x="591" y="488"/>
                  </a:lnTo>
                  <a:lnTo>
                    <a:pt x="579" y="469"/>
                  </a:lnTo>
                  <a:lnTo>
                    <a:pt x="573" y="459"/>
                  </a:lnTo>
                  <a:lnTo>
                    <a:pt x="569" y="447"/>
                  </a:lnTo>
                  <a:lnTo>
                    <a:pt x="561" y="429"/>
                  </a:lnTo>
                  <a:lnTo>
                    <a:pt x="556" y="392"/>
                  </a:lnTo>
                  <a:lnTo>
                    <a:pt x="559" y="352"/>
                  </a:lnTo>
                  <a:lnTo>
                    <a:pt x="570" y="311"/>
                  </a:lnTo>
                  <a:lnTo>
                    <a:pt x="579" y="292"/>
                  </a:lnTo>
                  <a:lnTo>
                    <a:pt x="599" y="249"/>
                  </a:lnTo>
                  <a:lnTo>
                    <a:pt x="631" y="164"/>
                  </a:lnTo>
                  <a:lnTo>
                    <a:pt x="635" y="138"/>
                  </a:lnTo>
                  <a:lnTo>
                    <a:pt x="635" y="123"/>
                  </a:lnTo>
                  <a:lnTo>
                    <a:pt x="627" y="96"/>
                  </a:lnTo>
                  <a:lnTo>
                    <a:pt x="607" y="60"/>
                  </a:lnTo>
                  <a:lnTo>
                    <a:pt x="560" y="22"/>
                  </a:lnTo>
                  <a:lnTo>
                    <a:pt x="498" y="2"/>
                  </a:lnTo>
                  <a:lnTo>
                    <a:pt x="463" y="0"/>
                  </a:lnTo>
                  <a:lnTo>
                    <a:pt x="428" y="2"/>
                  </a:lnTo>
                  <a:lnTo>
                    <a:pt x="367" y="22"/>
                  </a:lnTo>
                  <a:lnTo>
                    <a:pt x="320" y="60"/>
                  </a:lnTo>
                  <a:lnTo>
                    <a:pt x="299" y="96"/>
                  </a:lnTo>
                  <a:lnTo>
                    <a:pt x="292" y="123"/>
                  </a:lnTo>
                  <a:lnTo>
                    <a:pt x="292" y="138"/>
                  </a:lnTo>
                  <a:lnTo>
                    <a:pt x="296" y="164"/>
                  </a:lnTo>
                  <a:lnTo>
                    <a:pt x="327" y="249"/>
                  </a:lnTo>
                  <a:lnTo>
                    <a:pt x="347" y="292"/>
                  </a:lnTo>
                  <a:lnTo>
                    <a:pt x="357" y="311"/>
                  </a:lnTo>
                  <a:lnTo>
                    <a:pt x="368" y="352"/>
                  </a:lnTo>
                  <a:lnTo>
                    <a:pt x="371" y="392"/>
                  </a:lnTo>
                  <a:lnTo>
                    <a:pt x="364" y="429"/>
                  </a:lnTo>
                  <a:lnTo>
                    <a:pt x="358" y="447"/>
                  </a:lnTo>
                  <a:lnTo>
                    <a:pt x="354" y="459"/>
                  </a:lnTo>
                  <a:lnTo>
                    <a:pt x="347" y="469"/>
                  </a:lnTo>
                  <a:lnTo>
                    <a:pt x="336" y="486"/>
                  </a:lnTo>
                  <a:lnTo>
                    <a:pt x="306" y="516"/>
                  </a:lnTo>
                  <a:lnTo>
                    <a:pt x="270" y="539"/>
                  </a:lnTo>
                  <a:lnTo>
                    <a:pt x="226" y="554"/>
                  </a:lnTo>
                  <a:lnTo>
                    <a:pt x="202" y="559"/>
                  </a:lnTo>
                  <a:lnTo>
                    <a:pt x="198" y="559"/>
                  </a:lnTo>
                  <a:lnTo>
                    <a:pt x="175" y="559"/>
                  </a:lnTo>
                  <a:lnTo>
                    <a:pt x="170" y="559"/>
                  </a:lnTo>
                  <a:lnTo>
                    <a:pt x="156" y="559"/>
                  </a:lnTo>
                  <a:lnTo>
                    <a:pt x="0" y="560"/>
                  </a:lnTo>
                  <a:lnTo>
                    <a:pt x="5" y="656"/>
                  </a:lnTo>
                  <a:lnTo>
                    <a:pt x="29" y="844"/>
                  </a:lnTo>
                  <a:lnTo>
                    <a:pt x="70" y="1027"/>
                  </a:lnTo>
                  <a:lnTo>
                    <a:pt x="128" y="1203"/>
                  </a:lnTo>
                  <a:lnTo>
                    <a:pt x="202" y="1370"/>
                  </a:lnTo>
                  <a:lnTo>
                    <a:pt x="290" y="1530"/>
                  </a:lnTo>
                  <a:lnTo>
                    <a:pt x="394" y="1680"/>
                  </a:lnTo>
                  <a:lnTo>
                    <a:pt x="509" y="1819"/>
                  </a:lnTo>
                  <a:lnTo>
                    <a:pt x="638" y="1947"/>
                  </a:lnTo>
                  <a:lnTo>
                    <a:pt x="776" y="2062"/>
                  </a:lnTo>
                  <a:lnTo>
                    <a:pt x="927" y="2165"/>
                  </a:lnTo>
                  <a:lnTo>
                    <a:pt x="1085" y="2254"/>
                  </a:lnTo>
                  <a:lnTo>
                    <a:pt x="1253" y="2328"/>
                  </a:lnTo>
                  <a:lnTo>
                    <a:pt x="1428" y="2386"/>
                  </a:lnTo>
                  <a:lnTo>
                    <a:pt x="1611" y="2428"/>
                  </a:lnTo>
                  <a:lnTo>
                    <a:pt x="1800" y="2451"/>
                  </a:lnTo>
                  <a:lnTo>
                    <a:pt x="1896" y="2455"/>
                  </a:lnTo>
                  <a:lnTo>
                    <a:pt x="1896" y="2259"/>
                  </a:lnTo>
                  <a:lnTo>
                    <a:pt x="1892" y="2244"/>
                  </a:lnTo>
                  <a:lnTo>
                    <a:pt x="1876" y="2210"/>
                  </a:lnTo>
                  <a:lnTo>
                    <a:pt x="1861" y="2199"/>
                  </a:lnTo>
                  <a:lnTo>
                    <a:pt x="1846" y="2192"/>
                  </a:lnTo>
                  <a:lnTo>
                    <a:pt x="1811" y="2193"/>
                  </a:lnTo>
                  <a:lnTo>
                    <a:pt x="1791" y="2202"/>
                  </a:lnTo>
                  <a:lnTo>
                    <a:pt x="1767" y="2214"/>
                  </a:lnTo>
                  <a:lnTo>
                    <a:pt x="1677" y="2250"/>
                  </a:lnTo>
                  <a:lnTo>
                    <a:pt x="1614" y="2269"/>
                  </a:lnTo>
                  <a:lnTo>
                    <a:pt x="1587" y="2270"/>
                  </a:lnTo>
                  <a:lnTo>
                    <a:pt x="1561" y="2270"/>
                  </a:lnTo>
                  <a:lnTo>
                    <a:pt x="1513" y="2258"/>
                  </a:lnTo>
                  <a:lnTo>
                    <a:pt x="1467" y="2236"/>
                  </a:lnTo>
                  <a:lnTo>
                    <a:pt x="1427" y="2206"/>
                  </a:lnTo>
                  <a:lnTo>
                    <a:pt x="1393" y="2167"/>
                  </a:lnTo>
                  <a:lnTo>
                    <a:pt x="1366" y="2122"/>
                  </a:lnTo>
                  <a:lnTo>
                    <a:pt x="1348" y="2071"/>
                  </a:lnTo>
                  <a:lnTo>
                    <a:pt x="1338" y="2016"/>
                  </a:lnTo>
                  <a:lnTo>
                    <a:pt x="1336" y="1986"/>
                  </a:lnTo>
                  <a:lnTo>
                    <a:pt x="1338" y="1957"/>
                  </a:lnTo>
                  <a:lnTo>
                    <a:pt x="1348" y="1902"/>
                  </a:lnTo>
                  <a:lnTo>
                    <a:pt x="1366" y="1851"/>
                  </a:lnTo>
                  <a:lnTo>
                    <a:pt x="1393" y="1806"/>
                  </a:lnTo>
                  <a:lnTo>
                    <a:pt x="1427" y="1767"/>
                  </a:lnTo>
                  <a:lnTo>
                    <a:pt x="1467" y="1737"/>
                  </a:lnTo>
                  <a:lnTo>
                    <a:pt x="1513" y="1715"/>
                  </a:lnTo>
                  <a:lnTo>
                    <a:pt x="1561" y="1703"/>
                  </a:lnTo>
                  <a:lnTo>
                    <a:pt x="1587" y="1702"/>
                  </a:lnTo>
                  <a:close/>
                </a:path>
              </a:pathLst>
            </a:custGeom>
            <a:solidFill>
              <a:srgbClr val="1E264A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EC039EE1-3C96-35F5-693A-76C26CDCA1E6}"/>
              </a:ext>
            </a:extLst>
          </p:cNvPr>
          <p:cNvSpPr/>
          <p:nvPr/>
        </p:nvSpPr>
        <p:spPr>
          <a:xfrm>
            <a:off x="1138409" y="4252654"/>
            <a:ext cx="18453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ЦЕНТР РАННЕГО ФИЗИЧЕСКОГО РАЗВИТИЯ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914211A-1822-871F-0C9E-07C7F0182D4C}"/>
              </a:ext>
            </a:extLst>
          </p:cNvPr>
          <p:cNvSpPr txBox="1"/>
          <p:nvPr/>
        </p:nvSpPr>
        <p:spPr>
          <a:xfrm>
            <a:off x="4177294" y="2997992"/>
            <a:ext cx="7587076" cy="338554"/>
          </a:xfrm>
          <a:prstGeom prst="rect">
            <a:avLst/>
          </a:prstGeom>
          <a:solidFill>
            <a:srgbClr val="819FC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Открытие отделений по различным видам спорта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40BA252-DC04-8118-34AF-BA5B6E37CDE7}"/>
              </a:ext>
            </a:extLst>
          </p:cNvPr>
          <p:cNvSpPr txBox="1"/>
          <p:nvPr/>
        </p:nvSpPr>
        <p:spPr>
          <a:xfrm>
            <a:off x="4161551" y="3576727"/>
            <a:ext cx="7587076" cy="584775"/>
          </a:xfrm>
          <a:prstGeom prst="rect">
            <a:avLst/>
          </a:prstGeom>
          <a:solidFill>
            <a:srgbClr val="425FA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Реализация программ раннего физического развития, спортивной подготовки, развивающих программ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8D6F6EA-9273-1E15-E86F-9194F9D77043}"/>
              </a:ext>
            </a:extLst>
          </p:cNvPr>
          <p:cNvSpPr txBox="1"/>
          <p:nvPr/>
        </p:nvSpPr>
        <p:spPr>
          <a:xfrm>
            <a:off x="4171798" y="4344882"/>
            <a:ext cx="7587076" cy="584775"/>
          </a:xfrm>
          <a:prstGeom prst="rect">
            <a:avLst/>
          </a:prstGeom>
          <a:solidFill>
            <a:srgbClr val="1E264A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Определение у детей 5-12лет предрасположенности к занятиям различными видами спорта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A270110-678B-15E3-E14F-607EDA7621E8}"/>
              </a:ext>
            </a:extLst>
          </p:cNvPr>
          <p:cNvSpPr txBox="1"/>
          <p:nvPr/>
        </p:nvSpPr>
        <p:spPr>
          <a:xfrm>
            <a:off x="4161551" y="5160595"/>
            <a:ext cx="7587076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1E264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Проведение массовых физкультурных и спортивных мероприятий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28FEC7AD-7D50-DE60-7AE8-FB29D352DF54}"/>
              </a:ext>
            </a:extLst>
          </p:cNvPr>
          <p:cNvSpPr/>
          <p:nvPr/>
        </p:nvSpPr>
        <p:spPr>
          <a:xfrm>
            <a:off x="3620987" y="5730087"/>
            <a:ext cx="8127640" cy="102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ПУТИН В.В.</a:t>
            </a:r>
          </a:p>
          <a:p>
            <a:pPr algn="just">
              <a:lnSpc>
                <a:spcPts val="1733"/>
              </a:lnSpc>
            </a:pPr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Главная </a:t>
            </a:r>
            <a:r>
              <a:rPr lang="ru-RU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задача</a:t>
            </a:r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– самое широкое </a:t>
            </a:r>
            <a:r>
              <a:rPr lang="ru-RU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вовлечение</a:t>
            </a:r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 спорт подрастающих поколений с акцентом на </a:t>
            </a:r>
            <a:r>
              <a:rPr lang="ru-RU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дошкольников</a:t>
            </a:r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детей с особенностями физического развития и находящихся в трудной жизненной ситуации.</a:t>
            </a:r>
          </a:p>
        </p:txBody>
      </p:sp>
    </p:spTree>
    <p:extLst>
      <p:ext uri="{BB962C8B-B14F-4D97-AF65-F5344CB8AC3E}">
        <p14:creationId xmlns:p14="http://schemas.microsoft.com/office/powerpoint/2010/main" val="23339408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35;p5"/>
          <p:cNvSpPr txBox="1"/>
          <p:nvPr/>
        </p:nvSpPr>
        <p:spPr>
          <a:xfrm>
            <a:off x="1242916" y="598229"/>
            <a:ext cx="917032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1D2D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МЕРЫ ВНЕДРЕНИЯ ФОП В ПРАКТИКУ</a:t>
            </a:r>
            <a:endParaRPr sz="2800" b="1" dirty="0">
              <a:solidFill>
                <a:srgbClr val="1D2D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Google Shape;137;p5"/>
          <p:cNvSpPr txBox="1"/>
          <p:nvPr/>
        </p:nvSpPr>
        <p:spPr>
          <a:xfrm>
            <a:off x="1242916" y="1121409"/>
            <a:ext cx="10521454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ru-RU" sz="2000" b="1" dirty="0">
                <a:solidFill>
                  <a:srgbClr val="1D2D5A"/>
                </a:solidFill>
                <a:latin typeface="Arial"/>
                <a:ea typeface="Arial"/>
                <a:cs typeface="Arial"/>
              </a:rPr>
              <a:t>ВСЕРОССИЙСКИЙ ИНФОРМАЦИОННО-МЕТОДИЧЕСКИЙ ВЕБИНАР ДЛЯ АДМИНИСТРАТИВНЫХ И ПЕДАГОГИЧЕСКИХ  РАБОТНИКОВ  УРОВНЯ ДОШКОЛЬНОГО ОБРАЗОВАНИЯ (ИЮНЬ, АВГУСТ, ОКТЯБРЬ 2023 года )         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A2B7C692-619C-86BB-B22C-D10048C010AA}"/>
              </a:ext>
            </a:extLst>
          </p:cNvPr>
          <p:cNvSpPr/>
          <p:nvPr/>
        </p:nvSpPr>
        <p:spPr>
          <a:xfrm>
            <a:off x="4421090" y="2180723"/>
            <a:ext cx="7576540" cy="734267"/>
          </a:xfrm>
          <a:prstGeom prst="rect">
            <a:avLst/>
          </a:prstGeom>
          <a:solidFill>
            <a:srgbClr val="1E264A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52" b="1" dirty="0">
                <a:solidFill>
                  <a:schemeClr val="bg1"/>
                </a:solidFill>
                <a:latin typeface="Montserrat" pitchFamily="2" charset="0"/>
              </a:rPr>
              <a:t>  </a:t>
            </a:r>
            <a:r>
              <a:rPr lang="ru-RU" b="1" dirty="0">
                <a:solidFill>
                  <a:schemeClr val="bg1"/>
                </a:solidFill>
                <a:latin typeface="Muller Light" pitchFamily="50" charset="-52"/>
                <a:cs typeface="Arial" panose="020B0604020202020204" pitchFamily="34" charset="0"/>
              </a:rPr>
              <a:t>РЕГИОНАЛЬНЫЙ  И МУНИЦИПАЛЬНЫЙ  УРОВЕНЬ,  ОБРАЗОВАТЕЛЬНЫЕ  ОРГАНИЗАЦИИ 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5B9CECD7-E451-9C63-75E6-175C535063A9}"/>
              </a:ext>
            </a:extLst>
          </p:cNvPr>
          <p:cNvSpPr/>
          <p:nvPr/>
        </p:nvSpPr>
        <p:spPr>
          <a:xfrm>
            <a:off x="152695" y="2180723"/>
            <a:ext cx="4197726" cy="735538"/>
          </a:xfrm>
          <a:prstGeom prst="rect">
            <a:avLst/>
          </a:prstGeom>
          <a:solidFill>
            <a:srgbClr val="1E264A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Muller Light" pitchFamily="50" charset="-52"/>
                <a:cs typeface="Arial" panose="020B0604020202020204" pitchFamily="34" charset="0"/>
              </a:rPr>
              <a:t>ФЕДЕРАЛЬНЫЙ УРОВЕНЬ 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A0416F30-60CD-C827-D2B0-F17F501C2D22}"/>
              </a:ext>
            </a:extLst>
          </p:cNvPr>
          <p:cNvSpPr/>
          <p:nvPr/>
        </p:nvSpPr>
        <p:spPr>
          <a:xfrm>
            <a:off x="152694" y="3003761"/>
            <a:ext cx="4156050" cy="3719485"/>
          </a:xfrm>
          <a:prstGeom prst="rect">
            <a:avLst/>
          </a:prstGeom>
          <a:noFill/>
          <a:ln>
            <a:solidFill>
              <a:srgbClr val="323A5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5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</a:p>
          <a:p>
            <a:pPr algn="just"/>
            <a:endParaRPr lang="ru-RU" sz="1089" b="1" dirty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pPr algn="just"/>
            <a:endParaRPr lang="ru-RU" sz="1089" b="1" dirty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pPr algn="just">
              <a:lnSpc>
                <a:spcPts val="1400"/>
              </a:lnSpc>
            </a:pPr>
            <a:r>
              <a:rPr lang="ru-RU" sz="1400" b="1" dirty="0">
                <a:solidFill>
                  <a:srgbClr val="323A5B"/>
                </a:solidFill>
                <a:latin typeface="Muller Light" pitchFamily="50" charset="-52"/>
                <a:cs typeface="Arial" panose="020B0604020202020204" pitchFamily="34" charset="0"/>
              </a:rPr>
              <a:t>Информационно-методическое сопровождение </a:t>
            </a:r>
            <a:r>
              <a:rPr lang="ru-RU" sz="1400" dirty="0">
                <a:solidFill>
                  <a:schemeClr val="tx1"/>
                </a:solidFill>
                <a:latin typeface="Muller Light" pitchFamily="50" charset="-52"/>
                <a:cs typeface="Arial" panose="020B0604020202020204" pitchFamily="34" charset="0"/>
              </a:rPr>
              <a:t>внедрения Федеральной программы в информационных ресурсах и периодических изданиях (размещение на официальных сайтах презентации –руководства по ознакомлению с ФОП ДО, методических рекомендаций к реализации ФОП ДО в образовательную практику) </a:t>
            </a:r>
          </a:p>
          <a:p>
            <a:pPr>
              <a:lnSpc>
                <a:spcPts val="1400"/>
              </a:lnSpc>
            </a:pPr>
            <a:r>
              <a:rPr lang="ru-RU" sz="1400" b="1" dirty="0">
                <a:solidFill>
                  <a:srgbClr val="323A5B"/>
                </a:solidFill>
                <a:latin typeface="Muller Light" pitchFamily="50" charset="-52"/>
                <a:cs typeface="Arial" panose="020B0604020202020204" pitchFamily="34" charset="0"/>
              </a:rPr>
              <a:t>Повышение квалификации </a:t>
            </a:r>
            <a:r>
              <a:rPr lang="ru-RU" sz="1400" dirty="0">
                <a:solidFill>
                  <a:schemeClr val="tx1"/>
                </a:solidFill>
                <a:latin typeface="Muller Light" pitchFamily="50" charset="-52"/>
                <a:cs typeface="Arial" panose="020B0604020202020204" pitchFamily="34" charset="0"/>
              </a:rPr>
              <a:t>региональных представителей органов исполнительной власти, институтов развития образования, научно-педагогических кадров, педагогических работников ДОО всех субъектов РФ </a:t>
            </a:r>
          </a:p>
          <a:p>
            <a:pPr>
              <a:lnSpc>
                <a:spcPts val="1400"/>
              </a:lnSpc>
            </a:pPr>
            <a:r>
              <a:rPr lang="ru-RU" sz="1400" b="1" dirty="0">
                <a:solidFill>
                  <a:srgbClr val="323A5B"/>
                </a:solidFill>
                <a:latin typeface="Muller Light" pitchFamily="50" charset="-52"/>
                <a:cs typeface="Arial" panose="020B0604020202020204" pitchFamily="34" charset="0"/>
              </a:rPr>
              <a:t>Мониторинг реализации ФОП ДО</a:t>
            </a:r>
            <a:r>
              <a:rPr lang="ru-RU" sz="1400" dirty="0">
                <a:solidFill>
                  <a:schemeClr val="tx1"/>
                </a:solidFill>
                <a:latin typeface="Muller Light" pitchFamily="50" charset="-52"/>
                <a:cs typeface="Arial" panose="020B0604020202020204" pitchFamily="34" charset="0"/>
              </a:rPr>
              <a:t> в организациях, реализующих образовательные программы дошкольного образования </a:t>
            </a:r>
            <a:r>
              <a:rPr lang="ru-RU" sz="1400" b="1" dirty="0">
                <a:solidFill>
                  <a:srgbClr val="323A5B"/>
                </a:solidFill>
                <a:latin typeface="Muller Light" pitchFamily="50" charset="-52"/>
                <a:cs typeface="Arial" panose="020B0604020202020204" pitchFamily="34" charset="0"/>
              </a:rPr>
              <a:t>(октябрь 2023 г.)</a:t>
            </a:r>
          </a:p>
          <a:p>
            <a:pPr>
              <a:lnSpc>
                <a:spcPts val="1400"/>
              </a:lnSpc>
            </a:pPr>
            <a:r>
              <a:rPr lang="ru-RU" sz="1400" b="1" dirty="0">
                <a:solidFill>
                  <a:srgbClr val="323A5B"/>
                </a:solidFill>
                <a:latin typeface="Muller Light" pitchFamily="50" charset="-52"/>
                <a:cs typeface="Arial" panose="020B0604020202020204" pitchFamily="34" charset="0"/>
              </a:rPr>
              <a:t>Проведение Всероссийской конференции </a:t>
            </a:r>
            <a:r>
              <a:rPr lang="ru-RU" sz="1400" dirty="0">
                <a:solidFill>
                  <a:schemeClr val="tx1"/>
                </a:solidFill>
                <a:latin typeface="Muller Light" pitchFamily="50" charset="-52"/>
                <a:cs typeface="Arial" panose="020B0604020202020204" pitchFamily="34" charset="0"/>
              </a:rPr>
              <a:t>по итогам внедрения и реализации ФОП ДО в образовательную практику (лучшие практики, опыт внедрения) </a:t>
            </a:r>
            <a:r>
              <a:rPr lang="ru-RU" sz="1400" b="1" dirty="0">
                <a:solidFill>
                  <a:srgbClr val="323A5B"/>
                </a:solidFill>
                <a:latin typeface="Muller Light" pitchFamily="50" charset="-52"/>
                <a:cs typeface="Arial" panose="020B0604020202020204" pitchFamily="34" charset="0"/>
              </a:rPr>
              <a:t>(ноябрь 2023 </a:t>
            </a:r>
            <a:r>
              <a:rPr lang="ru-RU" sz="1200" b="1" dirty="0">
                <a:solidFill>
                  <a:srgbClr val="323A5B"/>
                </a:solidFill>
                <a:latin typeface="Muller Light" pitchFamily="50" charset="-52"/>
                <a:cs typeface="Arial" panose="020B0604020202020204" pitchFamily="34" charset="0"/>
              </a:rPr>
              <a:t>г.)</a:t>
            </a:r>
          </a:p>
          <a:p>
            <a:r>
              <a:rPr lang="ru-RU" sz="1270" dirty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      </a:t>
            </a:r>
          </a:p>
          <a:p>
            <a:r>
              <a:rPr lang="ru-RU" sz="1270" dirty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    </a:t>
            </a:r>
          </a:p>
          <a:p>
            <a:r>
              <a:rPr lang="ru-RU" sz="1270" dirty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      </a:t>
            </a:r>
            <a:endParaRPr lang="ru-RU" sz="1452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2C6DCF6B-2871-E151-497D-00F5694E7205}"/>
              </a:ext>
            </a:extLst>
          </p:cNvPr>
          <p:cNvSpPr/>
          <p:nvPr/>
        </p:nvSpPr>
        <p:spPr>
          <a:xfrm>
            <a:off x="4421090" y="3016191"/>
            <a:ext cx="7537282" cy="3722419"/>
          </a:xfrm>
          <a:prstGeom prst="rect">
            <a:avLst/>
          </a:prstGeom>
          <a:noFill/>
          <a:ln>
            <a:solidFill>
              <a:srgbClr val="323A5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1400"/>
              </a:lnSpc>
            </a:pPr>
            <a:r>
              <a:rPr lang="ru-RU" sz="1400" b="1" dirty="0">
                <a:solidFill>
                  <a:srgbClr val="323A5B"/>
                </a:solidFill>
                <a:latin typeface="Muller Light" pitchFamily="50" charset="-52"/>
                <a:cs typeface="Arial" panose="020B0604020202020204" pitchFamily="34" charset="0"/>
              </a:rPr>
              <a:t>Организация ознакомления </a:t>
            </a:r>
            <a:r>
              <a:rPr lang="ru-RU" sz="1400" dirty="0">
                <a:solidFill>
                  <a:schemeClr val="tx1"/>
                </a:solidFill>
                <a:latin typeface="Muller Light" pitchFamily="50" charset="-52"/>
                <a:cs typeface="Arial" panose="020B0604020202020204" pitchFamily="34" charset="0"/>
              </a:rPr>
              <a:t>представителей муниципальных органов управления образованием, управленческих и педагогических работников ДО с ФОП ДО (ссылка на документ: </a:t>
            </a:r>
            <a:r>
              <a:rPr lang="ru-RU" sz="1400" dirty="0">
                <a:solidFill>
                  <a:schemeClr val="tx1"/>
                </a:solidFill>
                <a:latin typeface="Muller Light" pitchFamily="50" charset="-52"/>
                <a:cs typeface="Arial" panose="020B0604020202020204" pitchFamily="34" charset="0"/>
                <a:hlinkClick r:id="rId2"/>
              </a:rPr>
              <a:t>http://publication.pravo.gov.ru/Document/View/0001202212280044</a:t>
            </a:r>
            <a:r>
              <a:rPr lang="ru-RU" sz="1400" dirty="0">
                <a:solidFill>
                  <a:schemeClr val="tx1"/>
                </a:solidFill>
                <a:latin typeface="Muller Light" pitchFamily="50" charset="-52"/>
                <a:cs typeface="Arial" panose="020B0604020202020204" pitchFamily="34" charset="0"/>
              </a:rPr>
              <a:t> ) и методическими рекомендациями к ее реализации</a:t>
            </a:r>
          </a:p>
          <a:p>
            <a:pPr>
              <a:lnSpc>
                <a:spcPts val="1400"/>
              </a:lnSpc>
            </a:pPr>
            <a:r>
              <a:rPr lang="ru-RU" sz="1400" b="1" dirty="0">
                <a:solidFill>
                  <a:srgbClr val="323A5B"/>
                </a:solidFill>
                <a:latin typeface="Muller Light" pitchFamily="50" charset="-52"/>
                <a:cs typeface="Arial" panose="020B0604020202020204" pitchFamily="34" charset="0"/>
              </a:rPr>
              <a:t>Обеспечение повышения квалификации </a:t>
            </a:r>
            <a:r>
              <a:rPr lang="ru-RU" sz="1400" dirty="0">
                <a:solidFill>
                  <a:schemeClr val="tx1"/>
                </a:solidFill>
                <a:latin typeface="Muller Light" pitchFamily="50" charset="-52"/>
                <a:cs typeface="Arial" panose="020B0604020202020204" pitchFamily="34" charset="0"/>
              </a:rPr>
              <a:t>руководителей дошкольным образованием органов местного самоуправления муниципальных районов, муниципальных округов и городских округов, управленческих и педагогических работников ДОО по реализации ФОП ДО в образовательной практике</a:t>
            </a:r>
          </a:p>
          <a:p>
            <a:pPr>
              <a:lnSpc>
                <a:spcPts val="1400"/>
              </a:lnSpc>
            </a:pPr>
            <a:r>
              <a:rPr lang="ru-RU" sz="1400" b="1" dirty="0">
                <a:solidFill>
                  <a:srgbClr val="323A5B"/>
                </a:solidFill>
                <a:latin typeface="Muller Light" pitchFamily="50" charset="-52"/>
                <a:cs typeface="Arial" panose="020B0604020202020204" pitchFamily="34" charset="0"/>
              </a:rPr>
              <a:t>Организация внутреннего аудита </a:t>
            </a:r>
            <a:r>
              <a:rPr lang="ru-RU" sz="1400" dirty="0">
                <a:solidFill>
                  <a:schemeClr val="tx1"/>
                </a:solidFill>
                <a:latin typeface="Muller Light" pitchFamily="50" charset="-52"/>
                <a:cs typeface="Arial" panose="020B0604020202020204" pitchFamily="34" charset="0"/>
              </a:rPr>
              <a:t>с целью анализа соответствия содержания образовательных программ ДОО обязательному минимуму содержания, заданному в ФОП ДО во всех организациях, осуществляющих образовательную деятельность по образовательным программам ДО на территории субъекта РФ</a:t>
            </a:r>
          </a:p>
          <a:p>
            <a:pPr>
              <a:lnSpc>
                <a:spcPts val="1400"/>
              </a:lnSpc>
            </a:pPr>
            <a:r>
              <a:rPr lang="ru-RU" sz="1400" b="1" dirty="0">
                <a:solidFill>
                  <a:srgbClr val="323A5B"/>
                </a:solidFill>
                <a:latin typeface="Muller Light" pitchFamily="50" charset="-52"/>
                <a:cs typeface="Arial" panose="020B0604020202020204" pitchFamily="34" charset="0"/>
              </a:rPr>
              <a:t>Организация участия в консультационных </a:t>
            </a:r>
            <a:r>
              <a:rPr lang="ru-RU" sz="1400" b="1" dirty="0" err="1">
                <a:solidFill>
                  <a:srgbClr val="323A5B"/>
                </a:solidFill>
                <a:latin typeface="Muller Light" pitchFamily="50" charset="-52"/>
                <a:cs typeface="Arial" panose="020B0604020202020204" pitchFamily="34" charset="0"/>
              </a:rPr>
              <a:t>вебинарах</a:t>
            </a:r>
            <a:r>
              <a:rPr lang="ru-RU" sz="1400" b="1" dirty="0">
                <a:solidFill>
                  <a:srgbClr val="323A5B"/>
                </a:solidFill>
                <a:latin typeface="Muller Light" pitchFamily="50" charset="-52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Muller Light" pitchFamily="50" charset="-52"/>
                <a:cs typeface="Arial" panose="020B0604020202020204" pitchFamily="34" charset="0"/>
              </a:rPr>
              <a:t>специалистов органов государственной власти субъектов РФ в сфере образования и местного самоуправления муниципальных районов, муниципальных округов и городских округов по решению вопросов местного значения в сфере образования с целью  обсуждения и решения типовых трудностей, возникающих в процессе подготовки регионов к реализации ФОП ДО</a:t>
            </a:r>
          </a:p>
          <a:p>
            <a:pPr>
              <a:lnSpc>
                <a:spcPts val="1400"/>
              </a:lnSpc>
            </a:pPr>
            <a:r>
              <a:rPr lang="ru-RU" sz="1400" b="1" dirty="0">
                <a:solidFill>
                  <a:srgbClr val="323A5B"/>
                </a:solidFill>
                <a:latin typeface="Muller Light" pitchFamily="50" charset="-52"/>
                <a:cs typeface="Arial" panose="020B0604020202020204" pitchFamily="34" charset="0"/>
              </a:rPr>
              <a:t>Информирование родителей </a:t>
            </a:r>
            <a:r>
              <a:rPr lang="ru-RU" sz="1400" dirty="0">
                <a:solidFill>
                  <a:schemeClr val="tx1"/>
                </a:solidFill>
                <a:latin typeface="Muller Light" pitchFamily="50" charset="-52"/>
                <a:cs typeface="Arial" panose="020B0604020202020204" pitchFamily="34" charset="0"/>
              </a:rPr>
              <a:t>(законных представителей) детей дошкольного возраста, посещающих ДОО о Федеральной программе, особенностях ее реализации и этапах внедрения в образовательную практику ДОО</a:t>
            </a:r>
          </a:p>
        </p:txBody>
      </p:sp>
    </p:spTree>
    <p:extLst>
      <p:ext uri="{BB962C8B-B14F-4D97-AF65-F5344CB8AC3E}">
        <p14:creationId xmlns:p14="http://schemas.microsoft.com/office/powerpoint/2010/main" val="30966558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35;p5"/>
          <p:cNvSpPr txBox="1"/>
          <p:nvPr/>
        </p:nvSpPr>
        <p:spPr>
          <a:xfrm>
            <a:off x="1242916" y="598229"/>
            <a:ext cx="917032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1D2D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СООТВЕТСТВИЕ ПРОГРАММФ ФОП ДО</a:t>
            </a:r>
            <a:endParaRPr sz="2800" b="1" dirty="0">
              <a:solidFill>
                <a:srgbClr val="1D2D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053D3F9-BB73-E480-3A88-45CA8E28D4BA}"/>
              </a:ext>
            </a:extLst>
          </p:cNvPr>
          <p:cNvSpPr txBox="1"/>
          <p:nvPr/>
        </p:nvSpPr>
        <p:spPr>
          <a:xfrm>
            <a:off x="0" y="1348800"/>
            <a:ext cx="7924800" cy="55092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solidFill>
                  <a:srgbClr val="323A5B"/>
                </a:solidFill>
                <a:latin typeface="Muller Light" pitchFamily="50" charset="-52"/>
                <a:cs typeface="Arial" panose="020B0604020202020204" pitchFamily="34" charset="0"/>
              </a:rPr>
              <a:t>Чек-лист анализа соответствия Программы обязательному минимуму содержания, заданному в ФОП ДО</a:t>
            </a:r>
            <a:r>
              <a:rPr lang="ru-RU" sz="1600" dirty="0">
                <a:latin typeface="Muller Light" pitchFamily="50" charset="-52"/>
                <a:cs typeface="Arial" panose="020B0604020202020204" pitchFamily="34" charset="0"/>
              </a:rPr>
              <a:t> </a:t>
            </a:r>
          </a:p>
          <a:p>
            <a:pPr algn="just"/>
            <a:r>
              <a:rPr lang="ru-RU" sz="1600" b="1" dirty="0">
                <a:solidFill>
                  <a:srgbClr val="323A5B"/>
                </a:solidFill>
                <a:latin typeface="Muller Light" pitchFamily="50" charset="-52"/>
                <a:cs typeface="Arial" panose="020B0604020202020204" pitchFamily="34" charset="0"/>
              </a:rPr>
              <a:t>Действие 1.</a:t>
            </a:r>
            <a:r>
              <a:rPr lang="ru-RU" sz="1600" dirty="0">
                <a:latin typeface="Muller Light" pitchFamily="50" charset="-52"/>
                <a:cs typeface="Arial" panose="020B0604020202020204" pitchFamily="34" charset="0"/>
              </a:rPr>
              <a:t> Соотносим структуру Программы с Федеральной программой и ФГОС ДО</a:t>
            </a:r>
          </a:p>
          <a:p>
            <a:pPr algn="just"/>
            <a:r>
              <a:rPr lang="ru-RU" sz="1600" b="1" dirty="0">
                <a:solidFill>
                  <a:srgbClr val="323A5B"/>
                </a:solidFill>
                <a:latin typeface="Muller Light" pitchFamily="50" charset="-52"/>
                <a:cs typeface="Arial" panose="020B0604020202020204" pitchFamily="34" charset="0"/>
              </a:rPr>
              <a:t>Действие 2</a:t>
            </a:r>
            <a:r>
              <a:rPr lang="ru-RU" sz="1600" dirty="0">
                <a:latin typeface="Muller Light" pitchFamily="50" charset="-52"/>
                <a:cs typeface="Arial" panose="020B0604020202020204" pitchFamily="34" charset="0"/>
              </a:rPr>
              <a:t>. Соотносим цель и задачи Программы с Федеральной программой</a:t>
            </a:r>
          </a:p>
          <a:p>
            <a:pPr algn="just"/>
            <a:r>
              <a:rPr lang="ru-RU" sz="1600" b="1" dirty="0">
                <a:solidFill>
                  <a:srgbClr val="323A5B"/>
                </a:solidFill>
                <a:latin typeface="Muller Light" pitchFamily="50" charset="-52"/>
                <a:cs typeface="Arial" panose="020B0604020202020204" pitchFamily="34" charset="0"/>
              </a:rPr>
              <a:t>Действие 3.</a:t>
            </a:r>
            <a:r>
              <a:rPr lang="ru-RU" sz="1600" dirty="0">
                <a:latin typeface="Muller Light" pitchFamily="50" charset="-52"/>
                <a:cs typeface="Arial" panose="020B0604020202020204" pitchFamily="34" charset="0"/>
              </a:rPr>
              <a:t> Соотносим планируемые результаты</a:t>
            </a:r>
          </a:p>
          <a:p>
            <a:pPr algn="just"/>
            <a:r>
              <a:rPr lang="ru-RU" sz="1600" b="1" dirty="0">
                <a:solidFill>
                  <a:srgbClr val="323A5B"/>
                </a:solidFill>
                <a:latin typeface="Muller Light" pitchFamily="50" charset="-52"/>
                <a:cs typeface="Arial" panose="020B0604020202020204" pitchFamily="34" charset="0"/>
              </a:rPr>
              <a:t>Действие 4.</a:t>
            </a:r>
            <a:r>
              <a:rPr lang="ru-RU" sz="1600" dirty="0">
                <a:latin typeface="Muller Light" pitchFamily="50" charset="-52"/>
                <a:cs typeface="Arial" panose="020B0604020202020204" pitchFamily="34" charset="0"/>
              </a:rPr>
              <a:t> Соотносим задачи и содержание образовательной деятельности по образовательным областям и направлениям воспитания Программы с Федеральной программой</a:t>
            </a:r>
          </a:p>
          <a:p>
            <a:pPr algn="just"/>
            <a:r>
              <a:rPr lang="ru-RU" sz="1600" b="1" dirty="0">
                <a:solidFill>
                  <a:srgbClr val="323A5B"/>
                </a:solidFill>
                <a:latin typeface="Muller Light" pitchFamily="50" charset="-52"/>
                <a:cs typeface="Arial" panose="020B0604020202020204" pitchFamily="34" charset="0"/>
              </a:rPr>
              <a:t>Действие 5</a:t>
            </a:r>
            <a:r>
              <a:rPr lang="ru-RU" sz="1600" dirty="0">
                <a:latin typeface="Muller Light" pitchFamily="50" charset="-52"/>
                <a:cs typeface="Arial" panose="020B0604020202020204" pitchFamily="34" charset="0"/>
              </a:rPr>
              <a:t>. Соотносим направленность программ коррекционно-развивающей работы (далее – КРР), обозначенных в Программе с перечнем целевых групп Федеральной программы</a:t>
            </a:r>
          </a:p>
          <a:p>
            <a:pPr algn="just"/>
            <a:r>
              <a:rPr lang="ru-RU" sz="1600" b="1" dirty="0">
                <a:solidFill>
                  <a:srgbClr val="323A5B"/>
                </a:solidFill>
                <a:latin typeface="Muller Light" pitchFamily="50" charset="-52"/>
                <a:cs typeface="Arial" panose="020B0604020202020204" pitchFamily="34" charset="0"/>
              </a:rPr>
              <a:t>Действие 6</a:t>
            </a:r>
            <a:r>
              <a:rPr lang="ru-RU" sz="1600" dirty="0">
                <a:latin typeface="Muller Light" pitchFamily="50" charset="-52"/>
                <a:cs typeface="Arial" panose="020B0604020202020204" pitchFamily="34" charset="0"/>
              </a:rPr>
              <a:t>. Определяем совокупное соответствие разделов Программы обязательному минимуму содержания, заданному в Федеральной программе</a:t>
            </a:r>
          </a:p>
          <a:p>
            <a:pPr algn="just"/>
            <a:r>
              <a:rPr lang="ru-RU" sz="1600" b="1" dirty="0">
                <a:solidFill>
                  <a:srgbClr val="323A5B"/>
                </a:solidFill>
                <a:latin typeface="Muller Light" pitchFamily="50" charset="-52"/>
                <a:cs typeface="Arial" panose="020B0604020202020204" pitchFamily="34" charset="0"/>
              </a:rPr>
              <a:t>Действие 7. </a:t>
            </a:r>
            <a:r>
              <a:rPr lang="ru-RU" sz="1600" dirty="0">
                <a:latin typeface="Muller Light" pitchFamily="50" charset="-52"/>
                <a:cs typeface="Arial" panose="020B0604020202020204" pitchFamily="34" charset="0"/>
              </a:rPr>
              <a:t>Формируем элементы вариативной части Программы из материалов, превышающих обязательный минимум содержания Федеральной программы.</a:t>
            </a:r>
          </a:p>
          <a:p>
            <a:pPr algn="just"/>
            <a:r>
              <a:rPr lang="ru-RU" sz="1600" b="1" dirty="0">
                <a:solidFill>
                  <a:srgbClr val="323A5B"/>
                </a:solidFill>
                <a:latin typeface="Muller Light" pitchFamily="50" charset="-52"/>
                <a:cs typeface="Arial" panose="020B0604020202020204" pitchFamily="34" charset="0"/>
              </a:rPr>
              <a:t>Действие 8.</a:t>
            </a:r>
            <a:r>
              <a:rPr lang="ru-RU" sz="1600" dirty="0">
                <a:latin typeface="Muller Light" pitchFamily="50" charset="-52"/>
                <a:cs typeface="Arial" panose="020B0604020202020204" pitchFamily="34" charset="0"/>
              </a:rPr>
              <a:t> Проводим анализ инфраструктуры и методического обеспечения реализации Федеральной программы на основе «Рекомендаций по формированию инфраструктуры дошкольных образовательных организаций и комплектации учебно-методических материалов в целях реализации образовательных программ дошкольного образования»</a:t>
            </a:r>
            <a:endParaRPr lang="ru-RU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18C45C3-B7C9-F8BA-20ED-BD1D18705215}"/>
              </a:ext>
            </a:extLst>
          </p:cNvPr>
          <p:cNvSpPr txBox="1"/>
          <p:nvPr/>
        </p:nvSpPr>
        <p:spPr>
          <a:xfrm>
            <a:off x="8104679" y="1371915"/>
            <a:ext cx="4087321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Muller Light" pitchFamily="50" charset="-52"/>
                <a:cs typeface="Arial" panose="020B0604020202020204" pitchFamily="34" charset="0"/>
              </a:rPr>
              <a:t>Методика заполнения диагностической карты  и анализа результатов соотнесения программного материала представлена в методических рекомендациях  к реализации ФОП ДО</a:t>
            </a:r>
          </a:p>
          <a:p>
            <a:endParaRPr lang="ru-RU" sz="1400" dirty="0">
              <a:latin typeface="Muller Light" pitchFamily="50" charset="-52"/>
              <a:cs typeface="Arial" panose="020B0604020202020204" pitchFamily="34" charset="0"/>
            </a:endParaRPr>
          </a:p>
          <a:p>
            <a:r>
              <a:rPr lang="ru-RU" sz="1400" dirty="0">
                <a:latin typeface="Muller Light" pitchFamily="50" charset="-52"/>
                <a:cs typeface="Arial" panose="020B0604020202020204" pitchFamily="34" charset="0"/>
              </a:rPr>
              <a:t>При частичном соответствии или несоответствии разделы Программы ДОО, относящиеся к обязательной части корректируются и дополняются, так как обязательная (инвариантная) часть Программы должна соответствовать ФОП и составлять не менее 60 процентов </a:t>
            </a:r>
          </a:p>
          <a:p>
            <a:endParaRPr lang="ru-RU" sz="1400" dirty="0">
              <a:latin typeface="Muller Light" pitchFamily="50" charset="-52"/>
              <a:cs typeface="Arial" panose="020B0604020202020204" pitchFamily="34" charset="0"/>
            </a:endParaRPr>
          </a:p>
          <a:p>
            <a:r>
              <a:rPr lang="ru-RU" sz="1400" dirty="0">
                <a:latin typeface="Muller Light" pitchFamily="50" charset="-52"/>
                <a:cs typeface="Arial" panose="020B0604020202020204" pitchFamily="34" charset="0"/>
              </a:rPr>
              <a:t>В каждом из разделов Программы ДОО программный материал может быть представлен значительно шире, чем в ФОП ДО и в тех формулировках, которые отражают региональную специфику либо специфику конкретной ДОО. Программный материал, превышающий объем ФОП, может быть  обозначен как вариативная часть (часть, формируемая участниками образовательных отношений). </a:t>
            </a:r>
          </a:p>
          <a:p>
            <a:endParaRPr lang="ru-RU" sz="1400" dirty="0">
              <a:latin typeface="Muller Light" pitchFamily="50" charset="-52"/>
              <a:cs typeface="Arial" panose="020B0604020202020204" pitchFamily="34" charset="0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xmlns="" id="{7AB74D43-F36B-4B74-792E-2826D5A382FF}"/>
              </a:ext>
            </a:extLst>
          </p:cNvPr>
          <p:cNvSpPr/>
          <p:nvPr/>
        </p:nvSpPr>
        <p:spPr>
          <a:xfrm rot="5400000">
            <a:off x="7832879" y="1591537"/>
            <a:ext cx="421946" cy="130975"/>
          </a:xfrm>
          <a:custGeom>
            <a:avLst/>
            <a:gdLst/>
            <a:ahLst/>
            <a:cxnLst/>
            <a:rect l="l" t="t" r="r" b="b"/>
            <a:pathLst>
              <a:path w="6350000" h="5499100">
                <a:moveTo>
                  <a:pt x="0" y="5499100"/>
                </a:moveTo>
                <a:lnTo>
                  <a:pt x="3175000" y="0"/>
                </a:lnTo>
                <a:lnTo>
                  <a:pt x="6350000" y="5499100"/>
                </a:lnTo>
                <a:lnTo>
                  <a:pt x="0" y="5499100"/>
                </a:lnTo>
                <a:close/>
              </a:path>
            </a:pathLst>
          </a:custGeom>
          <a:solidFill>
            <a:srgbClr val="1E264A"/>
          </a:solidFill>
          <a:ln>
            <a:solidFill>
              <a:srgbClr val="1E264A"/>
            </a:solidFill>
          </a:ln>
        </p:spPr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xmlns="" id="{B6BE38F1-0622-D8F9-53C2-B648E44BA404}"/>
              </a:ext>
            </a:extLst>
          </p:cNvPr>
          <p:cNvSpPr/>
          <p:nvPr/>
        </p:nvSpPr>
        <p:spPr>
          <a:xfrm rot="5400000">
            <a:off x="7810747" y="4625561"/>
            <a:ext cx="421946" cy="130975"/>
          </a:xfrm>
          <a:custGeom>
            <a:avLst/>
            <a:gdLst/>
            <a:ahLst/>
            <a:cxnLst/>
            <a:rect l="l" t="t" r="r" b="b"/>
            <a:pathLst>
              <a:path w="6350000" h="5499100">
                <a:moveTo>
                  <a:pt x="0" y="5499100"/>
                </a:moveTo>
                <a:lnTo>
                  <a:pt x="3175000" y="0"/>
                </a:lnTo>
                <a:lnTo>
                  <a:pt x="6350000" y="5499100"/>
                </a:lnTo>
                <a:lnTo>
                  <a:pt x="0" y="5499100"/>
                </a:lnTo>
                <a:close/>
              </a:path>
            </a:pathLst>
          </a:custGeom>
          <a:solidFill>
            <a:srgbClr val="1E264A"/>
          </a:solidFill>
          <a:ln>
            <a:solidFill>
              <a:srgbClr val="1E264A"/>
            </a:solidFill>
          </a:ln>
        </p:spPr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xmlns="" id="{B6BE38F1-0622-D8F9-53C2-B648E44BA404}"/>
              </a:ext>
            </a:extLst>
          </p:cNvPr>
          <p:cNvSpPr/>
          <p:nvPr/>
        </p:nvSpPr>
        <p:spPr>
          <a:xfrm rot="5400000">
            <a:off x="7820679" y="2916935"/>
            <a:ext cx="421946" cy="130975"/>
          </a:xfrm>
          <a:custGeom>
            <a:avLst/>
            <a:gdLst/>
            <a:ahLst/>
            <a:cxnLst/>
            <a:rect l="l" t="t" r="r" b="b"/>
            <a:pathLst>
              <a:path w="6350000" h="5499100">
                <a:moveTo>
                  <a:pt x="0" y="5499100"/>
                </a:moveTo>
                <a:lnTo>
                  <a:pt x="3175000" y="0"/>
                </a:lnTo>
                <a:lnTo>
                  <a:pt x="6350000" y="5499100"/>
                </a:lnTo>
                <a:lnTo>
                  <a:pt x="0" y="5499100"/>
                </a:lnTo>
                <a:close/>
              </a:path>
            </a:pathLst>
          </a:custGeom>
          <a:solidFill>
            <a:srgbClr val="1E264A"/>
          </a:solidFill>
          <a:ln>
            <a:solidFill>
              <a:srgbClr val="1E264A"/>
            </a:solidFill>
          </a:ln>
        </p:spPr>
      </p:sp>
    </p:spTree>
    <p:extLst>
      <p:ext uri="{BB962C8B-B14F-4D97-AF65-F5344CB8AC3E}">
        <p14:creationId xmlns:p14="http://schemas.microsoft.com/office/powerpoint/2010/main" val="21819609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35;p5"/>
          <p:cNvSpPr txBox="1"/>
          <p:nvPr/>
        </p:nvSpPr>
        <p:spPr>
          <a:xfrm>
            <a:off x="1242916" y="598229"/>
            <a:ext cx="917032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1D2D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СООТВЕТСТВИЕ СТРУКТУРЫ ПРОГРАММЫ</a:t>
            </a:r>
            <a:endParaRPr sz="2800" b="1" dirty="0">
              <a:solidFill>
                <a:srgbClr val="1D2D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0983733"/>
              </p:ext>
            </p:extLst>
          </p:nvPr>
        </p:nvGraphicFramePr>
        <p:xfrm>
          <a:off x="136907" y="1121409"/>
          <a:ext cx="12055093" cy="5619579"/>
        </p:xfrm>
        <a:graphic>
          <a:graphicData uri="http://schemas.openxmlformats.org/drawingml/2006/table">
            <a:tbl>
              <a:tblPr/>
              <a:tblGrid>
                <a:gridCol w="9308362">
                  <a:extLst>
                    <a:ext uri="{9D8B030D-6E8A-4147-A177-3AD203B41FA5}">
                      <a16:colId xmlns:a16="http://schemas.microsoft.com/office/drawing/2014/main" xmlns="" val="2512405020"/>
                    </a:ext>
                  </a:extLst>
                </a:gridCol>
                <a:gridCol w="915577">
                  <a:extLst>
                    <a:ext uri="{9D8B030D-6E8A-4147-A177-3AD203B41FA5}">
                      <a16:colId xmlns:a16="http://schemas.microsoft.com/office/drawing/2014/main" xmlns="" val="3170369709"/>
                    </a:ext>
                  </a:extLst>
                </a:gridCol>
                <a:gridCol w="915577">
                  <a:extLst>
                    <a:ext uri="{9D8B030D-6E8A-4147-A177-3AD203B41FA5}">
                      <a16:colId xmlns:a16="http://schemas.microsoft.com/office/drawing/2014/main" xmlns="" val="2570929504"/>
                    </a:ext>
                  </a:extLst>
                </a:gridCol>
                <a:gridCol w="915577">
                  <a:extLst>
                    <a:ext uri="{9D8B030D-6E8A-4147-A177-3AD203B41FA5}">
                      <a16:colId xmlns:a16="http://schemas.microsoft.com/office/drawing/2014/main" xmlns="" val="229341823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Разделы ФОП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ПС (++)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ЧС (+-)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НС (--)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22126468"/>
                  </a:ext>
                </a:extLst>
              </a:tr>
              <a:tr h="1927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16928252"/>
                  </a:ext>
                </a:extLst>
              </a:tr>
              <a:tr h="205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I. Общие положении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26559627"/>
                  </a:ext>
                </a:extLst>
              </a:tr>
              <a:tr h="205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II. Целевой раздел Федеральной программы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63805410"/>
                  </a:ext>
                </a:extLst>
              </a:tr>
              <a:tr h="205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Пояснительная записка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49942033"/>
                  </a:ext>
                </a:extLst>
              </a:tr>
              <a:tr h="205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Планируемые результаты реализации Федеральной программы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97247332"/>
                  </a:ext>
                </a:extLst>
              </a:tr>
              <a:tr h="205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Педагогическая диагностика достижения планируемых результатов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48510962"/>
                  </a:ext>
                </a:extLst>
              </a:tr>
              <a:tr h="205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III. Содержательный раздел Федеральной программы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08872638"/>
                  </a:ext>
                </a:extLst>
              </a:tr>
              <a:tr h="205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Задачи и содержание образования (обучения и воспитания) по образовательным областям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12847164"/>
                  </a:ext>
                </a:extLst>
              </a:tr>
              <a:tr h="205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Вариативные формы, способы, методы и средства реализации Федеральной программы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42051261"/>
                  </a:ext>
                </a:extLst>
              </a:tr>
              <a:tr h="205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Особенности образовательной деятельности разных видов и культурных практик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09737572"/>
                  </a:ext>
                </a:extLst>
              </a:tr>
              <a:tr h="205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Способы и направления поддержки детской инициативы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38705418"/>
                  </a:ext>
                </a:extLst>
              </a:tr>
              <a:tr h="205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Особенности взаимодействия педагогического коллектива с семьями обучающихся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03712495"/>
                  </a:ext>
                </a:extLst>
              </a:tr>
              <a:tr h="205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Направления и задачи коррекционно-развивающей работы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93440007"/>
                  </a:ext>
                </a:extLst>
              </a:tr>
              <a:tr h="205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Федеральная рабочая программа воспитания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02114231"/>
                  </a:ext>
                </a:extLst>
              </a:tr>
              <a:tr h="205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IV. Организационный раздел Федеральной программы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89937840"/>
                  </a:ext>
                </a:extLst>
              </a:tr>
              <a:tr h="205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Психолого-педагогические условия реализации Федеральной программы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38022190"/>
                  </a:ext>
                </a:extLst>
              </a:tr>
              <a:tr h="205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Особенности организации развивающей предметно-пространственной среды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79897251"/>
                  </a:ext>
                </a:extLst>
              </a:tr>
              <a:tr h="3983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Материально-техническое обеспечение Федеральной программы, обеспеченность методическими материалами и средствами обучения и воспитания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15975067"/>
                  </a:ext>
                </a:extLst>
              </a:tr>
              <a:tr h="2684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Примерный перечень литературных, музыкальных, художественных, анимационных произведений для реализации Федеральной программы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63331867"/>
                  </a:ext>
                </a:extLst>
              </a:tr>
              <a:tr h="205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Кадровые условия реализации Федеральной программы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54109032"/>
                  </a:ext>
                </a:extLst>
              </a:tr>
              <a:tr h="205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Примерный режим и распорядок дня в дошкольных группах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69776155"/>
                  </a:ext>
                </a:extLst>
              </a:tr>
              <a:tr h="205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Федеральный календарный план воспитательной работы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99783789"/>
                  </a:ext>
                </a:extLst>
              </a:tr>
              <a:tr h="2533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Итого по разделу (сырой балл, обозначающий количество полных, частичных совпадений или несовпадений программных материалов)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97622280"/>
                  </a:ext>
                </a:extLst>
              </a:tr>
              <a:tr h="205685">
                <a:tc>
                  <a:txBody>
                    <a:bodyPr/>
                    <a:lstStyle/>
                    <a:p>
                      <a:pPr marL="0" marR="0" indent="0" algn="l" defTabSz="534558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Итого по разделу (в %) ((кол-во совпадающих элементов) *100) ÷ (общее количество элементов)) 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687422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19478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35;p5"/>
          <p:cNvSpPr txBox="1"/>
          <p:nvPr/>
        </p:nvSpPr>
        <p:spPr>
          <a:xfrm>
            <a:off x="1242916" y="598229"/>
            <a:ext cx="917032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1D2D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СООТВЕТСТВИЕ ПРОГРАММЫ КРР</a:t>
            </a:r>
            <a:endParaRPr sz="2800" b="1" dirty="0">
              <a:solidFill>
                <a:srgbClr val="1D2D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1622021"/>
              </p:ext>
            </p:extLst>
          </p:nvPr>
        </p:nvGraphicFramePr>
        <p:xfrm>
          <a:off x="147164" y="1259006"/>
          <a:ext cx="11885723" cy="3448206"/>
        </p:xfrm>
        <a:graphic>
          <a:graphicData uri="http://schemas.openxmlformats.org/drawingml/2006/table">
            <a:tbl>
              <a:tblPr/>
              <a:tblGrid>
                <a:gridCol w="9177584">
                  <a:extLst>
                    <a:ext uri="{9D8B030D-6E8A-4147-A177-3AD203B41FA5}">
                      <a16:colId xmlns:a16="http://schemas.microsoft.com/office/drawing/2014/main" xmlns="" val="459572538"/>
                    </a:ext>
                  </a:extLst>
                </a:gridCol>
                <a:gridCol w="902713">
                  <a:extLst>
                    <a:ext uri="{9D8B030D-6E8A-4147-A177-3AD203B41FA5}">
                      <a16:colId xmlns:a16="http://schemas.microsoft.com/office/drawing/2014/main" xmlns="" val="2714950449"/>
                    </a:ext>
                  </a:extLst>
                </a:gridCol>
                <a:gridCol w="902713">
                  <a:extLst>
                    <a:ext uri="{9D8B030D-6E8A-4147-A177-3AD203B41FA5}">
                      <a16:colId xmlns:a16="http://schemas.microsoft.com/office/drawing/2014/main" xmlns="" val="1375533563"/>
                    </a:ext>
                  </a:extLst>
                </a:gridCol>
                <a:gridCol w="902713">
                  <a:extLst>
                    <a:ext uri="{9D8B030D-6E8A-4147-A177-3AD203B41FA5}">
                      <a16:colId xmlns:a16="http://schemas.microsoft.com/office/drawing/2014/main" xmlns="" val="1776413586"/>
                    </a:ext>
                  </a:extLst>
                </a:gridCol>
              </a:tblGrid>
              <a:tr h="1098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Программы КРР для целевых групп детей дошкольного возраста</a:t>
                      </a: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ПС (++)</a:t>
                      </a: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ЧС (+-)</a:t>
                      </a: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НС (--)</a:t>
                      </a: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14944018"/>
                  </a:ext>
                </a:extLst>
              </a:tr>
              <a:tr h="1800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41499536"/>
                  </a:ext>
                </a:extLst>
              </a:tr>
              <a:tr h="2368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1.Нормотипичные дети с нормативным кризисом развития (развивающие программы с различной направленностью)</a:t>
                      </a: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20937465"/>
                  </a:ext>
                </a:extLst>
              </a:tr>
              <a:tr h="7201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2.Обучающиеся с особыми образовательными потребностями, в том числе: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- дети с ОВЗ и (или) инвалидностью, получившие статус в порядке, установленном законодательством Российской Федерации (в рамках ФАОП ДО)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-  дети с отклоняющимся развитием, в том числе с одаренностью </a:t>
                      </a: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+-</a:t>
                      </a: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1505066"/>
                  </a:ext>
                </a:extLst>
              </a:tr>
              <a:tr h="360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3.Обучающиеся по индивидуальному учебному плану (учебному расписанию) на основании медицинского заключения (дети, находящиеся под диспансерным наблюдением, в том числе часто болеющие дети) </a:t>
                      </a: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--</a:t>
                      </a: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73850614"/>
                  </a:ext>
                </a:extLst>
              </a:tr>
              <a:tr h="4196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4.Обучающиеся, испытывающие трудности в освоении образовательных программ, развитии, социальной адаптации, в том числе дети билингвы и дети, испытывающие трудности в общении и освоении образовательной программы на государственном языке РФ</a:t>
                      </a: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534558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++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4185752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5.Дети и (или) семьи, находящиеся в трудной жизненной ситуации, признанные таковыми в нормативно установленном порядке</a:t>
                      </a: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534558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5021971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6.Обучающиеся «группы риска»: проявляющие комплекс выраженных факторов риска негативных проявлений (импульсивность, агрессивность, неустойчивая или крайне низкая (завышенная) самооценка, завышенный уровень притязаний, тревожность и др.)</a:t>
                      </a: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534558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++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5503186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Итого по разделу (сырой балл, обозначающий количество полных, частичных совпадений или несовпадений программных материалов)</a:t>
                      </a: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1443435"/>
                  </a:ext>
                </a:extLst>
              </a:tr>
              <a:tr h="180038">
                <a:tc>
                  <a:txBody>
                    <a:bodyPr/>
                    <a:lstStyle/>
                    <a:p>
                      <a:pPr marL="0" marR="0" indent="0" algn="l" defTabSz="534558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Итого по разделу (в %) ((кол-во совпадающих элементов) *100) ÷ (общее количество элементов)) </a:t>
                      </a: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66,6</a:t>
                      </a: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16,7</a:t>
                      </a: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534558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16,7</a:t>
                      </a: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030802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95540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35;p5"/>
          <p:cNvSpPr txBox="1"/>
          <p:nvPr/>
        </p:nvSpPr>
        <p:spPr>
          <a:xfrm>
            <a:off x="1242916" y="598229"/>
            <a:ext cx="9170326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2800" b="1" dirty="0">
                <a:solidFill>
                  <a:srgbClr val="1D2D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СООТВЕТСТВИЕ ПРОГРАММЫ ОБЯЗАТЕЛЬНОМУ МИНИМУМУ СОДЕРЖАНИЯ, ЗАДАННОМУ В ФОП</a:t>
            </a:r>
            <a:endParaRPr lang="ru-RU" sz="2800" b="1" dirty="0">
              <a:solidFill>
                <a:srgbClr val="1D2D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rgbClr val="1D2D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204579"/>
              </p:ext>
            </p:extLst>
          </p:nvPr>
        </p:nvGraphicFramePr>
        <p:xfrm>
          <a:off x="364040" y="1907700"/>
          <a:ext cx="11674534" cy="2263436"/>
        </p:xfrm>
        <a:graphic>
          <a:graphicData uri="http://schemas.openxmlformats.org/drawingml/2006/table">
            <a:tbl>
              <a:tblPr/>
              <a:tblGrid>
                <a:gridCol w="41999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254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254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9660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62710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431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Разделы образовательной программы</a:t>
                      </a: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ПС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(95-100 %) </a:t>
                      </a: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ЧС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(50 - 94%)</a:t>
                      </a: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НС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(0 - 49 %)</a:t>
                      </a: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Примечания и рекомендации</a:t>
                      </a: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15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1593"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1.</a:t>
                      </a:r>
                      <a:r>
                        <a:rPr lang="en-US" sz="1100" kern="1200" dirty="0" err="1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Структура</a:t>
                      </a:r>
                      <a:endParaRPr lang="ru-RU" sz="1100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Ссылка на ФОП ДО</a:t>
                      </a: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1593"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2.Цель и задачи программы в целом</a:t>
                      </a: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1593"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3.</a:t>
                      </a:r>
                      <a:r>
                        <a:rPr lang="en-US" sz="1100" kern="1200" dirty="0" err="1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Пл</a:t>
                      </a:r>
                      <a:r>
                        <a:rPr lang="ru-RU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а</a:t>
                      </a:r>
                      <a:r>
                        <a:rPr lang="en-US" sz="1100" kern="1200" dirty="0" err="1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нируемые</a:t>
                      </a:r>
                      <a:r>
                        <a:rPr lang="en-US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результаты</a:t>
                      </a:r>
                      <a:r>
                        <a:rPr lang="en-US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по</a:t>
                      </a:r>
                      <a:r>
                        <a:rPr lang="en-US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возрастам</a:t>
                      </a:r>
                      <a:endParaRPr lang="ru-RU" sz="1100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7005">
                <a:tc>
                  <a:txBody>
                    <a:bodyPr/>
                    <a:lstStyle/>
                    <a:p>
                      <a:pPr marL="0" lvl="0" indent="0" algn="l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4.Задачи и содержание образовательной деятельности по образовательным областям и направлениям воспитания</a:t>
                      </a: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5.Направленность программ коррекционно-развивающей работы</a:t>
                      </a: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66,6</a:t>
                      </a: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16,7</a:t>
                      </a: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534558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16,7</a:t>
                      </a: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215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Итого по программе (обязательная часть)</a:t>
                      </a: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43793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35;p5"/>
          <p:cNvSpPr txBox="1"/>
          <p:nvPr/>
        </p:nvSpPr>
        <p:spPr>
          <a:xfrm>
            <a:off x="1242916" y="598229"/>
            <a:ext cx="917032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2800" b="1" dirty="0">
                <a:solidFill>
                  <a:srgbClr val="1D2D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МЕТОДИЧЕСКАЯ ПОДДЕРЖКА</a:t>
            </a:r>
            <a:endParaRPr lang="ru-RU" sz="2800" b="1" dirty="0">
              <a:solidFill>
                <a:srgbClr val="1D2D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rgbClr val="1D2D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242916" y="1552296"/>
            <a:ext cx="7992936" cy="4696350"/>
            <a:chOff x="659745" y="1669943"/>
            <a:chExt cx="10510168" cy="4696350"/>
          </a:xfrm>
        </p:grpSpPr>
        <p:sp>
          <p:nvSpPr>
            <p:cNvPr id="6" name="PA_MH_SubTitle_1"/>
            <p:cNvSpPr/>
            <p:nvPr>
              <p:custDataLst>
                <p:tags r:id="rId1"/>
              </p:custDataLst>
            </p:nvPr>
          </p:nvSpPr>
          <p:spPr>
            <a:xfrm>
              <a:off x="1355864" y="1669943"/>
              <a:ext cx="9814049" cy="763545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noFill/>
            <a:ln w="25400" cap="flat" cmpd="sng" algn="ctr">
              <a:solidFill>
                <a:srgbClr val="1D2D5A"/>
              </a:solidFill>
              <a:prstDash val="solid"/>
            </a:ln>
            <a:effectLst/>
          </p:spPr>
          <p:txBody>
            <a:bodyPr lIns="0" tIns="0" rIns="0" bIns="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altLang="zh-CN" sz="2000" dirty="0">
                  <a:solidFill>
                    <a:srgbClr val="FFFFFF"/>
                  </a:solidFill>
                  <a:ea typeface="Calibri" panose="020F0502020204030204" pitchFamily="34" charset="0"/>
                  <a:cs typeface="Arial" panose="020B0604020202020204" pitchFamily="34" charset="0"/>
                  <a:sym typeface="+mn-lt"/>
                </a:rPr>
                <a:t>         </a:t>
              </a:r>
              <a:r>
                <a:rPr lang="ru-RU" altLang="zh-CN" sz="2000" dirty="0">
                  <a:cs typeface="Arial" panose="020B0604020202020204" pitchFamily="34" charset="0"/>
                  <a:sym typeface="+mn-lt"/>
                </a:rPr>
                <a:t>Макет ОП ДОО </a:t>
              </a:r>
              <a:endParaRPr lang="zh-CN" altLang="en-US" sz="2000" dirty="0"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7" name="PA_MH_Other_1"/>
            <p:cNvSpPr/>
            <p:nvPr>
              <p:custDataLst>
                <p:tags r:id="rId2"/>
              </p:custDataLst>
            </p:nvPr>
          </p:nvSpPr>
          <p:spPr>
            <a:xfrm>
              <a:off x="668926" y="1686565"/>
              <a:ext cx="761958" cy="763545"/>
            </a:xfrm>
            <a:prstGeom prst="ellipse">
              <a:avLst/>
            </a:prstGeom>
            <a:noFill/>
            <a:ln w="57150" cap="flat" cmpd="sng" algn="ctr">
              <a:solidFill>
                <a:srgbClr val="1D2D5A"/>
              </a:solidFill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>
                  <a:latin typeface="Muller Light" pitchFamily="50" charset="-52"/>
                  <a:cs typeface="Arial" panose="020B0604020202020204" pitchFamily="34" charset="0"/>
                  <a:sym typeface="+mn-lt"/>
                </a:rPr>
                <a:t>1</a:t>
              </a:r>
            </a:p>
          </p:txBody>
        </p:sp>
        <p:sp>
          <p:nvSpPr>
            <p:cNvPr id="8" name="PA_MH_SubTitle_2"/>
            <p:cNvSpPr/>
            <p:nvPr>
              <p:custDataLst>
                <p:tags r:id="rId3"/>
              </p:custDataLst>
            </p:nvPr>
          </p:nvSpPr>
          <p:spPr>
            <a:xfrm>
              <a:off x="1337227" y="2654166"/>
              <a:ext cx="9814049" cy="763545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noFill/>
            <a:ln w="25400" cap="flat" cmpd="sng" algn="ctr">
              <a:solidFill>
                <a:srgbClr val="425FA0"/>
              </a:solidFill>
              <a:prstDash val="solid"/>
            </a:ln>
            <a:effectLst/>
          </p:spPr>
          <p:txBody>
            <a:bodyPr lIns="0" tIns="0" rIns="0" bIns="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altLang="zh-CN" sz="2800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+mn-lt"/>
                </a:rPr>
                <a:t>       </a:t>
              </a:r>
              <a:r>
                <a:rPr lang="ru-RU" altLang="zh-CN" sz="2000" dirty="0">
                  <a:cs typeface="Arial" panose="020B0604020202020204" pitchFamily="34" charset="0"/>
                  <a:sym typeface="+mn-lt"/>
                </a:rPr>
                <a:t>Перечень рекомендованных парциальных программ </a:t>
              </a:r>
              <a:endParaRPr lang="zh-CN" altLang="en-US" sz="2000" dirty="0"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9" name="PA_MH_Other_2"/>
            <p:cNvSpPr/>
            <p:nvPr>
              <p:custDataLst>
                <p:tags r:id="rId4"/>
              </p:custDataLst>
            </p:nvPr>
          </p:nvSpPr>
          <p:spPr>
            <a:xfrm>
              <a:off x="659745" y="2668771"/>
              <a:ext cx="761958" cy="763545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rgbClr val="425FA0"/>
              </a:solidFill>
              <a:prstDash val="solid"/>
            </a:ln>
            <a:effectLst/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2800" dirty="0">
                  <a:latin typeface="Muller Light" pitchFamily="50" charset="-52"/>
                  <a:cs typeface="Arial" panose="020B0604020202020204" pitchFamily="34" charset="0"/>
                  <a:sym typeface="+mn-lt"/>
                </a:rPr>
                <a:t>2</a:t>
              </a:r>
            </a:p>
          </p:txBody>
        </p:sp>
        <p:sp>
          <p:nvSpPr>
            <p:cNvPr id="10" name="PA_MH_SubTitle_3"/>
            <p:cNvSpPr/>
            <p:nvPr>
              <p:custDataLst>
                <p:tags r:id="rId5"/>
              </p:custDataLst>
            </p:nvPr>
          </p:nvSpPr>
          <p:spPr>
            <a:xfrm>
              <a:off x="1355864" y="3655178"/>
              <a:ext cx="9814049" cy="763545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noFill/>
            <a:ln w="25400" cap="flat" cmpd="sng" algn="ctr">
              <a:solidFill>
                <a:srgbClr val="819FCF"/>
              </a:solidFill>
              <a:prstDash val="solid"/>
            </a:ln>
            <a:effectLst/>
          </p:spPr>
          <p:txBody>
            <a:bodyPr lIns="0" tIns="0" rIns="0" bIns="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altLang="zh-CN" sz="28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+mn-lt"/>
                </a:rPr>
                <a:t>       </a:t>
              </a:r>
              <a:r>
                <a:rPr lang="ru-RU" altLang="zh-CN" sz="2000" dirty="0">
                  <a:cs typeface="Arial" panose="020B0604020202020204" pitchFamily="34" charset="0"/>
                  <a:sym typeface="+mn-lt"/>
                </a:rPr>
                <a:t>Методические рекомендации по организации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altLang="zh-CN" sz="2800" dirty="0">
                  <a:solidFill>
                    <a:srgbClr val="FFFFFF"/>
                  </a:solidFill>
                  <a:latin typeface="Muller Light" pitchFamily="50" charset="-52"/>
                  <a:cs typeface="Arial" panose="020B0604020202020204" pitchFamily="34" charset="0"/>
                  <a:sym typeface="+mn-lt"/>
                </a:rPr>
                <a:t>       </a:t>
              </a:r>
              <a:r>
                <a:rPr lang="ru-RU" altLang="zh-CN" sz="2000" dirty="0">
                  <a:cs typeface="Arial" panose="020B0604020202020204" pitchFamily="34" charset="0"/>
                  <a:sym typeface="+mn-lt"/>
                </a:rPr>
                <a:t>образовательной деятельности  </a:t>
              </a:r>
              <a:endParaRPr lang="zh-CN" altLang="en-US" sz="2000" dirty="0"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1" name="PA_MH_Other_3"/>
            <p:cNvSpPr/>
            <p:nvPr>
              <p:custDataLst>
                <p:tags r:id="rId6"/>
              </p:custDataLst>
            </p:nvPr>
          </p:nvSpPr>
          <p:spPr>
            <a:xfrm>
              <a:off x="668926" y="3677892"/>
              <a:ext cx="761958" cy="763545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rgbClr val="819FCF"/>
              </a:solidFill>
              <a:prstDash val="solid"/>
            </a:ln>
            <a:effectLst/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2800" dirty="0">
                  <a:latin typeface="Muller Light" pitchFamily="50" charset="-52"/>
                  <a:cs typeface="Arial" panose="020B0604020202020204" pitchFamily="34" charset="0"/>
                  <a:sym typeface="+mn-lt"/>
                </a:rPr>
                <a:t>3</a:t>
              </a:r>
            </a:p>
          </p:txBody>
        </p:sp>
        <p:sp>
          <p:nvSpPr>
            <p:cNvPr id="12" name="PA_MH_SubTitle_4"/>
            <p:cNvSpPr/>
            <p:nvPr>
              <p:custDataLst>
                <p:tags r:id="rId7"/>
              </p:custDataLst>
            </p:nvPr>
          </p:nvSpPr>
          <p:spPr>
            <a:xfrm>
              <a:off x="1355863" y="4640320"/>
              <a:ext cx="9814049" cy="763545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noFill/>
            <a:ln w="25400" cap="flat" cmpd="sng" algn="ctr">
              <a:solidFill>
                <a:srgbClr val="425FA0"/>
              </a:solidFill>
              <a:prstDash val="solid"/>
            </a:ln>
            <a:effectLst/>
          </p:spPr>
          <p:txBody>
            <a:bodyPr lIns="0" tIns="0" rIns="0" bIns="0" anchor="ctr">
              <a:noAutofit/>
            </a:bodyPr>
            <a:lstStyle/>
            <a:p>
              <a:pPr marL="627063" marR="0" lvl="0" indent="-627063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altLang="zh-CN" sz="28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+mn-lt"/>
                </a:rPr>
                <a:t>       </a:t>
              </a:r>
              <a:r>
                <a:rPr lang="ru-RU" altLang="zh-CN" sz="2000" dirty="0">
                  <a:cs typeface="Arial" panose="020B0604020202020204" pitchFamily="34" charset="0"/>
                  <a:sym typeface="+mn-lt"/>
                </a:rPr>
                <a:t>Вебинары </a:t>
              </a:r>
              <a:r>
                <a:rPr lang="ru-RU" altLang="zh-CN" sz="2000" dirty="0" err="1">
                  <a:cs typeface="Arial" panose="020B0604020202020204" pitchFamily="34" charset="0"/>
                  <a:sym typeface="+mn-lt"/>
                </a:rPr>
                <a:t>Минпросвещения</a:t>
              </a:r>
              <a:r>
                <a:rPr lang="ru-RU" altLang="zh-CN" sz="2000" dirty="0">
                  <a:cs typeface="Arial" panose="020B0604020202020204" pitchFamily="34" charset="0"/>
                  <a:sym typeface="+mn-lt"/>
                </a:rPr>
                <a:t> РФ, повышение квалификации практиков официальными кураторами</a:t>
              </a:r>
              <a:endParaRPr lang="en-US" altLang="zh-CN" sz="2000" dirty="0"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PA_MH_Other_4"/>
            <p:cNvSpPr/>
            <p:nvPr>
              <p:custDataLst>
                <p:tags r:id="rId8"/>
              </p:custDataLst>
            </p:nvPr>
          </p:nvSpPr>
          <p:spPr>
            <a:xfrm>
              <a:off x="668926" y="4663034"/>
              <a:ext cx="761958" cy="763545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rgbClr val="425FA0"/>
              </a:solidFill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>
                  <a:latin typeface="Muller Light" pitchFamily="50" charset="-52"/>
                  <a:cs typeface="Arial" panose="020B0604020202020204" pitchFamily="34" charset="0"/>
                  <a:sym typeface="+mn-lt"/>
                </a:rPr>
                <a:t>4</a:t>
              </a:r>
            </a:p>
          </p:txBody>
        </p:sp>
        <p:sp>
          <p:nvSpPr>
            <p:cNvPr id="14" name="PA_MH_SubTitle_1">
              <a:extLst>
                <a:ext uri="{FF2B5EF4-FFF2-40B4-BE49-F238E27FC236}">
                  <a16:creationId xmlns:a16="http://schemas.microsoft.com/office/drawing/2014/main" xmlns="" id="{73EED5C5-93EC-01EB-F130-9D873A72927F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355863" y="5582829"/>
              <a:ext cx="9814049" cy="763545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noFill/>
            <a:ln w="25400" cap="flat" cmpd="sng" algn="ctr">
              <a:solidFill>
                <a:srgbClr val="1E264A"/>
              </a:solidFill>
              <a:prstDash val="solid"/>
            </a:ln>
            <a:effectLst/>
          </p:spPr>
          <p:txBody>
            <a:bodyPr lIns="0" tIns="0" rIns="0" bIns="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altLang="zh-CN" sz="28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+mn-lt"/>
                </a:rPr>
                <a:t>       </a:t>
              </a:r>
              <a:r>
                <a:rPr lang="ru-RU" altLang="zh-CN" sz="2000" dirty="0">
                  <a:cs typeface="Arial" panose="020B0604020202020204" pitchFamily="34" charset="0"/>
                  <a:sym typeface="+mn-lt"/>
                </a:rPr>
                <a:t>Снижение бюрократической нагрузки</a:t>
              </a:r>
              <a:endParaRPr lang="zh-CN" altLang="en-US" sz="2000" dirty="0"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5" name="PA_MH_Other_1">
              <a:extLst>
                <a:ext uri="{FF2B5EF4-FFF2-40B4-BE49-F238E27FC236}">
                  <a16:creationId xmlns:a16="http://schemas.microsoft.com/office/drawing/2014/main" xmlns="" id="{D6FCADF1-36C5-BBA1-4D92-3892D30E7382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668926" y="5602748"/>
              <a:ext cx="761958" cy="763545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rgbClr val="1E264A"/>
              </a:solidFill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altLang="zh-CN" sz="2800" dirty="0">
                  <a:latin typeface="Muller Light" pitchFamily="50" charset="-52"/>
                  <a:cs typeface="Arial" panose="020B0604020202020204" pitchFamily="34" charset="0"/>
                  <a:sym typeface="+mn-lt"/>
                </a:rPr>
                <a:t>5</a:t>
              </a:r>
              <a:endParaRPr lang="en-US" altLang="zh-CN" sz="2800" dirty="0">
                <a:latin typeface="Muller Light" pitchFamily="50" charset="-52"/>
                <a:cs typeface="Arial" panose="020B060402020202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15746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"/>
          <p:cNvSpPr txBox="1"/>
          <p:nvPr/>
        </p:nvSpPr>
        <p:spPr>
          <a:xfrm>
            <a:off x="1242916" y="598229"/>
            <a:ext cx="1068224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ФОП ДО</a:t>
            </a:r>
            <a:endParaRPr dirty="0"/>
          </a:p>
        </p:txBody>
      </p:sp>
      <p:sp>
        <p:nvSpPr>
          <p:cNvPr id="138" name="Google Shape;138;p5"/>
          <p:cNvSpPr txBox="1"/>
          <p:nvPr/>
        </p:nvSpPr>
        <p:spPr>
          <a:xfrm>
            <a:off x="9696310" y="62420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275" tIns="37125" rIns="74275" bIns="371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 b="1">
                <a:solidFill>
                  <a:srgbClr val="1C3D8A"/>
                </a:solidFill>
                <a:latin typeface="Arial"/>
                <a:ea typeface="Arial"/>
                <a:cs typeface="Arial"/>
                <a:sym typeface="Arial"/>
              </a:rPr>
              <a:t>29</a:t>
            </a:fld>
            <a:endParaRPr sz="2600" b="1">
              <a:solidFill>
                <a:srgbClr val="1C3D8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37;p5"/>
          <p:cNvSpPr txBox="1"/>
          <p:nvPr/>
        </p:nvSpPr>
        <p:spPr>
          <a:xfrm>
            <a:off x="1242916" y="1084873"/>
            <a:ext cx="7290816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2000" b="1" dirty="0">
                <a:solidFill>
                  <a:schemeClr val="lt1"/>
                </a:solidFill>
                <a:ea typeface="Arial"/>
              </a:rPr>
              <a:t>Приглашаем всех к обсуждению вопросов, связанных с внедрением ФОП ДО и </a:t>
            </a:r>
            <a:r>
              <a:rPr lang="ru-RU" sz="2000" b="1" u="sng" dirty="0">
                <a:solidFill>
                  <a:schemeClr val="lt1"/>
                </a:solidFill>
                <a:ea typeface="Arial"/>
              </a:rPr>
              <a:t>ждем предложений</a:t>
            </a:r>
            <a:r>
              <a:rPr lang="ru-RU" sz="2000" b="1" dirty="0">
                <a:solidFill>
                  <a:schemeClr val="lt1"/>
                </a:solidFill>
                <a:ea typeface="Arial"/>
              </a:rPr>
              <a:t>:    </a:t>
            </a:r>
          </a:p>
        </p:txBody>
      </p:sp>
      <p:sp>
        <p:nvSpPr>
          <p:cNvPr id="19" name="Google Shape;136;p5"/>
          <p:cNvSpPr txBox="1"/>
          <p:nvPr/>
        </p:nvSpPr>
        <p:spPr>
          <a:xfrm>
            <a:off x="1291506" y="1925960"/>
            <a:ext cx="8236807" cy="360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endParaRPr lang="ru-RU" sz="1400" dirty="0">
              <a:solidFill>
                <a:schemeClr val="lt1"/>
              </a:solidFill>
              <a:latin typeface="Arial"/>
              <a:ea typeface="Arial"/>
              <a:cs typeface="Arial"/>
            </a:endParaRPr>
          </a:p>
          <a:p>
            <a:pPr marL="269875" indent="-269875" algn="just">
              <a:buFont typeface="Wingdings" panose="05000000000000000000" pitchFamily="2" charset="2"/>
              <a:buChar char="§"/>
              <a:defRPr/>
            </a:pPr>
            <a:r>
              <a:rPr lang="ru-RU" dirty="0">
                <a:solidFill>
                  <a:schemeClr val="lt1"/>
                </a:solidFill>
                <a:latin typeface="Arial"/>
                <a:ea typeface="Arial"/>
                <a:cs typeface="Arial"/>
              </a:rPr>
              <a:t>На страницах журналов «Воспитатель ДОУ», «Инструктор по физкультуре», «Управление ДОУ» и др. можно задать интересующие вопросы относительно ФОП ДО представителям Министерства просвещения РФ, Минтруда России и других ведомств</a:t>
            </a:r>
          </a:p>
          <a:p>
            <a:pPr marL="269875" indent="-269875" algn="just">
              <a:buFont typeface="Wingdings" panose="05000000000000000000" pitchFamily="2" charset="2"/>
              <a:buChar char="§"/>
              <a:defRPr/>
            </a:pPr>
            <a:endParaRPr lang="ru-RU" dirty="0">
              <a:solidFill>
                <a:schemeClr val="lt1"/>
              </a:solidFill>
              <a:latin typeface="Arial"/>
              <a:ea typeface="Arial"/>
              <a:cs typeface="Arial"/>
            </a:endParaRPr>
          </a:p>
          <a:p>
            <a:pPr marL="269875" indent="-269875" algn="just">
              <a:buFont typeface="Wingdings" panose="05000000000000000000" pitchFamily="2" charset="2"/>
              <a:buChar char="§"/>
              <a:defRPr/>
            </a:pPr>
            <a:r>
              <a:rPr lang="ru-RU" dirty="0">
                <a:solidFill>
                  <a:schemeClr val="lt1"/>
                </a:solidFill>
                <a:latin typeface="Arial"/>
                <a:ea typeface="Arial"/>
                <a:cs typeface="Arial"/>
              </a:rPr>
              <a:t>Можно пригласить коллег к дискуссии на площадке журналов по вопросам внедрения ФОП ДО</a:t>
            </a:r>
          </a:p>
          <a:p>
            <a:pPr marL="269875" indent="-269875" algn="just">
              <a:buFont typeface="Wingdings" panose="05000000000000000000" pitchFamily="2" charset="2"/>
              <a:buChar char="§"/>
              <a:defRPr/>
            </a:pPr>
            <a:endParaRPr lang="ru-RU" dirty="0">
              <a:solidFill>
                <a:schemeClr val="lt1"/>
              </a:solidFill>
              <a:latin typeface="Arial"/>
              <a:ea typeface="Arial"/>
              <a:cs typeface="Arial"/>
            </a:endParaRPr>
          </a:p>
          <a:p>
            <a:pPr marL="269875" indent="-269875" algn="just">
              <a:buFont typeface="Wingdings" panose="05000000000000000000" pitchFamily="2" charset="2"/>
              <a:buChar char="§"/>
              <a:defRPr/>
            </a:pPr>
            <a:r>
              <a:rPr lang="ru-RU" dirty="0">
                <a:solidFill>
                  <a:schemeClr val="lt1"/>
                </a:solidFill>
                <a:latin typeface="Arial"/>
                <a:ea typeface="Arial"/>
                <a:cs typeface="Arial"/>
              </a:rPr>
              <a:t>Можно поделиться опытом подготовки к внедрению и успешным опытом внедрения ФОП ДО в практику</a:t>
            </a:r>
          </a:p>
          <a:p>
            <a:pPr>
              <a:defRPr/>
            </a:pPr>
            <a:endParaRPr lang="ru-RU" altLang="ru-RU" sz="1400" dirty="0">
              <a:solidFill>
                <a:schemeClr val="lt1"/>
              </a:solidFill>
              <a:latin typeface="Arial"/>
              <a:ea typeface="Arial"/>
              <a:cs typeface="Arial"/>
            </a:endParaRPr>
          </a:p>
          <a:p>
            <a:pPr>
              <a:defRPr/>
            </a:pPr>
            <a:r>
              <a:rPr lang="ru-RU" altLang="ru-RU" sz="2000" b="1" dirty="0">
                <a:solidFill>
                  <a:schemeClr val="lt1"/>
                </a:solidFill>
                <a:ea typeface="Arial"/>
              </a:rPr>
              <a:t>Вводится соответствующая рубрика в журналах!</a:t>
            </a:r>
            <a:endParaRPr lang="ru-RU" sz="2000" b="1" dirty="0">
              <a:solidFill>
                <a:schemeClr val="lt1"/>
              </a:solidFill>
              <a:ea typeface="Arial"/>
              <a:sym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741" y="2024898"/>
            <a:ext cx="5635556" cy="483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132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Группа 48"/>
          <p:cNvGrpSpPr/>
          <p:nvPr/>
        </p:nvGrpSpPr>
        <p:grpSpPr>
          <a:xfrm>
            <a:off x="4652739" y="523220"/>
            <a:ext cx="7112880" cy="6144167"/>
            <a:chOff x="4860546" y="567886"/>
            <a:chExt cx="7112880" cy="6144167"/>
          </a:xfrm>
        </p:grpSpPr>
        <p:sp>
          <p:nvSpPr>
            <p:cNvPr id="15" name="TextBox 11"/>
            <p:cNvSpPr txBox="1"/>
            <p:nvPr/>
          </p:nvSpPr>
          <p:spPr>
            <a:xfrm>
              <a:off x="7838223" y="625421"/>
              <a:ext cx="4095435" cy="911128"/>
            </a:xfrm>
            <a:prstGeom prst="rect">
              <a:avLst/>
            </a:prstGeom>
            <a:noFill/>
          </p:spPr>
          <p:txBody>
            <a:bodyPr wrap="square" lIns="119997" tIns="59998" rIns="119997" bIns="59998" rtlCol="0">
              <a:spAutoFit/>
            </a:bodyPr>
            <a:lstStyle>
              <a:defPPr>
                <a:defRPr lang="en-US"/>
              </a:defPPr>
              <a:lvl1pPr marL="0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91999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83997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75996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67995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59993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751992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43990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35989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ts val="2756"/>
                </a:lnSpc>
              </a:pPr>
              <a:r>
                <a:rPr lang="ru-RU" sz="2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НОРМАТИВНЫЙ</a:t>
              </a:r>
              <a:r>
                <a:rPr lang="ru-RU" sz="1600" b="1" dirty="0">
                  <a:solidFill>
                    <a:srgbClr val="53474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ru-RU" sz="2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ДОКУМЕНТ</a:t>
              </a:r>
            </a:p>
            <a:p>
              <a:pPr algn="just"/>
              <a:r>
                <a:rPr lang="ru-RU" sz="1400" dirty="0">
                  <a:solidFill>
                    <a:srgbClr val="2125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разработана в соответствии с ФГОС ДО, обязательна к исполнению</a:t>
              </a:r>
            </a:p>
          </p:txBody>
        </p:sp>
        <p:sp>
          <p:nvSpPr>
            <p:cNvPr id="16" name="TextBox 12"/>
            <p:cNvSpPr txBox="1"/>
            <p:nvPr/>
          </p:nvSpPr>
          <p:spPr>
            <a:xfrm>
              <a:off x="4860546" y="1945404"/>
              <a:ext cx="3960000" cy="1485644"/>
            </a:xfrm>
            <a:prstGeom prst="rect">
              <a:avLst/>
            </a:prstGeom>
            <a:noFill/>
          </p:spPr>
          <p:txBody>
            <a:bodyPr wrap="square" lIns="119997" tIns="59998" rIns="119997" bIns="59998" rtlCol="0">
              <a:spAutoFit/>
            </a:bodyPr>
            <a:lstStyle>
              <a:defPPr>
                <a:defRPr lang="en-US"/>
              </a:defPPr>
              <a:lvl1pPr marL="0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91999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83997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75996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67995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59993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751992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43990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35989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ts val="2756"/>
                </a:lnSpc>
              </a:pPr>
              <a:r>
                <a:rPr lang="ru-RU" sz="2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ЕДИНОЕ ЯДРО</a:t>
              </a:r>
            </a:p>
            <a:p>
              <a:pPr algn="just">
                <a:lnSpc>
                  <a:spcPts val="2756"/>
                </a:lnSpc>
              </a:pPr>
              <a:r>
                <a:rPr lang="ru-RU" sz="2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СОДЕРЖАНИЯ ДО</a:t>
              </a:r>
            </a:p>
            <a:p>
              <a:pPr algn="just"/>
              <a:r>
                <a:rPr lang="ru-RU" sz="1400" dirty="0">
                  <a:solidFill>
                    <a:srgbClr val="2125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приобщение детей к духовно-нравственным и социокультурным ценностям российского народа</a:t>
              </a:r>
            </a:p>
          </p:txBody>
        </p:sp>
        <p:sp>
          <p:nvSpPr>
            <p:cNvPr id="18" name="TextBox 13"/>
            <p:cNvSpPr txBox="1"/>
            <p:nvPr/>
          </p:nvSpPr>
          <p:spPr>
            <a:xfrm>
              <a:off x="7913024" y="3438585"/>
              <a:ext cx="4060402" cy="1383052"/>
            </a:xfrm>
            <a:prstGeom prst="rect">
              <a:avLst/>
            </a:prstGeom>
            <a:noFill/>
          </p:spPr>
          <p:txBody>
            <a:bodyPr wrap="square" lIns="119997" tIns="59998" rIns="119997" bIns="59998" rtlCol="0">
              <a:spAutoFit/>
            </a:bodyPr>
            <a:lstStyle>
              <a:defPPr>
                <a:defRPr lang="en-US"/>
              </a:defPPr>
              <a:lvl1pPr marL="0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91999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83997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75996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67995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59993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751992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43990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35989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ru-RU" sz="2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ЕДИНОЕ ОБРАЗОВАТЕЛЬНОЕ ПРОСТРАНСТВО</a:t>
              </a:r>
            </a:p>
            <a:p>
              <a:pPr algn="just"/>
              <a:r>
                <a:rPr lang="ru-RU" sz="1400" dirty="0">
                  <a:solidFill>
                    <a:srgbClr val="2125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обеспечивающего равные, качественные условия ДО, вне зависимости от места проживания</a:t>
              </a:r>
            </a:p>
          </p:txBody>
        </p:sp>
        <p:sp>
          <p:nvSpPr>
            <p:cNvPr id="23" name="TextBox 14"/>
            <p:cNvSpPr txBox="1"/>
            <p:nvPr/>
          </p:nvSpPr>
          <p:spPr>
            <a:xfrm>
              <a:off x="4860546" y="5329001"/>
              <a:ext cx="4408582" cy="1383052"/>
            </a:xfrm>
            <a:prstGeom prst="rect">
              <a:avLst/>
            </a:prstGeom>
            <a:noFill/>
          </p:spPr>
          <p:txBody>
            <a:bodyPr wrap="square" lIns="119997" tIns="59998" rIns="119997" bIns="59998" rtlCol="0">
              <a:spAutoFit/>
            </a:bodyPr>
            <a:lstStyle>
              <a:defPPr>
                <a:defRPr lang="en-US"/>
              </a:defPPr>
              <a:lvl1pPr marL="0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91999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83997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75996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67995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59993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751992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43990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35989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ru-RU" sz="2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ЕДИНЫЙ ОБЪЕМ,</a:t>
              </a:r>
            </a:p>
            <a:p>
              <a:pPr algn="just"/>
              <a:r>
                <a:rPr lang="ru-RU" sz="2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СОДЕРЖАНИЕ, РЕЗУЛЬТАТЫ ДО</a:t>
              </a:r>
            </a:p>
            <a:p>
              <a:pPr algn="just"/>
              <a:r>
                <a:rPr lang="ru-RU" sz="1400" dirty="0">
                  <a:solidFill>
                    <a:srgbClr val="2125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реализуется в организациях, осуществляющих образовательную деятельность по образовательным программам ДО</a:t>
              </a:r>
            </a:p>
          </p:txBody>
        </p:sp>
        <p:grpSp>
          <p:nvGrpSpPr>
            <p:cNvPr id="48" name="Группа 47"/>
            <p:cNvGrpSpPr/>
            <p:nvPr/>
          </p:nvGrpSpPr>
          <p:grpSpPr>
            <a:xfrm>
              <a:off x="5699508" y="567886"/>
              <a:ext cx="5853424" cy="5777463"/>
              <a:chOff x="5699508" y="567886"/>
              <a:chExt cx="5853424" cy="5777463"/>
            </a:xfrm>
          </p:grpSpPr>
          <p:sp>
            <p:nvSpPr>
              <p:cNvPr id="17" name="Полилиния 16"/>
              <p:cNvSpPr/>
              <p:nvPr/>
            </p:nvSpPr>
            <p:spPr>
              <a:xfrm>
                <a:off x="5883566" y="1016646"/>
                <a:ext cx="4762663" cy="4964549"/>
              </a:xfrm>
              <a:custGeom>
                <a:avLst/>
                <a:gdLst>
                  <a:gd name="connsiteX0" fmla="*/ 0 w 1896840"/>
                  <a:gd name="connsiteY0" fmla="*/ 0 h 3850106"/>
                  <a:gd name="connsiteX1" fmla="*/ 1892969 w 1896840"/>
                  <a:gd name="connsiteY1" fmla="*/ 1203158 h 3850106"/>
                  <a:gd name="connsiteX2" fmla="*/ 529390 w 1896840"/>
                  <a:gd name="connsiteY2" fmla="*/ 2390274 h 3850106"/>
                  <a:gd name="connsiteX3" fmla="*/ 1876926 w 1896840"/>
                  <a:gd name="connsiteY3" fmla="*/ 3850106 h 385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96840" h="3850106">
                    <a:moveTo>
                      <a:pt x="0" y="0"/>
                    </a:moveTo>
                    <a:cubicBezTo>
                      <a:pt x="902368" y="402389"/>
                      <a:pt x="1804737" y="804779"/>
                      <a:pt x="1892969" y="1203158"/>
                    </a:cubicBezTo>
                    <a:cubicBezTo>
                      <a:pt x="1981201" y="1601537"/>
                      <a:pt x="532064" y="1949116"/>
                      <a:pt x="529390" y="2390274"/>
                    </a:cubicBezTo>
                    <a:cubicBezTo>
                      <a:pt x="526716" y="2831432"/>
                      <a:pt x="1574800" y="3580064"/>
                      <a:pt x="1876926" y="3850106"/>
                    </a:cubicBezTo>
                  </a:path>
                </a:pathLst>
              </a:custGeom>
              <a:noFill/>
              <a:ln w="57150">
                <a:solidFill>
                  <a:srgbClr val="1D2D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19997" tIns="59998" rIns="119997" bIns="59998" rtlCol="0" anchor="ctr"/>
              <a:lstStyle>
                <a:defPPr>
                  <a:defRPr lang="en-US"/>
                </a:defPPr>
                <a:lvl1pPr marL="0" algn="l" defTabSz="583997" rtl="0" eaLnBrk="1" latinLnBrk="0" hangingPunct="1">
                  <a:defRPr sz="11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291999" algn="l" defTabSz="583997" rtl="0" eaLnBrk="1" latinLnBrk="0" hangingPunct="1">
                  <a:defRPr sz="11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583997" algn="l" defTabSz="583997" rtl="0" eaLnBrk="1" latinLnBrk="0" hangingPunct="1">
                  <a:defRPr sz="11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875996" algn="l" defTabSz="583997" rtl="0" eaLnBrk="1" latinLnBrk="0" hangingPunct="1">
                  <a:defRPr sz="11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167995" algn="l" defTabSz="583997" rtl="0" eaLnBrk="1" latinLnBrk="0" hangingPunct="1">
                  <a:defRPr sz="11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459993" algn="l" defTabSz="583997" rtl="0" eaLnBrk="1" latinLnBrk="0" hangingPunct="1">
                  <a:defRPr sz="11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751992" algn="l" defTabSz="583997" rtl="0" eaLnBrk="1" latinLnBrk="0" hangingPunct="1">
                  <a:defRPr sz="11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043990" algn="l" defTabSz="583997" rtl="0" eaLnBrk="1" latinLnBrk="0" hangingPunct="1">
                  <a:defRPr sz="11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335989" algn="l" defTabSz="583997" rtl="0" eaLnBrk="1" latinLnBrk="0" hangingPunct="1">
                  <a:defRPr sz="11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/>
              </a:p>
            </p:txBody>
          </p:sp>
          <p:grpSp>
            <p:nvGrpSpPr>
              <p:cNvPr id="8" name="Группа 7"/>
              <p:cNvGrpSpPr/>
              <p:nvPr/>
            </p:nvGrpSpPr>
            <p:grpSpPr>
              <a:xfrm>
                <a:off x="5699508" y="567886"/>
                <a:ext cx="1498488" cy="1123836"/>
                <a:chOff x="5699508" y="567886"/>
                <a:chExt cx="1498488" cy="1123836"/>
              </a:xfrm>
            </p:grpSpPr>
            <p:sp>
              <p:nvSpPr>
                <p:cNvPr id="19" name="Овал 18"/>
                <p:cNvSpPr/>
                <p:nvPr/>
              </p:nvSpPr>
              <p:spPr>
                <a:xfrm>
                  <a:off x="5699508" y="567886"/>
                  <a:ext cx="1498488" cy="1123836"/>
                </a:xfrm>
                <a:prstGeom prst="ellipse">
                  <a:avLst/>
                </a:prstGeom>
                <a:solidFill>
                  <a:srgbClr val="819FCF"/>
                </a:solidFill>
                <a:ln>
                  <a:solidFill>
                    <a:srgbClr val="1D2D5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19997" tIns="59998" rIns="119997" bIns="59998" rtlCol="0" anchor="ctr"/>
                <a:lstStyle>
                  <a:defPPr>
                    <a:defRPr lang="en-US"/>
                  </a:defPPr>
                  <a:lvl1pPr marL="0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291999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583997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875996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167995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459993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751992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043990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335989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ru-RU"/>
                </a:p>
              </p:txBody>
            </p:sp>
            <p:pic>
              <p:nvPicPr>
                <p:cNvPr id="4" name="Рисунок 3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972575" y="710019"/>
                  <a:ext cx="952354" cy="819467"/>
                </a:xfrm>
                <a:prstGeom prst="rect">
                  <a:avLst/>
                </a:prstGeom>
              </p:spPr>
            </p:pic>
          </p:grpSp>
          <p:grpSp>
            <p:nvGrpSpPr>
              <p:cNvPr id="9" name="Группа 8"/>
              <p:cNvGrpSpPr/>
              <p:nvPr/>
            </p:nvGrpSpPr>
            <p:grpSpPr>
              <a:xfrm>
                <a:off x="10054444" y="1852919"/>
                <a:ext cx="1498488" cy="1219403"/>
                <a:chOff x="10054444" y="1852919"/>
                <a:chExt cx="1498488" cy="1219403"/>
              </a:xfrm>
            </p:grpSpPr>
            <p:sp>
              <p:nvSpPr>
                <p:cNvPr id="20" name="Овал 19"/>
                <p:cNvSpPr/>
                <p:nvPr/>
              </p:nvSpPr>
              <p:spPr>
                <a:xfrm>
                  <a:off x="10054444" y="1900703"/>
                  <a:ext cx="1498488" cy="1123836"/>
                </a:xfrm>
                <a:prstGeom prst="ellipse">
                  <a:avLst/>
                </a:prstGeom>
                <a:solidFill>
                  <a:srgbClr val="819FCF"/>
                </a:solidFill>
                <a:ln>
                  <a:solidFill>
                    <a:srgbClr val="1D2D5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19997" tIns="59998" rIns="119997" bIns="59998" rtlCol="0" anchor="ctr"/>
                <a:lstStyle>
                  <a:defPPr>
                    <a:defRPr lang="en-US"/>
                  </a:defPPr>
                  <a:lvl1pPr marL="0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291999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583997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875996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167995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459993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751992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043990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335989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ru-RU"/>
                </a:p>
              </p:txBody>
            </p:sp>
            <p:pic>
              <p:nvPicPr>
                <p:cNvPr id="7" name="Рисунок 6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227180" y="1852919"/>
                  <a:ext cx="1212552" cy="1219403"/>
                </a:xfrm>
                <a:prstGeom prst="rect">
                  <a:avLst/>
                </a:prstGeom>
              </p:spPr>
            </p:pic>
          </p:grpSp>
          <p:grpSp>
            <p:nvGrpSpPr>
              <p:cNvPr id="11" name="Группа 10"/>
              <p:cNvGrpSpPr/>
              <p:nvPr/>
            </p:nvGrpSpPr>
            <p:grpSpPr>
              <a:xfrm>
                <a:off x="5836583" y="3426100"/>
                <a:ext cx="1498488" cy="1123836"/>
                <a:chOff x="5908816" y="3702425"/>
                <a:chExt cx="1498488" cy="1123836"/>
              </a:xfrm>
            </p:grpSpPr>
            <p:sp>
              <p:nvSpPr>
                <p:cNvPr id="21" name="Овал 20"/>
                <p:cNvSpPr/>
                <p:nvPr/>
              </p:nvSpPr>
              <p:spPr>
                <a:xfrm>
                  <a:off x="5908816" y="3702425"/>
                  <a:ext cx="1498488" cy="1123836"/>
                </a:xfrm>
                <a:prstGeom prst="ellipse">
                  <a:avLst/>
                </a:prstGeom>
                <a:solidFill>
                  <a:srgbClr val="819FCF"/>
                </a:solidFill>
                <a:ln>
                  <a:solidFill>
                    <a:srgbClr val="1D2D5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19997" tIns="59998" rIns="119997" bIns="59998" rtlCol="0" anchor="ctr"/>
                <a:lstStyle>
                  <a:defPPr>
                    <a:defRPr lang="en-US"/>
                  </a:defPPr>
                  <a:lvl1pPr marL="0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291999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583997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875996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167995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459993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751992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043990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335989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ru-RU"/>
                </a:p>
              </p:txBody>
            </p:sp>
            <p:pic>
              <p:nvPicPr>
                <p:cNvPr id="10" name="Рисунок 9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146298" y="3839651"/>
                  <a:ext cx="1059690" cy="869611"/>
                </a:xfrm>
                <a:prstGeom prst="rect">
                  <a:avLst/>
                </a:prstGeom>
              </p:spPr>
            </p:pic>
          </p:grpSp>
          <p:grpSp>
            <p:nvGrpSpPr>
              <p:cNvPr id="47" name="Группа 46"/>
              <p:cNvGrpSpPr/>
              <p:nvPr/>
            </p:nvGrpSpPr>
            <p:grpSpPr>
              <a:xfrm>
                <a:off x="10054444" y="5221513"/>
                <a:ext cx="1498488" cy="1123836"/>
                <a:chOff x="10054444" y="5221513"/>
                <a:chExt cx="1498488" cy="1123836"/>
              </a:xfrm>
            </p:grpSpPr>
            <p:sp>
              <p:nvSpPr>
                <p:cNvPr id="22" name="Овал 21"/>
                <p:cNvSpPr/>
                <p:nvPr/>
              </p:nvSpPr>
              <p:spPr>
                <a:xfrm>
                  <a:off x="10054444" y="5221513"/>
                  <a:ext cx="1498488" cy="1123836"/>
                </a:xfrm>
                <a:prstGeom prst="ellipse">
                  <a:avLst/>
                </a:prstGeom>
                <a:solidFill>
                  <a:srgbClr val="819FCF"/>
                </a:solidFill>
                <a:ln>
                  <a:solidFill>
                    <a:srgbClr val="1D2D5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19997" tIns="59998" rIns="119997" bIns="59998" rtlCol="0" anchor="ctr"/>
                <a:lstStyle>
                  <a:defPPr>
                    <a:defRPr lang="en-US"/>
                  </a:defPPr>
                  <a:lvl1pPr marL="0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291999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583997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875996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167995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459993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751992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043990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335989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ru-RU" dirty="0"/>
                    <a:t>  </a:t>
                  </a:r>
                </a:p>
              </p:txBody>
            </p:sp>
            <p:pic>
              <p:nvPicPr>
                <p:cNvPr id="36" name="Рисунок 35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225504" y="5329001"/>
                  <a:ext cx="1212949" cy="770223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41" name="TextBox 16"/>
          <p:cNvSpPr txBox="1"/>
          <p:nvPr/>
        </p:nvSpPr>
        <p:spPr>
          <a:xfrm>
            <a:off x="133987" y="1344795"/>
            <a:ext cx="4254343" cy="1937050"/>
          </a:xfrm>
          <a:prstGeom prst="rect">
            <a:avLst/>
          </a:prstGeom>
          <a:noFill/>
        </p:spPr>
        <p:txBody>
          <a:bodyPr wrap="square" lIns="119997" tIns="59998" rIns="119997" bIns="59998" rtlCol="0">
            <a:spAutoFit/>
          </a:bodyPr>
          <a:lstStyle>
            <a:defPPr>
              <a:defRPr lang="en-US"/>
            </a:defPPr>
            <a:lvl1pPr marL="0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1999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3997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75996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7995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59993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51992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43990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5989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</a:p>
          <a:p>
            <a:pPr algn="just"/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разностороннее развитие ребёнка в период дошкольного детства с учётом возрастных и индивидуальных особенностей на основе духовно-нравственных ценностей российского народа, исторических и национально-культурных традиций  </a:t>
            </a:r>
          </a:p>
          <a:p>
            <a:pPr algn="just"/>
            <a:r>
              <a:rPr lang="ru-RU" sz="1400" b="1" dirty="0">
                <a:solidFill>
                  <a:srgbClr val="31356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п. 14.1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29874" y="3281845"/>
            <a:ext cx="4130207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основе ФОП лежат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традиционные российские духовно-нравственные ценности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достоинство, права и свободы человека, патриотизм, гражданственность, служение Отечеству и ответственность за его судьбу, высокие нравственные идеалы, крепкая семья, созидательный труд, приоритет духовного над материальным, гуманизм, милосердие, справедливость, коллективизм, взаимопомощь взаимоуважение, историческая память и преемственность поколений, единство народов России </a:t>
            </a:r>
          </a:p>
          <a:p>
            <a:pPr algn="just"/>
            <a:r>
              <a:rPr lang="ru-RU" sz="1400" b="1" dirty="0">
                <a:solidFill>
                  <a:srgbClr val="31356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п. 14.1</a:t>
            </a:r>
            <a:endParaRPr lang="ru-RU" sz="1400" dirty="0">
              <a:solidFill>
                <a:srgbClr val="000000"/>
              </a:solidFill>
              <a:highlight>
                <a:srgbClr val="FFFF00"/>
              </a:highligh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Google Shape;135;p5"/>
          <p:cNvSpPr txBox="1"/>
          <p:nvPr/>
        </p:nvSpPr>
        <p:spPr>
          <a:xfrm>
            <a:off x="1242916" y="598229"/>
            <a:ext cx="729081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1D2D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ЦЕЛЬ ФОП ДО</a:t>
            </a:r>
            <a:endParaRPr sz="2800" b="1" dirty="0">
              <a:solidFill>
                <a:srgbClr val="1D2D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4196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Прямоугольник 3">
            <a:extLst>
              <a:ext uri="{FF2B5EF4-FFF2-40B4-BE49-F238E27FC236}">
                <a16:creationId xmlns:a16="http://schemas.microsoft.com/office/drawing/2014/main" xmlns="" id="{5992724C-A08F-C59E-D1B3-3A5EFF7E0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3036" y="-4140"/>
            <a:ext cx="12192000" cy="410336"/>
          </a:xfrm>
          <a:prstGeom prst="rect">
            <a:avLst/>
          </a:prstGeom>
          <a:solidFill>
            <a:srgbClr val="00A9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60" tIns="41429" rIns="82860" bIns="41429"/>
          <a:lstStyle>
            <a:lvl1pPr defTabSz="1042988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2988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2988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2988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2988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sz="2358"/>
          </a:p>
        </p:txBody>
      </p:sp>
      <p:pic>
        <p:nvPicPr>
          <p:cNvPr id="29699" name="Picture 4" descr="E:\ELLA\WORK2\BRANDBORN\3_MPGU_BB\POWERPOINT\2 dots.png">
            <a:extLst>
              <a:ext uri="{FF2B5EF4-FFF2-40B4-BE49-F238E27FC236}">
                <a16:creationId xmlns:a16="http://schemas.microsoft.com/office/drawing/2014/main" xmlns="" id="{6D5AF996-903E-4D17-065A-C63C48081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769" y="6058746"/>
            <a:ext cx="2021442" cy="542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Прямоугольник 1">
            <a:extLst>
              <a:ext uri="{FF2B5EF4-FFF2-40B4-BE49-F238E27FC236}">
                <a16:creationId xmlns:a16="http://schemas.microsoft.com/office/drawing/2014/main" xmlns="" id="{3F792250-EE81-B938-198A-B340A7FC8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3428" y="619283"/>
            <a:ext cx="5063683" cy="5653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60" tIns="41429" rIns="82860" bIns="41429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177"/>
              <a:t>Во все времена, подобные тем,</a:t>
            </a:r>
          </a:p>
          <a:p>
            <a:r>
              <a:rPr lang="ru-RU" altLang="ru-RU" sz="2177"/>
              <a:t>которые мы переживаем сегодня,</a:t>
            </a:r>
          </a:p>
          <a:p>
            <a:r>
              <a:rPr lang="ru-RU" altLang="ru-RU" sz="2177"/>
              <a:t>мы отчётливо, ясно осознаём</a:t>
            </a:r>
          </a:p>
          <a:p>
            <a:r>
              <a:rPr lang="ru-RU" altLang="ru-RU" sz="2177" b="1"/>
              <a:t>роль и значение</a:t>
            </a:r>
          </a:p>
          <a:p>
            <a:r>
              <a:rPr lang="ru-RU" altLang="ru-RU" sz="2177" b="1"/>
              <a:t>учительского труда,</a:t>
            </a:r>
          </a:p>
          <a:p>
            <a:r>
              <a:rPr lang="ru-RU" altLang="ru-RU" sz="2177" b="1"/>
              <a:t>деятельности педагога</a:t>
            </a:r>
            <a:r>
              <a:rPr lang="ru-RU" altLang="ru-RU" sz="2177"/>
              <a:t>.</a:t>
            </a:r>
          </a:p>
          <a:p>
            <a:endParaRPr lang="ru-RU" altLang="ru-RU" sz="2177"/>
          </a:p>
          <a:p>
            <a:r>
              <a:rPr lang="ru-RU" altLang="ru-RU" sz="2177"/>
              <a:t>Именно педагог, учитель</a:t>
            </a:r>
          </a:p>
          <a:p>
            <a:r>
              <a:rPr lang="ru-RU" altLang="ru-RU" sz="2177"/>
              <a:t>формирует в каждом из нас</a:t>
            </a:r>
          </a:p>
          <a:p>
            <a:r>
              <a:rPr lang="ru-RU" altLang="ru-RU" sz="2177"/>
              <a:t>основы нашего мировоззрения.</a:t>
            </a:r>
          </a:p>
          <a:p>
            <a:r>
              <a:rPr lang="ru-RU" altLang="ru-RU" sz="2177"/>
              <a:t>И от этого в значительной степени</a:t>
            </a:r>
          </a:p>
          <a:p>
            <a:r>
              <a:rPr lang="ru-RU" altLang="ru-RU" sz="2177" b="1"/>
              <a:t>зависит устойчивость,</a:t>
            </a:r>
          </a:p>
          <a:p>
            <a:r>
              <a:rPr lang="ru-RU" altLang="ru-RU" sz="2177" b="1"/>
              <a:t>стабильность и будущее</a:t>
            </a:r>
          </a:p>
          <a:p>
            <a:r>
              <a:rPr lang="ru-RU" altLang="ru-RU" sz="2177" b="1"/>
              <a:t>нашего государства.</a:t>
            </a:r>
          </a:p>
          <a:p>
            <a:endParaRPr lang="ru-RU" altLang="ru-RU" sz="1904"/>
          </a:p>
          <a:p>
            <a:pPr algn="r"/>
            <a:r>
              <a:rPr lang="ru-RU" altLang="ru-RU" sz="1904">
                <a:solidFill>
                  <a:srgbClr val="2C639F"/>
                </a:solidFill>
              </a:rPr>
              <a:t>ВЛАДИМИР ВЛАДИМИРОВИЧ ПУТИН</a:t>
            </a:r>
          </a:p>
          <a:p>
            <a:pPr algn="r"/>
            <a:r>
              <a:rPr lang="ru-RU" altLang="ru-RU" sz="1904">
                <a:solidFill>
                  <a:srgbClr val="2C639F"/>
                </a:solidFill>
              </a:rPr>
              <a:t>Президент Российской Федерации</a:t>
            </a:r>
          </a:p>
        </p:txBody>
      </p:sp>
      <p:sp>
        <p:nvSpPr>
          <p:cNvPr id="29701" name="AutoShape 2" descr="C:\Users\PR\Desktop\scale_2400.webp">
            <a:extLst>
              <a:ext uri="{FF2B5EF4-FFF2-40B4-BE49-F238E27FC236}">
                <a16:creationId xmlns:a16="http://schemas.microsoft.com/office/drawing/2014/main" xmlns="" id="{01A90F21-2397-E1B4-750B-DB05AB7D30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1177" y="-145237"/>
            <a:ext cx="276436" cy="27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60" tIns="41429" rIns="82860" bIns="41429"/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 sz="1904"/>
          </a:p>
        </p:txBody>
      </p:sp>
      <p:pic>
        <p:nvPicPr>
          <p:cNvPr id="29702" name="Picture 3">
            <a:extLst>
              <a:ext uri="{FF2B5EF4-FFF2-40B4-BE49-F238E27FC236}">
                <a16:creationId xmlns:a16="http://schemas.microsoft.com/office/drawing/2014/main" xmlns="" id="{442E8520-3548-A186-6812-88A294B11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14" y="947551"/>
            <a:ext cx="5985137" cy="4556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"/>
          <p:cNvSpPr txBox="1"/>
          <p:nvPr/>
        </p:nvSpPr>
        <p:spPr>
          <a:xfrm>
            <a:off x="1106438" y="5718871"/>
            <a:ext cx="1068224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БЛАГОДАРЮ ЗА ВНИМАНИЕ</a:t>
            </a:r>
            <a:endParaRPr dirty="0"/>
          </a:p>
        </p:txBody>
      </p:sp>
      <p:sp>
        <p:nvSpPr>
          <p:cNvPr id="138" name="Google Shape;138;p5"/>
          <p:cNvSpPr txBox="1"/>
          <p:nvPr/>
        </p:nvSpPr>
        <p:spPr>
          <a:xfrm>
            <a:off x="9696310" y="62420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275" tIns="37125" rIns="74275" bIns="371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 b="1">
                <a:solidFill>
                  <a:srgbClr val="1C3D8A"/>
                </a:solidFill>
                <a:latin typeface="Arial"/>
                <a:ea typeface="Arial"/>
                <a:cs typeface="Arial"/>
                <a:sym typeface="Arial"/>
              </a:rPr>
              <a:t>31</a:t>
            </a:fld>
            <a:endParaRPr sz="2600" b="1">
              <a:solidFill>
                <a:srgbClr val="1C3D8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4156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 descr="E:\ELLA\WORK2\BRANDBORN\3_MPGU_BB\POWERPOINT\2 circles.png">
            <a:extLst>
              <a:ext uri="{FF2B5EF4-FFF2-40B4-BE49-F238E27FC236}">
                <a16:creationId xmlns:a16="http://schemas.microsoft.com/office/drawing/2014/main" xmlns="" id="{C2084139-7DC5-FABC-7AB9-931C93EDD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034" y="5304305"/>
            <a:ext cx="2417380" cy="2417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Прямоугольник 3">
            <a:extLst>
              <a:ext uri="{FF2B5EF4-FFF2-40B4-BE49-F238E27FC236}">
                <a16:creationId xmlns:a16="http://schemas.microsoft.com/office/drawing/2014/main" xmlns="" id="{896E6AE9-A5D0-BCAE-A7D4-87EA38529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3036" y="-4140"/>
            <a:ext cx="12192000" cy="410336"/>
          </a:xfrm>
          <a:prstGeom prst="rect">
            <a:avLst/>
          </a:prstGeom>
          <a:solidFill>
            <a:srgbClr val="00A9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60" tIns="41429" rIns="82860" bIns="41429"/>
          <a:lstStyle>
            <a:lvl1pPr defTabSz="1042988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2988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2988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2988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2988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45886" fontAlgn="base">
              <a:spcBef>
                <a:spcPct val="0"/>
              </a:spcBef>
              <a:spcAft>
                <a:spcPct val="0"/>
              </a:spcAft>
            </a:pPr>
            <a:endParaRPr lang="ru-RU" altLang="ru-RU" sz="2358">
              <a:solidFill>
                <a:srgbClr val="000000"/>
              </a:solidFill>
            </a:endParaRPr>
          </a:p>
        </p:txBody>
      </p:sp>
      <p:pic>
        <p:nvPicPr>
          <p:cNvPr id="36869" name="Picture 3" descr="E:\ELLA\WORK2\BRANDBORN\3_MPGU_BB\POWERPOINT\2 UZOR.jpg">
            <a:extLst>
              <a:ext uri="{FF2B5EF4-FFF2-40B4-BE49-F238E27FC236}">
                <a16:creationId xmlns:a16="http://schemas.microsoft.com/office/drawing/2014/main" xmlns="" id="{7BAD2CA3-220D-389B-443B-48DBB2BB9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36" y="933153"/>
            <a:ext cx="850906" cy="5892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4" descr="E:\ELLA\WORK2\BRANDBORN\3_MPGU_BB\POWERPOINT\2 dots.png">
            <a:extLst>
              <a:ext uri="{FF2B5EF4-FFF2-40B4-BE49-F238E27FC236}">
                <a16:creationId xmlns:a16="http://schemas.microsoft.com/office/drawing/2014/main" xmlns="" id="{25AD4F40-59F1-389B-D2D5-2449D91F8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769" y="6058746"/>
            <a:ext cx="2021442" cy="542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4" name="TextBox 15">
            <a:extLst>
              <a:ext uri="{FF2B5EF4-FFF2-40B4-BE49-F238E27FC236}">
                <a16:creationId xmlns:a16="http://schemas.microsoft.com/office/drawing/2014/main" xmlns="" id="{CDA5B28C-5AE9-2E9F-CCB0-DA9A26C6B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0529" y="1274380"/>
            <a:ext cx="4440261" cy="555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60" tIns="41429" rIns="82860" bIns="41429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829269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628" b="1" dirty="0">
                <a:solidFill>
                  <a:srgbClr val="663300"/>
                </a:solidFill>
              </a:rPr>
              <a:t>Внесены изменения во ФГОС ДО</a:t>
            </a:r>
          </a:p>
          <a:p>
            <a:pPr defTabSz="829269" fontAlgn="base">
              <a:spcBef>
                <a:spcPct val="0"/>
              </a:spcBef>
              <a:spcAft>
                <a:spcPct val="0"/>
              </a:spcAft>
            </a:pPr>
            <a:endParaRPr lang="ru-RU" altLang="ru-RU" sz="3628" b="1" dirty="0">
              <a:solidFill>
                <a:srgbClr val="663300"/>
              </a:solidFill>
            </a:endParaRPr>
          </a:p>
          <a:p>
            <a:pPr defTabSz="829269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539" b="1" dirty="0">
                <a:solidFill>
                  <a:srgbClr val="663300"/>
                </a:solidFill>
              </a:rPr>
              <a:t>Приказ </a:t>
            </a:r>
            <a:r>
              <a:rPr lang="ru-RU" altLang="ru-RU" sz="2539" b="1" dirty="0" err="1">
                <a:solidFill>
                  <a:srgbClr val="663300"/>
                </a:solidFill>
              </a:rPr>
              <a:t>Минпросвещения</a:t>
            </a:r>
            <a:r>
              <a:rPr lang="ru-RU" altLang="ru-RU" sz="2539" b="1" dirty="0">
                <a:solidFill>
                  <a:srgbClr val="663300"/>
                </a:solidFill>
              </a:rPr>
              <a:t> России от 8 ноября 2022 г.</a:t>
            </a:r>
          </a:p>
          <a:p>
            <a:pPr defTabSz="829269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539" b="1" dirty="0">
                <a:solidFill>
                  <a:srgbClr val="663300"/>
                </a:solidFill>
              </a:rPr>
              <a:t>(зарегистрировано 6 февраля 2023 г.)</a:t>
            </a:r>
          </a:p>
          <a:p>
            <a:pPr defTabSz="829269" fontAlgn="base">
              <a:spcBef>
                <a:spcPct val="0"/>
              </a:spcBef>
              <a:spcAft>
                <a:spcPct val="0"/>
              </a:spcAft>
            </a:pPr>
            <a:endParaRPr lang="ru-RU" altLang="ru-RU" sz="3628" b="1" dirty="0">
              <a:solidFill>
                <a:srgbClr val="6633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defTabSz="829269" fontAlgn="base">
              <a:spcBef>
                <a:spcPct val="0"/>
              </a:spcBef>
              <a:spcAft>
                <a:spcPct val="0"/>
              </a:spcAft>
            </a:pPr>
            <a:endParaRPr lang="ru-RU" altLang="ru-RU" sz="3628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defTabSz="829269" fontAlgn="base">
              <a:spcBef>
                <a:spcPct val="0"/>
              </a:spcBef>
              <a:spcAft>
                <a:spcPct val="0"/>
              </a:spcAft>
            </a:pPr>
            <a:endParaRPr lang="ru-RU" altLang="ru-RU" sz="3628" b="1" dirty="0">
              <a:solidFill>
                <a:srgbClr val="663300"/>
              </a:solidFill>
            </a:endParaRPr>
          </a:p>
        </p:txBody>
      </p:sp>
      <p:pic>
        <p:nvPicPr>
          <p:cNvPr id="36875" name="Picture 5" descr="C:\Users\PR\Downloads\Screenshot_20230207_223107_OneDrive (3).jpg">
            <a:extLst>
              <a:ext uri="{FF2B5EF4-FFF2-40B4-BE49-F238E27FC236}">
                <a16:creationId xmlns:a16="http://schemas.microsoft.com/office/drawing/2014/main" xmlns="" id="{48F0D832-1D7E-030A-E012-5866101C8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392" y="377400"/>
            <a:ext cx="4918265" cy="6448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35;p5"/>
          <p:cNvSpPr txBox="1"/>
          <p:nvPr/>
        </p:nvSpPr>
        <p:spPr>
          <a:xfrm>
            <a:off x="1242916" y="598229"/>
            <a:ext cx="729081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1D2D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ЗАДАЧИ И ПРИНЦИПЫ ФОП ДО</a:t>
            </a:r>
            <a:endParaRPr sz="2800" b="1" dirty="0">
              <a:solidFill>
                <a:srgbClr val="1D2D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xmlns="" id="{14D31E5E-2A76-CB63-489C-78BF78E9FE2C}"/>
              </a:ext>
            </a:extLst>
          </p:cNvPr>
          <p:cNvCxnSpPr>
            <a:cxnSpLocks/>
          </p:cNvCxnSpPr>
          <p:nvPr/>
        </p:nvCxnSpPr>
        <p:spPr>
          <a:xfrm flipV="1">
            <a:off x="7193152" y="2581351"/>
            <a:ext cx="0" cy="3727423"/>
          </a:xfrm>
          <a:prstGeom prst="line">
            <a:avLst/>
          </a:prstGeom>
          <a:ln w="28575">
            <a:solidFill>
              <a:srgbClr val="1E2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6E807AC-51A9-9430-F66F-37F9CF577256}"/>
              </a:ext>
            </a:extLst>
          </p:cNvPr>
          <p:cNvSpPr txBox="1"/>
          <p:nvPr/>
        </p:nvSpPr>
        <p:spPr>
          <a:xfrm>
            <a:off x="7260615" y="2480021"/>
            <a:ext cx="4303853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ФОП ПОСТРОЕНА НА ПРИНЦИПАХ ДОШКОЛЬНОГО ОБРАЗОВАНИЯ, УСТАНОВЛЕННЫХ ФГОС ДО  п. 14.3 </a:t>
            </a:r>
          </a:p>
          <a:p>
            <a:pPr algn="just"/>
            <a:endParaRPr lang="ru-RU" sz="1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ОНИ ДОПОЛНЕНЫ СЛЕДУЮЩИМ ПРИНЦИПОМ: </a:t>
            </a:r>
          </a:p>
          <a:p>
            <a:pPr algn="just"/>
            <a:endParaRPr lang="ru-RU" sz="1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391061" y="2581351"/>
            <a:ext cx="6924137" cy="1070585"/>
            <a:chOff x="391061" y="2581351"/>
            <a:chExt cx="5825734" cy="1070585"/>
          </a:xfrm>
        </p:grpSpPr>
        <p:sp>
          <p:nvSpPr>
            <p:cNvPr id="28" name="圆角矩形 72"/>
            <p:cNvSpPr>
              <a:spLocks noChangeArrowheads="1"/>
            </p:cNvSpPr>
            <p:nvPr/>
          </p:nvSpPr>
          <p:spPr bwMode="auto">
            <a:xfrm>
              <a:off x="1060985" y="2581351"/>
              <a:ext cx="4947678" cy="1070585"/>
            </a:xfrm>
            <a:prstGeom prst="roundRect">
              <a:avLst>
                <a:gd name="adj" fmla="val 16667"/>
              </a:avLst>
            </a:prstGeom>
            <a:solidFill>
              <a:srgbClr val="425FA0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9" name="圆角矩形 10"/>
            <p:cNvSpPr>
              <a:spLocks noChangeArrowheads="1"/>
            </p:cNvSpPr>
            <p:nvPr/>
          </p:nvSpPr>
          <p:spPr bwMode="auto">
            <a:xfrm>
              <a:off x="391061" y="2581351"/>
              <a:ext cx="1031875" cy="1070585"/>
            </a:xfrm>
            <a:custGeom>
              <a:avLst/>
              <a:gdLst>
                <a:gd name="T0" fmla="*/ 0 w 760508"/>
                <a:gd name="T1" fmla="*/ 0 h 412624"/>
                <a:gd name="T2" fmla="*/ 760508 w 760508"/>
                <a:gd name="T3" fmla="*/ 412624 h 412624"/>
              </a:gdLst>
              <a:ahLst/>
              <a:cxnLst/>
              <a:rect l="T0" t="T1" r="T2" b="T3"/>
              <a:pathLst>
                <a:path w="760508" h="412624">
                  <a:moveTo>
                    <a:pt x="68772" y="0"/>
                  </a:moveTo>
                  <a:lnTo>
                    <a:pt x="322746" y="0"/>
                  </a:lnTo>
                  <a:lnTo>
                    <a:pt x="397990" y="0"/>
                  </a:lnTo>
                  <a:lnTo>
                    <a:pt x="554196" y="0"/>
                  </a:lnTo>
                  <a:lnTo>
                    <a:pt x="760508" y="206312"/>
                  </a:lnTo>
                  <a:lnTo>
                    <a:pt x="554196" y="412624"/>
                  </a:lnTo>
                  <a:lnTo>
                    <a:pt x="397990" y="412624"/>
                  </a:lnTo>
                  <a:lnTo>
                    <a:pt x="322746" y="412624"/>
                  </a:lnTo>
                  <a:lnTo>
                    <a:pt x="68772" y="412624"/>
                  </a:lnTo>
                  <a:cubicBezTo>
                    <a:pt x="30790" y="412624"/>
                    <a:pt x="0" y="381834"/>
                    <a:pt x="0" y="343852"/>
                  </a:cubicBezTo>
                  <a:lnTo>
                    <a:pt x="0" y="68772"/>
                  </a:lnTo>
                  <a:cubicBezTo>
                    <a:pt x="0" y="30790"/>
                    <a:pt x="30790" y="0"/>
                    <a:pt x="68772" y="0"/>
                  </a:cubicBezTo>
                  <a:close/>
                </a:path>
              </a:pathLst>
            </a:custGeom>
            <a:solidFill>
              <a:srgbClr val="819FCF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1.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A2A020D0-AF74-82CB-5ED8-F3201DB7AAF4}"/>
                </a:ext>
              </a:extLst>
            </p:cNvPr>
            <p:cNvSpPr txBox="1"/>
            <p:nvPr/>
          </p:nvSpPr>
          <p:spPr>
            <a:xfrm>
              <a:off x="1472632" y="2605623"/>
              <a:ext cx="474416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обеспечение единых для Российской Федерации содержания ДО и планируемых результатов освоения образовательной программы ДО</a:t>
              </a: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391060" y="3909770"/>
            <a:ext cx="6676759" cy="1070585"/>
            <a:chOff x="391061" y="2581351"/>
            <a:chExt cx="5595300" cy="1070585"/>
          </a:xfrm>
        </p:grpSpPr>
        <p:sp>
          <p:nvSpPr>
            <p:cNvPr id="32" name="圆角矩形 72"/>
            <p:cNvSpPr>
              <a:spLocks noChangeArrowheads="1"/>
            </p:cNvSpPr>
            <p:nvPr/>
          </p:nvSpPr>
          <p:spPr bwMode="auto">
            <a:xfrm>
              <a:off x="1075851" y="2581351"/>
              <a:ext cx="4910510" cy="1070585"/>
            </a:xfrm>
            <a:prstGeom prst="roundRect">
              <a:avLst>
                <a:gd name="adj" fmla="val 16667"/>
              </a:avLst>
            </a:prstGeom>
            <a:solidFill>
              <a:srgbClr val="425FA0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33" name="圆角矩形 10"/>
            <p:cNvSpPr>
              <a:spLocks noChangeArrowheads="1"/>
            </p:cNvSpPr>
            <p:nvPr/>
          </p:nvSpPr>
          <p:spPr bwMode="auto">
            <a:xfrm>
              <a:off x="391061" y="2581351"/>
              <a:ext cx="1031875" cy="1070585"/>
            </a:xfrm>
            <a:custGeom>
              <a:avLst/>
              <a:gdLst>
                <a:gd name="T0" fmla="*/ 0 w 760508"/>
                <a:gd name="T1" fmla="*/ 0 h 412624"/>
                <a:gd name="T2" fmla="*/ 760508 w 760508"/>
                <a:gd name="T3" fmla="*/ 412624 h 412624"/>
              </a:gdLst>
              <a:ahLst/>
              <a:cxnLst/>
              <a:rect l="T0" t="T1" r="T2" b="T3"/>
              <a:pathLst>
                <a:path w="760508" h="412624">
                  <a:moveTo>
                    <a:pt x="68772" y="0"/>
                  </a:moveTo>
                  <a:lnTo>
                    <a:pt x="322746" y="0"/>
                  </a:lnTo>
                  <a:lnTo>
                    <a:pt x="397990" y="0"/>
                  </a:lnTo>
                  <a:lnTo>
                    <a:pt x="554196" y="0"/>
                  </a:lnTo>
                  <a:lnTo>
                    <a:pt x="760508" y="206312"/>
                  </a:lnTo>
                  <a:lnTo>
                    <a:pt x="554196" y="412624"/>
                  </a:lnTo>
                  <a:lnTo>
                    <a:pt x="397990" y="412624"/>
                  </a:lnTo>
                  <a:lnTo>
                    <a:pt x="322746" y="412624"/>
                  </a:lnTo>
                  <a:lnTo>
                    <a:pt x="68772" y="412624"/>
                  </a:lnTo>
                  <a:cubicBezTo>
                    <a:pt x="30790" y="412624"/>
                    <a:pt x="0" y="381834"/>
                    <a:pt x="0" y="343852"/>
                  </a:cubicBezTo>
                  <a:lnTo>
                    <a:pt x="0" y="68772"/>
                  </a:lnTo>
                  <a:cubicBezTo>
                    <a:pt x="0" y="30790"/>
                    <a:pt x="30790" y="0"/>
                    <a:pt x="68772" y="0"/>
                  </a:cubicBezTo>
                  <a:close/>
                </a:path>
              </a:pathLst>
            </a:custGeom>
            <a:solidFill>
              <a:srgbClr val="819FCF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2</a:t>
              </a: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.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A2A020D0-AF74-82CB-5ED8-F3201DB7AAF4}"/>
                </a:ext>
              </a:extLst>
            </p:cNvPr>
            <p:cNvSpPr txBox="1"/>
            <p:nvPr/>
          </p:nvSpPr>
          <p:spPr>
            <a:xfrm>
              <a:off x="1503178" y="2654978"/>
              <a:ext cx="436879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приобщение детей (в соответствии с возрастными особенностями) к базовым ценностям российского народа</a:t>
              </a: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408368" y="5238189"/>
            <a:ext cx="6659449" cy="1070585"/>
            <a:chOff x="391061" y="2581351"/>
            <a:chExt cx="5580435" cy="1070585"/>
          </a:xfrm>
        </p:grpSpPr>
        <p:sp>
          <p:nvSpPr>
            <p:cNvPr id="37" name="圆角矩形 72"/>
            <p:cNvSpPr>
              <a:spLocks noChangeArrowheads="1"/>
            </p:cNvSpPr>
            <p:nvPr/>
          </p:nvSpPr>
          <p:spPr bwMode="auto">
            <a:xfrm>
              <a:off x="1060986" y="2581351"/>
              <a:ext cx="4910510" cy="1070585"/>
            </a:xfrm>
            <a:prstGeom prst="roundRect">
              <a:avLst>
                <a:gd name="adj" fmla="val 16667"/>
              </a:avLst>
            </a:prstGeom>
            <a:solidFill>
              <a:srgbClr val="425FA0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38" name="圆角矩形 10"/>
            <p:cNvSpPr>
              <a:spLocks noChangeArrowheads="1"/>
            </p:cNvSpPr>
            <p:nvPr/>
          </p:nvSpPr>
          <p:spPr bwMode="auto">
            <a:xfrm>
              <a:off x="391061" y="2581351"/>
              <a:ext cx="1031875" cy="1070585"/>
            </a:xfrm>
            <a:custGeom>
              <a:avLst/>
              <a:gdLst>
                <a:gd name="T0" fmla="*/ 0 w 760508"/>
                <a:gd name="T1" fmla="*/ 0 h 412624"/>
                <a:gd name="T2" fmla="*/ 760508 w 760508"/>
                <a:gd name="T3" fmla="*/ 412624 h 412624"/>
              </a:gdLst>
              <a:ahLst/>
              <a:cxnLst/>
              <a:rect l="T0" t="T1" r="T2" b="T3"/>
              <a:pathLst>
                <a:path w="760508" h="412624">
                  <a:moveTo>
                    <a:pt x="68772" y="0"/>
                  </a:moveTo>
                  <a:lnTo>
                    <a:pt x="322746" y="0"/>
                  </a:lnTo>
                  <a:lnTo>
                    <a:pt x="397990" y="0"/>
                  </a:lnTo>
                  <a:lnTo>
                    <a:pt x="554196" y="0"/>
                  </a:lnTo>
                  <a:lnTo>
                    <a:pt x="760508" y="206312"/>
                  </a:lnTo>
                  <a:lnTo>
                    <a:pt x="554196" y="412624"/>
                  </a:lnTo>
                  <a:lnTo>
                    <a:pt x="397990" y="412624"/>
                  </a:lnTo>
                  <a:lnTo>
                    <a:pt x="322746" y="412624"/>
                  </a:lnTo>
                  <a:lnTo>
                    <a:pt x="68772" y="412624"/>
                  </a:lnTo>
                  <a:cubicBezTo>
                    <a:pt x="30790" y="412624"/>
                    <a:pt x="0" y="381834"/>
                    <a:pt x="0" y="343852"/>
                  </a:cubicBezTo>
                  <a:lnTo>
                    <a:pt x="0" y="68772"/>
                  </a:lnTo>
                  <a:cubicBezTo>
                    <a:pt x="0" y="30790"/>
                    <a:pt x="30790" y="0"/>
                    <a:pt x="68772" y="0"/>
                  </a:cubicBezTo>
                  <a:close/>
                </a:path>
              </a:pathLst>
            </a:custGeom>
            <a:solidFill>
              <a:srgbClr val="819FCF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3</a:t>
              </a: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.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A2A020D0-AF74-82CB-5ED8-F3201DB7AAF4}"/>
                </a:ext>
              </a:extLst>
            </p:cNvPr>
            <p:cNvSpPr txBox="1"/>
            <p:nvPr/>
          </p:nvSpPr>
          <p:spPr>
            <a:xfrm>
              <a:off x="1457770" y="2721263"/>
              <a:ext cx="43687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построение содержания образовательной </a:t>
              </a:r>
            </a:p>
            <a:p>
              <a:r>
                <a:rPr lang="ru-RU" sz="16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деятельности на основе учёта возрастных и </a:t>
              </a:r>
            </a:p>
            <a:p>
              <a:r>
                <a:rPr lang="ru-RU" sz="16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индивидуальных особенностей развития </a:t>
              </a: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7193152" y="3909770"/>
            <a:ext cx="4732008" cy="1070585"/>
            <a:chOff x="7193152" y="3909770"/>
            <a:chExt cx="4732008" cy="1070585"/>
          </a:xfrm>
        </p:grpSpPr>
        <p:grpSp>
          <p:nvGrpSpPr>
            <p:cNvPr id="42" name="Группа 41"/>
            <p:cNvGrpSpPr/>
            <p:nvPr/>
          </p:nvGrpSpPr>
          <p:grpSpPr>
            <a:xfrm>
              <a:off x="7193152" y="3909770"/>
              <a:ext cx="4732008" cy="1070585"/>
              <a:chOff x="391061" y="2581351"/>
              <a:chExt cx="5580435" cy="1070585"/>
            </a:xfrm>
          </p:grpSpPr>
          <p:sp>
            <p:nvSpPr>
              <p:cNvPr id="44" name="圆角矩形 72"/>
              <p:cNvSpPr>
                <a:spLocks noChangeArrowheads="1"/>
              </p:cNvSpPr>
              <p:nvPr/>
            </p:nvSpPr>
            <p:spPr bwMode="auto">
              <a:xfrm>
                <a:off x="1060986" y="2581351"/>
                <a:ext cx="4910510" cy="1070585"/>
              </a:xfrm>
              <a:prstGeom prst="roundRect">
                <a:avLst>
                  <a:gd name="adj" fmla="val 16667"/>
                </a:avLst>
              </a:prstGeom>
              <a:solidFill>
                <a:srgbClr val="425FA0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5" name="圆角矩形 10"/>
              <p:cNvSpPr>
                <a:spLocks noChangeArrowheads="1"/>
              </p:cNvSpPr>
              <p:nvPr/>
            </p:nvSpPr>
            <p:spPr bwMode="auto">
              <a:xfrm>
                <a:off x="391061" y="2581351"/>
                <a:ext cx="1031875" cy="1070585"/>
              </a:xfrm>
              <a:custGeom>
                <a:avLst/>
                <a:gdLst>
                  <a:gd name="T0" fmla="*/ 0 w 760508"/>
                  <a:gd name="T1" fmla="*/ 0 h 412624"/>
                  <a:gd name="T2" fmla="*/ 760508 w 760508"/>
                  <a:gd name="T3" fmla="*/ 412624 h 412624"/>
                </a:gdLst>
                <a:ahLst/>
                <a:cxnLst/>
                <a:rect l="T0" t="T1" r="T2" b="T3"/>
                <a:pathLst>
                  <a:path w="760508" h="412624">
                    <a:moveTo>
                      <a:pt x="68772" y="0"/>
                    </a:moveTo>
                    <a:lnTo>
                      <a:pt x="322746" y="0"/>
                    </a:lnTo>
                    <a:lnTo>
                      <a:pt x="397990" y="0"/>
                    </a:lnTo>
                    <a:lnTo>
                      <a:pt x="554196" y="0"/>
                    </a:lnTo>
                    <a:lnTo>
                      <a:pt x="760508" y="206312"/>
                    </a:lnTo>
                    <a:lnTo>
                      <a:pt x="554196" y="412624"/>
                    </a:lnTo>
                    <a:lnTo>
                      <a:pt x="397990" y="412624"/>
                    </a:lnTo>
                    <a:lnTo>
                      <a:pt x="322746" y="412624"/>
                    </a:lnTo>
                    <a:lnTo>
                      <a:pt x="68772" y="412624"/>
                    </a:lnTo>
                    <a:cubicBezTo>
                      <a:pt x="30790" y="412624"/>
                      <a:pt x="0" y="381834"/>
                      <a:pt x="0" y="343852"/>
                    </a:cubicBezTo>
                    <a:lnTo>
                      <a:pt x="0" y="68772"/>
                    </a:lnTo>
                    <a:cubicBezTo>
                      <a:pt x="0" y="30790"/>
                      <a:pt x="30790" y="0"/>
                      <a:pt x="68772" y="0"/>
                    </a:cubicBezTo>
                    <a:close/>
                  </a:path>
                </a:pathLst>
              </a:custGeom>
              <a:solidFill>
                <a:srgbClr val="819FCF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43" name="Прямоугольник 42"/>
            <p:cNvSpPr/>
            <p:nvPr/>
          </p:nvSpPr>
          <p:spPr>
            <a:xfrm>
              <a:off x="8066022" y="3983397"/>
              <a:ext cx="385913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признание ребёнка полноценным участником (субъектом) образовательных отношений</a:t>
              </a:r>
              <a:r>
                <a:rPr lang="x-none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600662CF-AB75-89D7-6C07-A7407D53F414}"/>
              </a:ext>
            </a:extLst>
          </p:cNvPr>
          <p:cNvSpPr txBox="1"/>
          <p:nvPr/>
        </p:nvSpPr>
        <p:spPr>
          <a:xfrm>
            <a:off x="331371" y="1128423"/>
            <a:ext cx="1123309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ЗАДАЧИ ФОП РАЗРАБОТАНЫ НА ОСНОВЕ ФГОС ДО. </a:t>
            </a: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ОНИ  УТОЧНЕНЫ И РАСШИРЕНЫ п. 14.2 </a:t>
            </a:r>
          </a:p>
          <a:p>
            <a:pPr algn="just"/>
            <a:endParaRPr lang="ru-RU" sz="2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ВКЛЮЧЕНЫ НОВЫЕ ЗАДАЧИ:      </a:t>
            </a:r>
          </a:p>
          <a:p>
            <a:pPr algn="just"/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791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"/>
          <p:cNvSpPr txBox="1"/>
          <p:nvPr/>
        </p:nvSpPr>
        <p:spPr>
          <a:xfrm>
            <a:off x="1242916" y="598229"/>
            <a:ext cx="729081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ОСНОВНЫЕ ВОПРОСЫ</a:t>
            </a:r>
            <a:endParaRPr dirty="0"/>
          </a:p>
        </p:txBody>
      </p:sp>
      <p:sp>
        <p:nvSpPr>
          <p:cNvPr id="138" name="Google Shape;138;p5"/>
          <p:cNvSpPr txBox="1"/>
          <p:nvPr/>
        </p:nvSpPr>
        <p:spPr>
          <a:xfrm>
            <a:off x="9696310" y="62420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275" tIns="37125" rIns="74275" bIns="371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 b="1">
                <a:solidFill>
                  <a:srgbClr val="1C3D8A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2600" b="1">
              <a:solidFill>
                <a:srgbClr val="1C3D8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" name="组合 501"/>
          <p:cNvGrpSpPr/>
          <p:nvPr/>
        </p:nvGrpSpPr>
        <p:grpSpPr>
          <a:xfrm>
            <a:off x="91101" y="1224548"/>
            <a:ext cx="11221838" cy="1777029"/>
            <a:chOff x="1159913" y="1466866"/>
            <a:chExt cx="11221838" cy="1777029"/>
          </a:xfrm>
        </p:grpSpPr>
        <p:sp>
          <p:nvSpPr>
            <p:cNvPr id="24" name="Diamond 292"/>
            <p:cNvSpPr/>
            <p:nvPr/>
          </p:nvSpPr>
          <p:spPr>
            <a:xfrm>
              <a:off x="1159913" y="1550564"/>
              <a:ext cx="624349" cy="624349"/>
            </a:xfrm>
            <a:prstGeom prst="diamond">
              <a:avLst/>
            </a:prstGeom>
            <a:solidFill>
              <a:srgbClr val="819FC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lIns="0" tIns="0" rIns="0" bIns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/>
                  <a:cs typeface="+mn-cs"/>
                </a:rPr>
                <a:t>01</a:t>
              </a:r>
            </a:p>
          </p:txBody>
        </p:sp>
        <p:sp>
          <p:nvSpPr>
            <p:cNvPr id="30" name="TextBox 294"/>
            <p:cNvSpPr txBox="1"/>
            <p:nvPr/>
          </p:nvSpPr>
          <p:spPr>
            <a:xfrm>
              <a:off x="1627435" y="1466866"/>
              <a:ext cx="9349477" cy="405760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rmAutofit/>
            </a:bodyPr>
            <a:lstStyle/>
            <a:p>
              <a:r>
                <a:rPr lang="ru-RU" altLang="ru-RU" sz="2000" b="1" dirty="0">
                  <a:solidFill>
                    <a:srgbClr val="D7B56D"/>
                  </a:solidFill>
                  <a:ea typeface="Arial"/>
                </a:rPr>
                <a:t>Кем</a:t>
              </a:r>
              <a:r>
                <a:rPr lang="ru-RU" altLang="ru-RU" sz="2000" b="1" dirty="0">
                  <a:solidFill>
                    <a:srgbClr val="D7B56D"/>
                  </a:solidFill>
                </a:rPr>
                <a:t> </a:t>
              </a:r>
              <a:r>
                <a:rPr lang="ru-RU" altLang="ru-RU" sz="2000" b="1" dirty="0">
                  <a:solidFill>
                    <a:srgbClr val="D7B56D"/>
                  </a:solidFill>
                  <a:ea typeface="Arial"/>
                  <a:sym typeface="Arial"/>
                </a:rPr>
                <a:t>должны разрабатываться образовательные программы ДО?</a:t>
              </a:r>
            </a:p>
          </p:txBody>
        </p:sp>
        <p:sp>
          <p:nvSpPr>
            <p:cNvPr id="32" name="TextBox 295"/>
            <p:cNvSpPr txBox="1">
              <a:spLocks/>
            </p:cNvSpPr>
            <p:nvPr/>
          </p:nvSpPr>
          <p:spPr>
            <a:xfrm>
              <a:off x="1627434" y="2281919"/>
              <a:ext cx="10754317" cy="961976"/>
            </a:xfrm>
            <a:prstGeom prst="rect">
              <a:avLst/>
            </a:prstGeom>
          </p:spPr>
          <p:txBody>
            <a:bodyPr vert="horz" wrap="square" lIns="360000" tIns="0" rIns="0" bIns="0" anchor="ctr" anchorCtr="0">
              <a:noAutofit/>
            </a:bodyPr>
            <a:lstStyle/>
            <a:p>
              <a:pPr algn="just"/>
              <a:r>
                <a:rPr lang="ru-RU" altLang="ru-RU" dirty="0">
                  <a:solidFill>
                    <a:schemeClr val="lt1"/>
                  </a:solidFill>
                  <a:ea typeface="Arial"/>
                </a:rPr>
                <a:t>ФЗ «Об образовании в РФ», статья 12. Образовательные программы п.6. </a:t>
              </a:r>
            </a:p>
            <a:p>
              <a:pPr algn="just"/>
              <a:r>
                <a:rPr lang="ru-RU" altLang="ru-RU" dirty="0">
                  <a:solidFill>
                    <a:schemeClr val="lt1"/>
                  </a:solidFill>
                  <a:ea typeface="Arial"/>
                </a:rPr>
                <a:t>Образовательные программы дошкольного образования разрабатываются и утверждаются организацией, осуществляющей образовательную деятельность, в соответствии с ФГОС ДО и ФОП ДО. Содержание и планируемые результаты разработанных образовательными организациями образовательных программ должны быть не ниже соответствующих содержания и планируемых результатов ФОП ДО</a:t>
              </a:r>
              <a:endParaRPr lang="ru-RU" altLang="ru-RU" b="1" dirty="0">
                <a:solidFill>
                  <a:schemeClr val="lt1"/>
                </a:solidFill>
                <a:ea typeface="Arial"/>
                <a:sym typeface="Arial"/>
              </a:endParaRPr>
            </a:p>
          </p:txBody>
        </p:sp>
      </p:grpSp>
      <p:grpSp>
        <p:nvGrpSpPr>
          <p:cNvPr id="33" name="组合 501"/>
          <p:cNvGrpSpPr/>
          <p:nvPr/>
        </p:nvGrpSpPr>
        <p:grpSpPr>
          <a:xfrm>
            <a:off x="91101" y="3623036"/>
            <a:ext cx="11279264" cy="1027219"/>
            <a:chOff x="1159913" y="1786038"/>
            <a:chExt cx="11279264" cy="1027219"/>
          </a:xfrm>
        </p:grpSpPr>
        <p:sp>
          <p:nvSpPr>
            <p:cNvPr id="34" name="Diamond 292"/>
            <p:cNvSpPr/>
            <p:nvPr/>
          </p:nvSpPr>
          <p:spPr>
            <a:xfrm>
              <a:off x="1159913" y="1861536"/>
              <a:ext cx="624349" cy="624349"/>
            </a:xfrm>
            <a:prstGeom prst="diamond">
              <a:avLst/>
            </a:prstGeom>
            <a:solidFill>
              <a:srgbClr val="819FC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lIns="0" tIns="0" rIns="0" bIns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/>
                  <a:cs typeface="+mn-cs"/>
                </a:rPr>
                <a:t>0</a:t>
              </a:r>
              <a:r>
                <a:rPr kumimoji="0" lang="ru-RU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/>
                  <a:cs typeface="+mn-cs"/>
                </a:rPr>
                <a:t>2</a:t>
              </a:r>
              <a:endPara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  <p:sp>
          <p:nvSpPr>
            <p:cNvPr id="35" name="TextBox 294"/>
            <p:cNvSpPr txBox="1"/>
            <p:nvPr/>
          </p:nvSpPr>
          <p:spPr>
            <a:xfrm>
              <a:off x="1627435" y="1786038"/>
              <a:ext cx="9349477" cy="405760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rmAutofit/>
            </a:bodyPr>
            <a:lstStyle/>
            <a:p>
              <a:r>
                <a:rPr lang="ru-RU" altLang="ru-RU" sz="2000" b="1" dirty="0">
                  <a:solidFill>
                    <a:srgbClr val="D7B56D"/>
                  </a:solidFill>
                  <a:ea typeface="Arial"/>
                </a:rPr>
                <a:t>Когда должны быть переработаны программы образовательных организаций?</a:t>
              </a:r>
              <a:endParaRPr lang="ru-RU" altLang="ru-RU" sz="2000" b="1" dirty="0">
                <a:solidFill>
                  <a:srgbClr val="D7B56D"/>
                </a:solidFill>
                <a:ea typeface="Arial"/>
                <a:sym typeface="Arial"/>
              </a:endParaRPr>
            </a:p>
          </p:txBody>
        </p:sp>
        <p:sp>
          <p:nvSpPr>
            <p:cNvPr id="37" name="TextBox 295"/>
            <p:cNvSpPr txBox="1">
              <a:spLocks/>
            </p:cNvSpPr>
            <p:nvPr/>
          </p:nvSpPr>
          <p:spPr>
            <a:xfrm>
              <a:off x="1627435" y="2285037"/>
              <a:ext cx="10811742" cy="528220"/>
            </a:xfrm>
            <a:prstGeom prst="rect">
              <a:avLst/>
            </a:prstGeom>
          </p:spPr>
          <p:txBody>
            <a:bodyPr vert="horz" wrap="square" lIns="360000" tIns="0" rIns="0" bIns="0" anchor="ctr" anchorCtr="0">
              <a:noAutofit/>
            </a:bodyPr>
            <a:lstStyle/>
            <a:p>
              <a:pPr algn="just"/>
              <a:r>
                <a:rPr lang="ru-RU" altLang="ru-RU" dirty="0">
                  <a:solidFill>
                    <a:schemeClr val="lt1"/>
                  </a:solidFill>
                  <a:ea typeface="Arial"/>
                </a:rPr>
                <a:t>Основные общеобразовательные программы подлежат приведению в соответствие с ФОП не позднее 1 сентября 2023 года</a:t>
              </a:r>
            </a:p>
          </p:txBody>
        </p:sp>
      </p:grpSp>
      <p:grpSp>
        <p:nvGrpSpPr>
          <p:cNvPr id="38" name="组合 501"/>
          <p:cNvGrpSpPr/>
          <p:nvPr/>
        </p:nvGrpSpPr>
        <p:grpSpPr>
          <a:xfrm>
            <a:off x="91101" y="4883299"/>
            <a:ext cx="11358777" cy="1303458"/>
            <a:chOff x="1159913" y="1466866"/>
            <a:chExt cx="11358777" cy="1303458"/>
          </a:xfrm>
        </p:grpSpPr>
        <p:sp>
          <p:nvSpPr>
            <p:cNvPr id="39" name="Diamond 292"/>
            <p:cNvSpPr/>
            <p:nvPr/>
          </p:nvSpPr>
          <p:spPr>
            <a:xfrm>
              <a:off x="1159913" y="1550564"/>
              <a:ext cx="624349" cy="624349"/>
            </a:xfrm>
            <a:prstGeom prst="diamond">
              <a:avLst/>
            </a:prstGeom>
            <a:solidFill>
              <a:srgbClr val="819FC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lIns="0" tIns="0" rIns="0" bIns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/>
                  <a:cs typeface="+mn-cs"/>
                </a:rPr>
                <a:t>0</a:t>
              </a:r>
              <a:r>
                <a:rPr lang="ru-RU" altLang="zh-CN" kern="0" dirty="0">
                  <a:solidFill>
                    <a:srgbClr val="FFFFFF"/>
                  </a:solidFill>
                  <a:ea typeface="微软雅黑"/>
                </a:rPr>
                <a:t>3</a:t>
              </a:r>
              <a:endPara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  <p:sp>
          <p:nvSpPr>
            <p:cNvPr id="42" name="TextBox 294"/>
            <p:cNvSpPr txBox="1"/>
            <p:nvPr/>
          </p:nvSpPr>
          <p:spPr>
            <a:xfrm>
              <a:off x="1627435" y="1466866"/>
              <a:ext cx="9349477" cy="405760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rmAutofit/>
            </a:bodyPr>
            <a:lstStyle/>
            <a:p>
              <a:r>
                <a:rPr lang="ru-RU" altLang="ru-RU" sz="2000" b="1" dirty="0">
                  <a:solidFill>
                    <a:srgbClr val="D7B56D"/>
                  </a:solidFill>
                  <a:ea typeface="Arial"/>
                </a:rPr>
                <a:t>Для каких организаций ФОП ДО является обязательной?</a:t>
              </a:r>
              <a:endParaRPr lang="ru-RU" altLang="ru-RU" sz="2000" b="1" dirty="0">
                <a:solidFill>
                  <a:srgbClr val="D7B56D"/>
                </a:solidFill>
                <a:ea typeface="Arial"/>
                <a:sym typeface="Arial"/>
              </a:endParaRPr>
            </a:p>
          </p:txBody>
        </p:sp>
        <p:sp>
          <p:nvSpPr>
            <p:cNvPr id="43" name="TextBox 295"/>
            <p:cNvSpPr txBox="1">
              <a:spLocks/>
            </p:cNvSpPr>
            <p:nvPr/>
          </p:nvSpPr>
          <p:spPr>
            <a:xfrm>
              <a:off x="1627435" y="1970013"/>
              <a:ext cx="10891255" cy="800311"/>
            </a:xfrm>
            <a:prstGeom prst="rect">
              <a:avLst/>
            </a:prstGeom>
          </p:spPr>
          <p:txBody>
            <a:bodyPr vert="horz" wrap="square" lIns="360000" tIns="0" rIns="0" bIns="0" anchor="ctr" anchorCtr="0">
              <a:no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ru-RU" altLang="ru-RU" dirty="0">
                  <a:solidFill>
                    <a:schemeClr val="lt1"/>
                  </a:solidFill>
                  <a:ea typeface="Arial"/>
                </a:rPr>
                <a:t>ФОП ДО является обязательной для всех организаций, осуществляющих образовательную деятельность по образовательным программам дошкольного образования, независимо от их организационно-правовых форм (государственные, муниципальные, частные)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141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"/>
          <p:cNvSpPr txBox="1"/>
          <p:nvPr/>
        </p:nvSpPr>
        <p:spPr>
          <a:xfrm>
            <a:off x="1242916" y="598229"/>
            <a:ext cx="729081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ОСНОВНЫЕ ВОПРОСЫ</a:t>
            </a:r>
            <a:endParaRPr dirty="0"/>
          </a:p>
        </p:txBody>
      </p:sp>
      <p:sp>
        <p:nvSpPr>
          <p:cNvPr id="138" name="Google Shape;138;p5"/>
          <p:cNvSpPr txBox="1"/>
          <p:nvPr/>
        </p:nvSpPr>
        <p:spPr>
          <a:xfrm>
            <a:off x="9696310" y="62420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275" tIns="37125" rIns="74275" bIns="371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 b="1">
                <a:solidFill>
                  <a:srgbClr val="1C3D8A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2600" b="1">
              <a:solidFill>
                <a:srgbClr val="1C3D8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" name="组合 501"/>
          <p:cNvGrpSpPr/>
          <p:nvPr/>
        </p:nvGrpSpPr>
        <p:grpSpPr>
          <a:xfrm>
            <a:off x="91101" y="1173335"/>
            <a:ext cx="11834057" cy="2085436"/>
            <a:chOff x="1159913" y="1466866"/>
            <a:chExt cx="11834057" cy="2085436"/>
          </a:xfrm>
        </p:grpSpPr>
        <p:sp>
          <p:nvSpPr>
            <p:cNvPr id="48" name="Diamond 292"/>
            <p:cNvSpPr/>
            <p:nvPr/>
          </p:nvSpPr>
          <p:spPr>
            <a:xfrm>
              <a:off x="1159913" y="1550564"/>
              <a:ext cx="624349" cy="624349"/>
            </a:xfrm>
            <a:prstGeom prst="diamond">
              <a:avLst/>
            </a:prstGeom>
            <a:solidFill>
              <a:srgbClr val="819FC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lIns="0" tIns="0" rIns="0" bIns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/>
                  <a:cs typeface="+mn-cs"/>
                </a:rPr>
                <a:t>0</a:t>
              </a:r>
              <a:r>
                <a:rPr lang="ru-RU" altLang="zh-CN" kern="0" noProof="0" dirty="0">
                  <a:solidFill>
                    <a:srgbClr val="FFFFFF"/>
                  </a:solidFill>
                  <a:ea typeface="微软雅黑"/>
                </a:rPr>
                <a:t>4</a:t>
              </a:r>
              <a:endPara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  <p:sp>
          <p:nvSpPr>
            <p:cNvPr id="50" name="TextBox 294"/>
            <p:cNvSpPr txBox="1"/>
            <p:nvPr/>
          </p:nvSpPr>
          <p:spPr>
            <a:xfrm>
              <a:off x="1627435" y="1466866"/>
              <a:ext cx="9349477" cy="405760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rmAutofit/>
            </a:bodyPr>
            <a:lstStyle/>
            <a:p>
              <a:r>
                <a:rPr lang="ru-RU" altLang="ru-RU" b="1" dirty="0">
                  <a:solidFill>
                    <a:srgbClr val="D7B56D"/>
                  </a:solidFill>
                  <a:ea typeface="Arial"/>
                </a:rPr>
                <a:t>Что определяет и включает в себя ФОП ДО?</a:t>
              </a:r>
              <a:endParaRPr lang="ru-RU" altLang="ru-RU" b="1" dirty="0">
                <a:solidFill>
                  <a:srgbClr val="D7B56D"/>
                </a:solidFill>
                <a:ea typeface="Arial"/>
                <a:sym typeface="Arial"/>
              </a:endParaRPr>
            </a:p>
          </p:txBody>
        </p:sp>
        <p:sp>
          <p:nvSpPr>
            <p:cNvPr id="51" name="TextBox 295"/>
            <p:cNvSpPr txBox="1">
              <a:spLocks/>
            </p:cNvSpPr>
            <p:nvPr/>
          </p:nvSpPr>
          <p:spPr>
            <a:xfrm>
              <a:off x="1627436" y="2075399"/>
              <a:ext cx="11366534" cy="1476903"/>
            </a:xfrm>
            <a:prstGeom prst="rect">
              <a:avLst/>
            </a:prstGeom>
          </p:spPr>
          <p:txBody>
            <a:bodyPr vert="horz" wrap="square" lIns="360000" tIns="0" rIns="0" bIns="0" anchor="ctr" anchorCtr="0">
              <a:noAutofit/>
            </a:bodyPr>
            <a:lstStyle/>
            <a:p>
              <a:pPr algn="just">
                <a:defRPr/>
              </a:pPr>
              <a:r>
                <a:rPr lang="ru-RU" dirty="0">
                  <a:solidFill>
                    <a:schemeClr val="lt1"/>
                  </a:solidFill>
                  <a:ea typeface="Arial"/>
                </a:rPr>
                <a:t>ФОП ДО определяет единые для РФ базовые объем, содержание ДО, планируемые результаты и представляет собой учебно-методическую документацию, в состав которой входят: </a:t>
              </a:r>
            </a:p>
            <a:p>
              <a:pPr marL="457200" indent="-457200">
                <a:buFont typeface="Wingdings" pitchFamily="2" charset="2"/>
                <a:buChar char="§"/>
                <a:defRPr/>
              </a:pPr>
              <a:r>
                <a:rPr lang="ru-RU" dirty="0">
                  <a:solidFill>
                    <a:schemeClr val="lt1"/>
                  </a:solidFill>
                  <a:ea typeface="Arial"/>
                </a:rPr>
                <a:t>федеральная рабочая программа воспитания;</a:t>
              </a:r>
            </a:p>
            <a:p>
              <a:pPr marL="457200" indent="-457200">
                <a:buFont typeface="Wingdings" pitchFamily="2" charset="2"/>
                <a:buChar char="§"/>
                <a:defRPr/>
              </a:pPr>
              <a:r>
                <a:rPr lang="ru-RU" dirty="0">
                  <a:solidFill>
                    <a:schemeClr val="lt1"/>
                  </a:solidFill>
                  <a:ea typeface="Arial"/>
                </a:rPr>
                <a:t>примерный режим и распорядок дня дошкольных групп;</a:t>
              </a:r>
            </a:p>
            <a:p>
              <a:pPr marL="457200" indent="-457200">
                <a:buFont typeface="Wingdings" pitchFamily="2" charset="2"/>
                <a:buChar char="§"/>
                <a:defRPr/>
              </a:pPr>
              <a:r>
                <a:rPr lang="ru-RU" dirty="0">
                  <a:solidFill>
                    <a:schemeClr val="lt1"/>
                  </a:solidFill>
                  <a:ea typeface="Arial"/>
                </a:rPr>
                <a:t>федеральный календарный план воспитательной работы </a:t>
              </a:r>
            </a:p>
            <a:p>
              <a:pPr marL="457200" indent="-457200">
                <a:buFont typeface="Wingdings" pitchFamily="2" charset="2"/>
                <a:buChar char="§"/>
                <a:defRPr/>
              </a:pPr>
              <a:r>
                <a:rPr lang="ru-RU" dirty="0">
                  <a:solidFill>
                    <a:schemeClr val="lt1"/>
                  </a:solidFill>
                  <a:ea typeface="Arial"/>
                </a:rPr>
                <a:t>и иные компоненты.</a:t>
              </a:r>
            </a:p>
          </p:txBody>
        </p:sp>
      </p:grpSp>
      <p:grpSp>
        <p:nvGrpSpPr>
          <p:cNvPr id="53" name="组合 501"/>
          <p:cNvGrpSpPr/>
          <p:nvPr/>
        </p:nvGrpSpPr>
        <p:grpSpPr>
          <a:xfrm>
            <a:off x="91101" y="3935006"/>
            <a:ext cx="11834057" cy="2489607"/>
            <a:chOff x="1159913" y="1466866"/>
            <a:chExt cx="11834057" cy="2489607"/>
          </a:xfrm>
        </p:grpSpPr>
        <p:sp>
          <p:nvSpPr>
            <p:cNvPr id="54" name="Diamond 292"/>
            <p:cNvSpPr/>
            <p:nvPr/>
          </p:nvSpPr>
          <p:spPr>
            <a:xfrm>
              <a:off x="1159913" y="1550564"/>
              <a:ext cx="624349" cy="624349"/>
            </a:xfrm>
            <a:prstGeom prst="diamond">
              <a:avLst/>
            </a:prstGeom>
            <a:solidFill>
              <a:srgbClr val="819FC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lIns="0" tIns="0" rIns="0" bIns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/>
                  <a:cs typeface="+mn-cs"/>
                </a:rPr>
                <a:t>0</a:t>
              </a:r>
              <a:r>
                <a:rPr lang="ru-RU" altLang="zh-CN" kern="0" noProof="0" dirty="0">
                  <a:solidFill>
                    <a:srgbClr val="FFFFFF"/>
                  </a:solidFill>
                  <a:ea typeface="微软雅黑"/>
                </a:rPr>
                <a:t>5</a:t>
              </a:r>
              <a:endPara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  <p:sp>
          <p:nvSpPr>
            <p:cNvPr id="55" name="TextBox 294"/>
            <p:cNvSpPr txBox="1"/>
            <p:nvPr/>
          </p:nvSpPr>
          <p:spPr>
            <a:xfrm>
              <a:off x="1627435" y="1466866"/>
              <a:ext cx="11366535" cy="405760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Autofit/>
            </a:bodyPr>
            <a:lstStyle/>
            <a:p>
              <a:r>
                <a:rPr lang="ru-RU" altLang="ru-RU" sz="2000" b="1" dirty="0">
                  <a:solidFill>
                    <a:srgbClr val="D7B56D"/>
                  </a:solidFill>
                  <a:ea typeface="Arial"/>
                </a:rPr>
                <a:t>Должны ли быть в Программах такие документы, как учебный план, учебный </a:t>
              </a:r>
            </a:p>
            <a:p>
              <a:r>
                <a:rPr lang="ru-RU" altLang="ru-RU" sz="2000" b="1" dirty="0">
                  <a:solidFill>
                    <a:srgbClr val="D7B56D"/>
                  </a:solidFill>
                  <a:ea typeface="Arial"/>
                </a:rPr>
                <a:t>Календарный график, рабочие программы, оценочные материалы и т.д.?</a:t>
              </a:r>
              <a:endParaRPr lang="ru-RU" altLang="ru-RU" sz="2000" b="1" dirty="0">
                <a:solidFill>
                  <a:srgbClr val="D7B56D"/>
                </a:solidFill>
                <a:ea typeface="Arial"/>
                <a:sym typeface="Arial"/>
              </a:endParaRPr>
            </a:p>
          </p:txBody>
        </p:sp>
        <p:sp>
          <p:nvSpPr>
            <p:cNvPr id="56" name="TextBox 295"/>
            <p:cNvSpPr txBox="1">
              <a:spLocks/>
            </p:cNvSpPr>
            <p:nvPr/>
          </p:nvSpPr>
          <p:spPr>
            <a:xfrm>
              <a:off x="1627436" y="1783984"/>
              <a:ext cx="11366534" cy="2172489"/>
            </a:xfrm>
            <a:prstGeom prst="rect">
              <a:avLst/>
            </a:prstGeom>
          </p:spPr>
          <p:txBody>
            <a:bodyPr vert="horz" wrap="square" lIns="360000" tIns="0" rIns="0" bIns="0" anchor="ctr" anchorCtr="0">
              <a:noAutofit/>
            </a:bodyPr>
            <a:lstStyle/>
            <a:p>
              <a:pPr algn="just">
                <a:defRPr/>
              </a:pPr>
              <a:endParaRPr lang="ru-RU" sz="1400" dirty="0">
                <a:solidFill>
                  <a:schemeClr val="lt1"/>
                </a:solidFill>
                <a:ea typeface="Arial"/>
              </a:endParaRPr>
            </a:p>
            <a:p>
              <a:pPr algn="just"/>
              <a:r>
                <a:rPr lang="ru-RU" altLang="ru-RU" dirty="0">
                  <a:solidFill>
                    <a:schemeClr val="lt1"/>
                  </a:solidFill>
                  <a:ea typeface="Arial"/>
                </a:rPr>
                <a:t>В соответствии с п. 6 ст.12 Закона об образовании Программы разрабатываются и утверждаются ДОО в соответствии с ФГОС ДО и соответствующей Федеральной программой. </a:t>
              </a:r>
            </a:p>
            <a:p>
              <a:pPr algn="just"/>
              <a:r>
                <a:rPr lang="ru-RU" altLang="ru-RU" u="sng" dirty="0">
                  <a:solidFill>
                    <a:schemeClr val="lt1"/>
                  </a:solidFill>
                  <a:ea typeface="Arial"/>
                </a:rPr>
                <a:t>ФГОС ДО не содержит требований к такой учебно-методической документации, как учебный план, учебный календарный график, рабочие программы. </a:t>
              </a:r>
            </a:p>
            <a:p>
              <a:pPr algn="just"/>
              <a:r>
                <a:rPr lang="ru-RU" altLang="ru-RU" dirty="0">
                  <a:solidFill>
                    <a:schemeClr val="lt1"/>
                  </a:solidFill>
                  <a:ea typeface="Arial"/>
                </a:rPr>
                <a:t>Освоение Программ не сопровождается проведением промежуточных аттестаций и итоговой аттестации обучающихся (часть 2 статьи 64; часть 1 статьи 58 Закона об образовании). </a:t>
              </a:r>
            </a:p>
            <a:p>
              <a:pPr algn="just"/>
              <a:r>
                <a:rPr lang="ru-RU" altLang="ru-RU" dirty="0">
                  <a:solidFill>
                    <a:schemeClr val="lt1"/>
                  </a:solidFill>
                  <a:ea typeface="Arial"/>
                </a:rPr>
                <a:t>Данная учебно-методическая документация не входит в Программы организаций, осуществляющих образовательную деятельность по образовательным программам дошкольного образования</a:t>
              </a:r>
              <a:r>
                <a:rPr lang="ru-RU" dirty="0">
                  <a:solidFill>
                    <a:schemeClr val="lt1"/>
                  </a:solidFill>
                  <a:ea typeface="Arial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2898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35;p5"/>
          <p:cNvSpPr txBox="1"/>
          <p:nvPr/>
        </p:nvSpPr>
        <p:spPr>
          <a:xfrm>
            <a:off x="1242916" y="598229"/>
            <a:ext cx="729081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1D2D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СТРУКТУРА ФОП ДО</a:t>
            </a:r>
            <a:endParaRPr sz="2800" b="1" dirty="0">
              <a:solidFill>
                <a:srgbClr val="1D2D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 flipH="1">
            <a:off x="3838831" y="1075346"/>
            <a:ext cx="6219008" cy="5071201"/>
            <a:chOff x="3067091" y="1049658"/>
            <a:chExt cx="6219008" cy="5071201"/>
          </a:xfrm>
        </p:grpSpPr>
        <p:sp>
          <p:nvSpPr>
            <p:cNvPr id="36" name="Google Shape;1758;p47">
              <a:extLst>
                <a:ext uri="{FF2B5EF4-FFF2-40B4-BE49-F238E27FC236}">
                  <a16:creationId xmlns:a16="http://schemas.microsoft.com/office/drawing/2014/main" xmlns="" id="{55EACDDA-3740-425C-A85F-39C3254CEFD2}"/>
                </a:ext>
              </a:extLst>
            </p:cNvPr>
            <p:cNvSpPr/>
            <p:nvPr/>
          </p:nvSpPr>
          <p:spPr>
            <a:xfrm>
              <a:off x="4811699" y="1699798"/>
              <a:ext cx="1332441" cy="2215349"/>
            </a:xfrm>
            <a:custGeom>
              <a:avLst/>
              <a:gdLst/>
              <a:ahLst/>
              <a:cxnLst/>
              <a:rect l="l" t="t" r="r" b="b"/>
              <a:pathLst>
                <a:path w="31982" h="53174" extrusionOk="0">
                  <a:moveTo>
                    <a:pt x="763" y="21479"/>
                  </a:moveTo>
                  <a:lnTo>
                    <a:pt x="20670" y="1215"/>
                  </a:lnTo>
                  <a:cubicBezTo>
                    <a:pt x="21849" y="0"/>
                    <a:pt x="23909" y="548"/>
                    <a:pt x="24337" y="2191"/>
                  </a:cubicBezTo>
                  <a:lnTo>
                    <a:pt x="31791" y="30528"/>
                  </a:lnTo>
                  <a:cubicBezTo>
                    <a:pt x="31981" y="31290"/>
                    <a:pt x="31755" y="32100"/>
                    <a:pt x="31195" y="32647"/>
                  </a:cubicBezTo>
                  <a:lnTo>
                    <a:pt x="11288" y="52019"/>
                  </a:lnTo>
                  <a:cubicBezTo>
                    <a:pt x="10097" y="53174"/>
                    <a:pt x="8097" y="52626"/>
                    <a:pt x="7657" y="51019"/>
                  </a:cubicBezTo>
                  <a:lnTo>
                    <a:pt x="203" y="23587"/>
                  </a:lnTo>
                  <a:cubicBezTo>
                    <a:pt x="1" y="22837"/>
                    <a:pt x="215" y="22039"/>
                    <a:pt x="763" y="21479"/>
                  </a:cubicBezTo>
                  <a:close/>
                </a:path>
              </a:pathLst>
            </a:custGeom>
            <a:solidFill>
              <a:srgbClr val="819FCF"/>
            </a:solidFill>
            <a:ln>
              <a:solidFill>
                <a:srgbClr val="1E264A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1" name="Google Shape;1759;p47">
              <a:extLst>
                <a:ext uri="{FF2B5EF4-FFF2-40B4-BE49-F238E27FC236}">
                  <a16:creationId xmlns:a16="http://schemas.microsoft.com/office/drawing/2014/main" xmlns="" id="{DB9B250C-E67F-41E1-998F-1B102CA8F674}"/>
                </a:ext>
              </a:extLst>
            </p:cNvPr>
            <p:cNvSpPr/>
            <p:nvPr/>
          </p:nvSpPr>
          <p:spPr>
            <a:xfrm>
              <a:off x="4651507" y="1674510"/>
              <a:ext cx="1332400" cy="2215349"/>
            </a:xfrm>
            <a:custGeom>
              <a:avLst/>
              <a:gdLst/>
              <a:ahLst/>
              <a:cxnLst/>
              <a:rect l="l" t="t" r="r" b="b"/>
              <a:pathLst>
                <a:path w="31981" h="53174" fill="none" extrusionOk="0">
                  <a:moveTo>
                    <a:pt x="750" y="21479"/>
                  </a:moveTo>
                  <a:lnTo>
                    <a:pt x="20657" y="1215"/>
                  </a:lnTo>
                  <a:cubicBezTo>
                    <a:pt x="21848" y="0"/>
                    <a:pt x="23896" y="548"/>
                    <a:pt x="24325" y="2191"/>
                  </a:cubicBezTo>
                  <a:lnTo>
                    <a:pt x="31778" y="30540"/>
                  </a:lnTo>
                  <a:cubicBezTo>
                    <a:pt x="31980" y="31302"/>
                    <a:pt x="31754" y="32111"/>
                    <a:pt x="31183" y="32659"/>
                  </a:cubicBezTo>
                  <a:lnTo>
                    <a:pt x="11275" y="52019"/>
                  </a:lnTo>
                  <a:cubicBezTo>
                    <a:pt x="10085" y="53173"/>
                    <a:pt x="8084" y="52626"/>
                    <a:pt x="7656" y="51030"/>
                  </a:cubicBezTo>
                  <a:lnTo>
                    <a:pt x="203" y="23586"/>
                  </a:lnTo>
                  <a:cubicBezTo>
                    <a:pt x="0" y="22836"/>
                    <a:pt x="203" y="22039"/>
                    <a:pt x="750" y="21479"/>
                  </a:cubicBezTo>
                  <a:close/>
                </a:path>
              </a:pathLst>
            </a:custGeom>
            <a:noFill/>
            <a:ln w="11300" cap="flat" cmpd="sng">
              <a:solidFill>
                <a:srgbClr val="1E264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7" name="Google Shape;1763;p47">
              <a:extLst>
                <a:ext uri="{FF2B5EF4-FFF2-40B4-BE49-F238E27FC236}">
                  <a16:creationId xmlns:a16="http://schemas.microsoft.com/office/drawing/2014/main" xmlns="" id="{CC7B8D01-A72A-4F3F-B478-D034C14AC5FA}"/>
                </a:ext>
              </a:extLst>
            </p:cNvPr>
            <p:cNvSpPr/>
            <p:nvPr/>
          </p:nvSpPr>
          <p:spPr>
            <a:xfrm>
              <a:off x="5970951" y="1613975"/>
              <a:ext cx="1680655" cy="1681613"/>
            </a:xfrm>
            <a:custGeom>
              <a:avLst/>
              <a:gdLst/>
              <a:ahLst/>
              <a:cxnLst/>
              <a:rect l="l" t="t" r="r" b="b"/>
              <a:pathLst>
                <a:path w="40340" h="40363" extrusionOk="0">
                  <a:moveTo>
                    <a:pt x="37279" y="39958"/>
                  </a:moveTo>
                  <a:lnTo>
                    <a:pt x="9478" y="33052"/>
                  </a:lnTo>
                  <a:cubicBezTo>
                    <a:pt x="8704" y="32862"/>
                    <a:pt x="8097" y="32267"/>
                    <a:pt x="7895" y="31493"/>
                  </a:cubicBezTo>
                  <a:lnTo>
                    <a:pt x="429" y="3108"/>
                  </a:lnTo>
                  <a:cubicBezTo>
                    <a:pt x="1" y="1489"/>
                    <a:pt x="1501" y="1"/>
                    <a:pt x="3120" y="453"/>
                  </a:cubicBezTo>
                  <a:lnTo>
                    <a:pt x="30921" y="8085"/>
                  </a:lnTo>
                  <a:cubicBezTo>
                    <a:pt x="31671" y="8287"/>
                    <a:pt x="32243" y="8871"/>
                    <a:pt x="32445" y="9621"/>
                  </a:cubicBezTo>
                  <a:lnTo>
                    <a:pt x="39911" y="37267"/>
                  </a:lnTo>
                  <a:cubicBezTo>
                    <a:pt x="40339" y="38875"/>
                    <a:pt x="38887" y="40363"/>
                    <a:pt x="37279" y="39958"/>
                  </a:cubicBezTo>
                  <a:close/>
                </a:path>
              </a:pathLst>
            </a:custGeom>
            <a:solidFill>
              <a:srgbClr val="425FA0"/>
            </a:solidFill>
            <a:ln>
              <a:solidFill>
                <a:srgbClr val="1E264A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8" name="Google Shape;1764;p47">
              <a:extLst>
                <a:ext uri="{FF2B5EF4-FFF2-40B4-BE49-F238E27FC236}">
                  <a16:creationId xmlns:a16="http://schemas.microsoft.com/office/drawing/2014/main" xmlns="" id="{36C263D9-4F2A-4BB5-B3A2-EF03BAE74F92}"/>
                </a:ext>
              </a:extLst>
            </p:cNvPr>
            <p:cNvSpPr/>
            <p:nvPr/>
          </p:nvSpPr>
          <p:spPr>
            <a:xfrm>
              <a:off x="6099437" y="1469156"/>
              <a:ext cx="1680613" cy="1681613"/>
            </a:xfrm>
            <a:custGeom>
              <a:avLst/>
              <a:gdLst/>
              <a:ahLst/>
              <a:cxnLst/>
              <a:rect l="l" t="t" r="r" b="b"/>
              <a:pathLst>
                <a:path w="40339" h="40363" fill="none" extrusionOk="0">
                  <a:moveTo>
                    <a:pt x="37267" y="39957"/>
                  </a:moveTo>
                  <a:lnTo>
                    <a:pt x="9466" y="33052"/>
                  </a:lnTo>
                  <a:cubicBezTo>
                    <a:pt x="8692" y="32861"/>
                    <a:pt x="8085" y="32266"/>
                    <a:pt x="7882" y="31492"/>
                  </a:cubicBezTo>
                  <a:lnTo>
                    <a:pt x="429" y="3108"/>
                  </a:lnTo>
                  <a:cubicBezTo>
                    <a:pt x="0" y="1488"/>
                    <a:pt x="1489" y="0"/>
                    <a:pt x="3108" y="453"/>
                  </a:cubicBezTo>
                  <a:lnTo>
                    <a:pt x="30909" y="8084"/>
                  </a:lnTo>
                  <a:cubicBezTo>
                    <a:pt x="31659" y="8287"/>
                    <a:pt x="32243" y="8870"/>
                    <a:pt x="32445" y="9620"/>
                  </a:cubicBezTo>
                  <a:lnTo>
                    <a:pt x="39898" y="37278"/>
                  </a:lnTo>
                  <a:cubicBezTo>
                    <a:pt x="40339" y="38874"/>
                    <a:pt x="38886" y="40362"/>
                    <a:pt x="37267" y="39957"/>
                  </a:cubicBezTo>
                  <a:close/>
                </a:path>
              </a:pathLst>
            </a:custGeom>
            <a:noFill/>
            <a:ln w="11300" cap="flat" cmpd="sng">
              <a:solidFill>
                <a:srgbClr val="1E264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9" name="Google Shape;1768;p47">
              <a:extLst>
                <a:ext uri="{FF2B5EF4-FFF2-40B4-BE49-F238E27FC236}">
                  <a16:creationId xmlns:a16="http://schemas.microsoft.com/office/drawing/2014/main" xmlns="" id="{77E51F56-A26A-484B-9AC6-F86758930181}"/>
                </a:ext>
              </a:extLst>
            </p:cNvPr>
            <p:cNvSpPr/>
            <p:nvPr/>
          </p:nvSpPr>
          <p:spPr>
            <a:xfrm>
              <a:off x="5334058" y="3158144"/>
              <a:ext cx="2208891" cy="1306112"/>
            </a:xfrm>
            <a:custGeom>
              <a:avLst/>
              <a:gdLst/>
              <a:ahLst/>
              <a:cxnLst/>
              <a:rect l="l" t="t" r="r" b="b"/>
              <a:pathLst>
                <a:path w="53019" h="31350" extrusionOk="0">
                  <a:moveTo>
                    <a:pt x="29290" y="31147"/>
                  </a:moveTo>
                  <a:lnTo>
                    <a:pt x="2155" y="23730"/>
                  </a:lnTo>
                  <a:cubicBezTo>
                    <a:pt x="524" y="23289"/>
                    <a:pt x="0" y="21241"/>
                    <a:pt x="1215" y="20063"/>
                  </a:cubicBezTo>
                  <a:lnTo>
                    <a:pt x="21086" y="739"/>
                  </a:lnTo>
                  <a:cubicBezTo>
                    <a:pt x="21622" y="203"/>
                    <a:pt x="22396" y="1"/>
                    <a:pt x="23134" y="179"/>
                  </a:cubicBezTo>
                  <a:lnTo>
                    <a:pt x="50804" y="7049"/>
                  </a:lnTo>
                  <a:cubicBezTo>
                    <a:pt x="52459" y="7466"/>
                    <a:pt x="53019" y="9538"/>
                    <a:pt x="51792" y="10740"/>
                  </a:cubicBezTo>
                  <a:lnTo>
                    <a:pt x="31385" y="30600"/>
                  </a:lnTo>
                  <a:cubicBezTo>
                    <a:pt x="30825" y="31147"/>
                    <a:pt x="30028" y="31350"/>
                    <a:pt x="29290" y="31147"/>
                  </a:cubicBezTo>
                  <a:close/>
                </a:path>
              </a:pathLst>
            </a:custGeom>
            <a:solidFill>
              <a:srgbClr val="1E264A"/>
            </a:solidFill>
            <a:ln>
              <a:solidFill>
                <a:srgbClr val="1E264A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50" name="Google Shape;1769;p47">
              <a:extLst>
                <a:ext uri="{FF2B5EF4-FFF2-40B4-BE49-F238E27FC236}">
                  <a16:creationId xmlns:a16="http://schemas.microsoft.com/office/drawing/2014/main" xmlns="" id="{685B9817-F591-4D20-B2EB-DA55494C6A59}"/>
                </a:ext>
              </a:extLst>
            </p:cNvPr>
            <p:cNvSpPr/>
            <p:nvPr/>
          </p:nvSpPr>
          <p:spPr>
            <a:xfrm>
              <a:off x="5371763" y="3323335"/>
              <a:ext cx="2209391" cy="1306112"/>
            </a:xfrm>
            <a:custGeom>
              <a:avLst/>
              <a:gdLst/>
              <a:ahLst/>
              <a:cxnLst/>
              <a:rect l="l" t="t" r="r" b="b"/>
              <a:pathLst>
                <a:path w="53031" h="31350" fill="none" extrusionOk="0">
                  <a:moveTo>
                    <a:pt x="29289" y="31147"/>
                  </a:moveTo>
                  <a:lnTo>
                    <a:pt x="2167" y="23742"/>
                  </a:lnTo>
                  <a:cubicBezTo>
                    <a:pt x="536" y="23289"/>
                    <a:pt x="0" y="21241"/>
                    <a:pt x="1214" y="20063"/>
                  </a:cubicBezTo>
                  <a:lnTo>
                    <a:pt x="21086" y="739"/>
                  </a:lnTo>
                  <a:cubicBezTo>
                    <a:pt x="21622" y="215"/>
                    <a:pt x="22396" y="1"/>
                    <a:pt x="23134" y="191"/>
                  </a:cubicBezTo>
                  <a:lnTo>
                    <a:pt x="50804" y="7061"/>
                  </a:lnTo>
                  <a:cubicBezTo>
                    <a:pt x="52459" y="7466"/>
                    <a:pt x="53030" y="9549"/>
                    <a:pt x="51804" y="10740"/>
                  </a:cubicBezTo>
                  <a:lnTo>
                    <a:pt x="31385" y="30611"/>
                  </a:lnTo>
                  <a:cubicBezTo>
                    <a:pt x="30837" y="31147"/>
                    <a:pt x="30039" y="31350"/>
                    <a:pt x="29289" y="31147"/>
                  </a:cubicBezTo>
                  <a:close/>
                </a:path>
              </a:pathLst>
            </a:custGeom>
            <a:noFill/>
            <a:ln w="11300" cap="flat" cmpd="sng">
              <a:solidFill>
                <a:srgbClr val="1E264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51" name="Google Shape;1794;p47">
              <a:extLst>
                <a:ext uri="{FF2B5EF4-FFF2-40B4-BE49-F238E27FC236}">
                  <a16:creationId xmlns:a16="http://schemas.microsoft.com/office/drawing/2014/main" xmlns="" id="{FBD9FAD2-8DC9-4672-AD8A-088E5C9157DA}"/>
                </a:ext>
              </a:extLst>
            </p:cNvPr>
            <p:cNvSpPr/>
            <p:nvPr/>
          </p:nvSpPr>
          <p:spPr>
            <a:xfrm flipH="1">
              <a:off x="3136542" y="1140440"/>
              <a:ext cx="984187" cy="908779"/>
            </a:xfrm>
            <a:custGeom>
              <a:avLst/>
              <a:gdLst/>
              <a:ahLst/>
              <a:cxnLst/>
              <a:rect l="l" t="t" r="r" b="b"/>
              <a:pathLst>
                <a:path w="23623" h="21813" extrusionOk="0">
                  <a:moveTo>
                    <a:pt x="19050" y="21812"/>
                  </a:moveTo>
                  <a:lnTo>
                    <a:pt x="4572" y="21812"/>
                  </a:lnTo>
                  <a:cubicBezTo>
                    <a:pt x="2048" y="21812"/>
                    <a:pt x="0" y="19764"/>
                    <a:pt x="0" y="17240"/>
                  </a:cubicBezTo>
                  <a:lnTo>
                    <a:pt x="0" y="4572"/>
                  </a:lnTo>
                  <a:cubicBezTo>
                    <a:pt x="0" y="2048"/>
                    <a:pt x="2048" y="0"/>
                    <a:pt x="4572" y="0"/>
                  </a:cubicBezTo>
                  <a:lnTo>
                    <a:pt x="19050" y="0"/>
                  </a:lnTo>
                  <a:cubicBezTo>
                    <a:pt x="21574" y="0"/>
                    <a:pt x="23622" y="2048"/>
                    <a:pt x="23622" y="4572"/>
                  </a:cubicBezTo>
                  <a:lnTo>
                    <a:pt x="23622" y="17240"/>
                  </a:lnTo>
                  <a:cubicBezTo>
                    <a:pt x="23622" y="19764"/>
                    <a:pt x="21574" y="21812"/>
                    <a:pt x="19050" y="21812"/>
                  </a:cubicBezTo>
                  <a:close/>
                </a:path>
              </a:pathLst>
            </a:custGeom>
            <a:solidFill>
              <a:srgbClr val="819FCF"/>
            </a:solidFill>
            <a:ln>
              <a:solidFill>
                <a:srgbClr val="1E264A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52" name="Google Shape;1795;p47">
              <a:extLst>
                <a:ext uri="{FF2B5EF4-FFF2-40B4-BE49-F238E27FC236}">
                  <a16:creationId xmlns:a16="http://schemas.microsoft.com/office/drawing/2014/main" xmlns="" id="{A0BE7660-A7D0-4E87-94C4-E764F930BC59}"/>
                </a:ext>
              </a:extLst>
            </p:cNvPr>
            <p:cNvSpPr/>
            <p:nvPr/>
          </p:nvSpPr>
          <p:spPr>
            <a:xfrm flipH="1">
              <a:off x="3067091" y="1049658"/>
              <a:ext cx="984687" cy="908779"/>
            </a:xfrm>
            <a:custGeom>
              <a:avLst/>
              <a:gdLst/>
              <a:ahLst/>
              <a:cxnLst/>
              <a:rect l="l" t="t" r="r" b="b"/>
              <a:pathLst>
                <a:path w="23635" h="21813" fill="none" extrusionOk="0">
                  <a:moveTo>
                    <a:pt x="19062" y="21813"/>
                  </a:moveTo>
                  <a:lnTo>
                    <a:pt x="4572" y="21813"/>
                  </a:lnTo>
                  <a:cubicBezTo>
                    <a:pt x="2048" y="21813"/>
                    <a:pt x="0" y="19765"/>
                    <a:pt x="0" y="17241"/>
                  </a:cubicBezTo>
                  <a:lnTo>
                    <a:pt x="0" y="4572"/>
                  </a:lnTo>
                  <a:cubicBezTo>
                    <a:pt x="0" y="2048"/>
                    <a:pt x="2048" y="0"/>
                    <a:pt x="4572" y="0"/>
                  </a:cubicBezTo>
                  <a:lnTo>
                    <a:pt x="19062" y="0"/>
                  </a:lnTo>
                  <a:cubicBezTo>
                    <a:pt x="21586" y="0"/>
                    <a:pt x="23634" y="2048"/>
                    <a:pt x="23634" y="4572"/>
                  </a:cubicBezTo>
                  <a:lnTo>
                    <a:pt x="23634" y="17241"/>
                  </a:lnTo>
                  <a:cubicBezTo>
                    <a:pt x="23634" y="19765"/>
                    <a:pt x="21586" y="21813"/>
                    <a:pt x="19062" y="21813"/>
                  </a:cubicBezTo>
                  <a:close/>
                </a:path>
              </a:pathLst>
            </a:custGeom>
            <a:noFill/>
            <a:ln w="7450" cap="flat" cmpd="sng">
              <a:solidFill>
                <a:srgbClr val="1E264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53" name="Google Shape;1796;p47">
              <a:extLst>
                <a:ext uri="{FF2B5EF4-FFF2-40B4-BE49-F238E27FC236}">
                  <a16:creationId xmlns:a16="http://schemas.microsoft.com/office/drawing/2014/main" xmlns="" id="{755B7967-4F22-422F-91DB-2FC4EEE982C4}"/>
                </a:ext>
              </a:extLst>
            </p:cNvPr>
            <p:cNvSpPr/>
            <p:nvPr/>
          </p:nvSpPr>
          <p:spPr>
            <a:xfrm flipH="1">
              <a:off x="3557705" y="1958396"/>
              <a:ext cx="1129505" cy="768419"/>
            </a:xfrm>
            <a:custGeom>
              <a:avLst/>
              <a:gdLst/>
              <a:ahLst/>
              <a:cxnLst/>
              <a:rect l="l" t="t" r="r" b="b"/>
              <a:pathLst>
                <a:path w="27111" h="18444" fill="none" extrusionOk="0">
                  <a:moveTo>
                    <a:pt x="0" y="18443"/>
                  </a:moveTo>
                  <a:lnTo>
                    <a:pt x="20336" y="18443"/>
                  </a:lnTo>
                  <a:cubicBezTo>
                    <a:pt x="24075" y="18443"/>
                    <a:pt x="27111" y="15407"/>
                    <a:pt x="27111" y="11669"/>
                  </a:cubicBezTo>
                  <a:lnTo>
                    <a:pt x="27111" y="1"/>
                  </a:lnTo>
                </a:path>
              </a:pathLst>
            </a:custGeom>
            <a:ln>
              <a:solidFill>
                <a:srgbClr val="1E264A"/>
              </a:solidFill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54" name="Google Shape;1797;p47">
              <a:extLst>
                <a:ext uri="{FF2B5EF4-FFF2-40B4-BE49-F238E27FC236}">
                  <a16:creationId xmlns:a16="http://schemas.microsoft.com/office/drawing/2014/main" xmlns="" id="{246BF981-7C11-413E-9918-944B62791891}"/>
                </a:ext>
              </a:extLst>
            </p:cNvPr>
            <p:cNvSpPr/>
            <p:nvPr/>
          </p:nvSpPr>
          <p:spPr>
            <a:xfrm flipH="1">
              <a:off x="4627676" y="2679153"/>
              <a:ext cx="95740" cy="95281"/>
            </a:xfrm>
            <a:custGeom>
              <a:avLst/>
              <a:gdLst/>
              <a:ahLst/>
              <a:cxnLst/>
              <a:rect l="l" t="t" r="r" b="b"/>
              <a:pathLst>
                <a:path w="2298" h="2287" extrusionOk="0">
                  <a:moveTo>
                    <a:pt x="1155" y="0"/>
                  </a:moveTo>
                  <a:cubicBezTo>
                    <a:pt x="524" y="0"/>
                    <a:pt x="0" y="512"/>
                    <a:pt x="0" y="1143"/>
                  </a:cubicBezTo>
                  <a:cubicBezTo>
                    <a:pt x="0" y="1774"/>
                    <a:pt x="524" y="2286"/>
                    <a:pt x="1155" y="2286"/>
                  </a:cubicBezTo>
                  <a:cubicBezTo>
                    <a:pt x="1786" y="2286"/>
                    <a:pt x="2298" y="1774"/>
                    <a:pt x="2298" y="1143"/>
                  </a:cubicBezTo>
                  <a:cubicBezTo>
                    <a:pt x="2298" y="512"/>
                    <a:pt x="1786" y="0"/>
                    <a:pt x="11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1E264A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55" name="Google Shape;1803;p47">
              <a:extLst>
                <a:ext uri="{FF2B5EF4-FFF2-40B4-BE49-F238E27FC236}">
                  <a16:creationId xmlns:a16="http://schemas.microsoft.com/office/drawing/2014/main" xmlns="" id="{38BD6998-18AD-4DF8-8336-554F9A6740EA}"/>
                </a:ext>
              </a:extLst>
            </p:cNvPr>
            <p:cNvSpPr/>
            <p:nvPr/>
          </p:nvSpPr>
          <p:spPr>
            <a:xfrm>
              <a:off x="8232460" y="1140440"/>
              <a:ext cx="984187" cy="908779"/>
            </a:xfrm>
            <a:custGeom>
              <a:avLst/>
              <a:gdLst/>
              <a:ahLst/>
              <a:cxnLst/>
              <a:rect l="l" t="t" r="r" b="b"/>
              <a:pathLst>
                <a:path w="23623" h="21813" extrusionOk="0">
                  <a:moveTo>
                    <a:pt x="19050" y="21812"/>
                  </a:moveTo>
                  <a:lnTo>
                    <a:pt x="4572" y="21812"/>
                  </a:lnTo>
                  <a:cubicBezTo>
                    <a:pt x="2048" y="21812"/>
                    <a:pt x="0" y="19764"/>
                    <a:pt x="0" y="17240"/>
                  </a:cubicBezTo>
                  <a:lnTo>
                    <a:pt x="0" y="4572"/>
                  </a:lnTo>
                  <a:cubicBezTo>
                    <a:pt x="0" y="2048"/>
                    <a:pt x="2048" y="0"/>
                    <a:pt x="4572" y="0"/>
                  </a:cubicBezTo>
                  <a:lnTo>
                    <a:pt x="19050" y="0"/>
                  </a:lnTo>
                  <a:cubicBezTo>
                    <a:pt x="21574" y="0"/>
                    <a:pt x="23622" y="2048"/>
                    <a:pt x="23622" y="4572"/>
                  </a:cubicBezTo>
                  <a:lnTo>
                    <a:pt x="23622" y="17240"/>
                  </a:lnTo>
                  <a:cubicBezTo>
                    <a:pt x="23622" y="19764"/>
                    <a:pt x="21574" y="21812"/>
                    <a:pt x="19050" y="21812"/>
                  </a:cubicBezTo>
                  <a:close/>
                </a:path>
              </a:pathLst>
            </a:custGeom>
            <a:solidFill>
              <a:srgbClr val="425FA0"/>
            </a:solidFill>
            <a:ln>
              <a:solidFill>
                <a:srgbClr val="1E264A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56" name="Google Shape;1804;p47">
              <a:extLst>
                <a:ext uri="{FF2B5EF4-FFF2-40B4-BE49-F238E27FC236}">
                  <a16:creationId xmlns:a16="http://schemas.microsoft.com/office/drawing/2014/main" xmlns="" id="{9D998697-2D4D-451E-B260-1FA6512BF038}"/>
                </a:ext>
              </a:extLst>
            </p:cNvPr>
            <p:cNvSpPr/>
            <p:nvPr/>
          </p:nvSpPr>
          <p:spPr>
            <a:xfrm>
              <a:off x="8301412" y="1049658"/>
              <a:ext cx="984687" cy="908779"/>
            </a:xfrm>
            <a:custGeom>
              <a:avLst/>
              <a:gdLst/>
              <a:ahLst/>
              <a:cxnLst/>
              <a:rect l="l" t="t" r="r" b="b"/>
              <a:pathLst>
                <a:path w="23635" h="21813" fill="none" extrusionOk="0">
                  <a:moveTo>
                    <a:pt x="19062" y="21813"/>
                  </a:moveTo>
                  <a:lnTo>
                    <a:pt x="4572" y="21813"/>
                  </a:lnTo>
                  <a:cubicBezTo>
                    <a:pt x="2048" y="21813"/>
                    <a:pt x="0" y="19765"/>
                    <a:pt x="0" y="17241"/>
                  </a:cubicBezTo>
                  <a:lnTo>
                    <a:pt x="0" y="4572"/>
                  </a:lnTo>
                  <a:cubicBezTo>
                    <a:pt x="0" y="2048"/>
                    <a:pt x="2048" y="0"/>
                    <a:pt x="4572" y="0"/>
                  </a:cubicBezTo>
                  <a:lnTo>
                    <a:pt x="19062" y="0"/>
                  </a:lnTo>
                  <a:cubicBezTo>
                    <a:pt x="21586" y="0"/>
                    <a:pt x="23634" y="2048"/>
                    <a:pt x="23634" y="4572"/>
                  </a:cubicBezTo>
                  <a:lnTo>
                    <a:pt x="23634" y="17241"/>
                  </a:lnTo>
                  <a:cubicBezTo>
                    <a:pt x="23634" y="19765"/>
                    <a:pt x="21586" y="21813"/>
                    <a:pt x="19062" y="21813"/>
                  </a:cubicBezTo>
                  <a:close/>
                </a:path>
              </a:pathLst>
            </a:custGeom>
            <a:noFill/>
            <a:ln w="7450" cap="flat" cmpd="sng">
              <a:solidFill>
                <a:srgbClr val="1E264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57" name="Google Shape;1805;p47">
              <a:extLst>
                <a:ext uri="{FF2B5EF4-FFF2-40B4-BE49-F238E27FC236}">
                  <a16:creationId xmlns:a16="http://schemas.microsoft.com/office/drawing/2014/main" xmlns="" id="{1079DE0A-D5C1-4979-A3A3-2CAF588E6027}"/>
                </a:ext>
              </a:extLst>
            </p:cNvPr>
            <p:cNvSpPr/>
            <p:nvPr/>
          </p:nvSpPr>
          <p:spPr>
            <a:xfrm>
              <a:off x="7665979" y="1958396"/>
              <a:ext cx="1129505" cy="768419"/>
            </a:xfrm>
            <a:custGeom>
              <a:avLst/>
              <a:gdLst/>
              <a:ahLst/>
              <a:cxnLst/>
              <a:rect l="l" t="t" r="r" b="b"/>
              <a:pathLst>
                <a:path w="27111" h="18444" fill="none" extrusionOk="0">
                  <a:moveTo>
                    <a:pt x="0" y="18443"/>
                  </a:moveTo>
                  <a:lnTo>
                    <a:pt x="20336" y="18443"/>
                  </a:lnTo>
                  <a:cubicBezTo>
                    <a:pt x="24075" y="18443"/>
                    <a:pt x="27111" y="15407"/>
                    <a:pt x="27111" y="11669"/>
                  </a:cubicBezTo>
                  <a:lnTo>
                    <a:pt x="27111" y="1"/>
                  </a:lnTo>
                </a:path>
              </a:pathLst>
            </a:custGeom>
            <a:ln>
              <a:solidFill>
                <a:srgbClr val="1E264A"/>
              </a:solidFill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58" name="Google Shape;1806;p47">
              <a:extLst>
                <a:ext uri="{FF2B5EF4-FFF2-40B4-BE49-F238E27FC236}">
                  <a16:creationId xmlns:a16="http://schemas.microsoft.com/office/drawing/2014/main" xmlns="" id="{9843DD93-B40B-4648-ADA8-02523D60355B}"/>
                </a:ext>
              </a:extLst>
            </p:cNvPr>
            <p:cNvSpPr/>
            <p:nvPr/>
          </p:nvSpPr>
          <p:spPr>
            <a:xfrm>
              <a:off x="7629774" y="2679153"/>
              <a:ext cx="95740" cy="95281"/>
            </a:xfrm>
            <a:custGeom>
              <a:avLst/>
              <a:gdLst/>
              <a:ahLst/>
              <a:cxnLst/>
              <a:rect l="l" t="t" r="r" b="b"/>
              <a:pathLst>
                <a:path w="2298" h="2287" extrusionOk="0">
                  <a:moveTo>
                    <a:pt x="1155" y="0"/>
                  </a:moveTo>
                  <a:cubicBezTo>
                    <a:pt x="524" y="0"/>
                    <a:pt x="0" y="512"/>
                    <a:pt x="0" y="1143"/>
                  </a:cubicBezTo>
                  <a:cubicBezTo>
                    <a:pt x="0" y="1774"/>
                    <a:pt x="524" y="2286"/>
                    <a:pt x="1155" y="2286"/>
                  </a:cubicBezTo>
                  <a:cubicBezTo>
                    <a:pt x="1786" y="2286"/>
                    <a:pt x="2298" y="1774"/>
                    <a:pt x="2298" y="1143"/>
                  </a:cubicBezTo>
                  <a:cubicBezTo>
                    <a:pt x="2298" y="512"/>
                    <a:pt x="1786" y="0"/>
                    <a:pt x="1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solidFill>
                <a:srgbClr val="1E264A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59" name="Google Shape;1811;p47">
              <a:extLst>
                <a:ext uri="{FF2B5EF4-FFF2-40B4-BE49-F238E27FC236}">
                  <a16:creationId xmlns:a16="http://schemas.microsoft.com/office/drawing/2014/main" xmlns="" id="{97B1C961-5D5B-4341-88B2-93EBB512BA52}"/>
                </a:ext>
              </a:extLst>
            </p:cNvPr>
            <p:cNvSpPr/>
            <p:nvPr/>
          </p:nvSpPr>
          <p:spPr>
            <a:xfrm>
              <a:off x="6527576" y="4725297"/>
              <a:ext cx="984187" cy="908779"/>
            </a:xfrm>
            <a:custGeom>
              <a:avLst/>
              <a:gdLst/>
              <a:ahLst/>
              <a:cxnLst/>
              <a:rect l="l" t="t" r="r" b="b"/>
              <a:pathLst>
                <a:path w="23623" h="21813" extrusionOk="0">
                  <a:moveTo>
                    <a:pt x="19050" y="21813"/>
                  </a:moveTo>
                  <a:lnTo>
                    <a:pt x="4572" y="21813"/>
                  </a:lnTo>
                  <a:cubicBezTo>
                    <a:pt x="2048" y="21813"/>
                    <a:pt x="0" y="19765"/>
                    <a:pt x="0" y="17241"/>
                  </a:cubicBezTo>
                  <a:lnTo>
                    <a:pt x="0" y="4573"/>
                  </a:lnTo>
                  <a:cubicBezTo>
                    <a:pt x="0" y="2048"/>
                    <a:pt x="2048" y="1"/>
                    <a:pt x="4572" y="1"/>
                  </a:cubicBezTo>
                  <a:lnTo>
                    <a:pt x="19050" y="1"/>
                  </a:lnTo>
                  <a:cubicBezTo>
                    <a:pt x="21574" y="1"/>
                    <a:pt x="23622" y="2048"/>
                    <a:pt x="23622" y="4573"/>
                  </a:cubicBezTo>
                  <a:lnTo>
                    <a:pt x="23622" y="17241"/>
                  </a:lnTo>
                  <a:cubicBezTo>
                    <a:pt x="23622" y="19765"/>
                    <a:pt x="21574" y="21813"/>
                    <a:pt x="19050" y="21813"/>
                  </a:cubicBezTo>
                  <a:close/>
                </a:path>
              </a:pathLst>
            </a:custGeom>
            <a:solidFill>
              <a:srgbClr val="1E264A"/>
            </a:solidFill>
            <a:ln>
              <a:solidFill>
                <a:srgbClr val="1E264A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60" name="Google Shape;1812;p47">
              <a:extLst>
                <a:ext uri="{FF2B5EF4-FFF2-40B4-BE49-F238E27FC236}">
                  <a16:creationId xmlns:a16="http://schemas.microsoft.com/office/drawing/2014/main" xmlns="" id="{D5ED90D5-6767-4861-9F76-59AB5D718155}"/>
                </a:ext>
              </a:extLst>
            </p:cNvPr>
            <p:cNvSpPr/>
            <p:nvPr/>
          </p:nvSpPr>
          <p:spPr>
            <a:xfrm>
              <a:off x="6600985" y="4635015"/>
              <a:ext cx="984687" cy="908779"/>
            </a:xfrm>
            <a:custGeom>
              <a:avLst/>
              <a:gdLst/>
              <a:ahLst/>
              <a:cxnLst/>
              <a:rect l="l" t="t" r="r" b="b"/>
              <a:pathLst>
                <a:path w="23635" h="21813" fill="none" extrusionOk="0">
                  <a:moveTo>
                    <a:pt x="19062" y="21813"/>
                  </a:moveTo>
                  <a:lnTo>
                    <a:pt x="4572" y="21813"/>
                  </a:lnTo>
                  <a:cubicBezTo>
                    <a:pt x="2048" y="21813"/>
                    <a:pt x="0" y="19765"/>
                    <a:pt x="0" y="17241"/>
                  </a:cubicBezTo>
                  <a:lnTo>
                    <a:pt x="0" y="4573"/>
                  </a:lnTo>
                  <a:cubicBezTo>
                    <a:pt x="0" y="2049"/>
                    <a:pt x="2048" y="1"/>
                    <a:pt x="4572" y="1"/>
                  </a:cubicBezTo>
                  <a:lnTo>
                    <a:pt x="19062" y="1"/>
                  </a:lnTo>
                  <a:cubicBezTo>
                    <a:pt x="21586" y="1"/>
                    <a:pt x="23634" y="2049"/>
                    <a:pt x="23634" y="4573"/>
                  </a:cubicBezTo>
                  <a:lnTo>
                    <a:pt x="23634" y="17241"/>
                  </a:lnTo>
                  <a:cubicBezTo>
                    <a:pt x="23634" y="19765"/>
                    <a:pt x="21586" y="21813"/>
                    <a:pt x="19062" y="21813"/>
                  </a:cubicBezTo>
                  <a:close/>
                </a:path>
              </a:pathLst>
            </a:custGeom>
            <a:noFill/>
            <a:ln w="7450" cap="flat" cmpd="sng">
              <a:solidFill>
                <a:srgbClr val="1E264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61" name="Google Shape;1813;p47">
              <a:extLst>
                <a:ext uri="{FF2B5EF4-FFF2-40B4-BE49-F238E27FC236}">
                  <a16:creationId xmlns:a16="http://schemas.microsoft.com/office/drawing/2014/main" xmlns="" id="{D101F2E6-64B2-4B5C-B58F-1F12BAAEC2C6}"/>
                </a:ext>
              </a:extLst>
            </p:cNvPr>
            <p:cNvSpPr/>
            <p:nvPr/>
          </p:nvSpPr>
          <p:spPr>
            <a:xfrm>
              <a:off x="5543535" y="4423872"/>
              <a:ext cx="1496092" cy="1696987"/>
            </a:xfrm>
            <a:custGeom>
              <a:avLst/>
              <a:gdLst/>
              <a:ahLst/>
              <a:cxnLst/>
              <a:rect l="l" t="t" r="r" b="b"/>
              <a:pathLst>
                <a:path w="35910" h="40732" fill="none" extrusionOk="0">
                  <a:moveTo>
                    <a:pt x="1" y="1"/>
                  </a:moveTo>
                  <a:lnTo>
                    <a:pt x="1" y="35588"/>
                  </a:lnTo>
                  <a:cubicBezTo>
                    <a:pt x="1" y="38434"/>
                    <a:pt x="2311" y="40732"/>
                    <a:pt x="5156" y="40732"/>
                  </a:cubicBezTo>
                  <a:lnTo>
                    <a:pt x="29421" y="40732"/>
                  </a:lnTo>
                  <a:cubicBezTo>
                    <a:pt x="33005" y="40732"/>
                    <a:pt x="35910" y="37827"/>
                    <a:pt x="35910" y="34243"/>
                  </a:cubicBezTo>
                  <a:lnTo>
                    <a:pt x="35910" y="27266"/>
                  </a:lnTo>
                </a:path>
              </a:pathLst>
            </a:custGeom>
            <a:ln>
              <a:solidFill>
                <a:srgbClr val="1E264A"/>
              </a:solidFill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62" name="Google Shape;1814;p47">
              <a:extLst>
                <a:ext uri="{FF2B5EF4-FFF2-40B4-BE49-F238E27FC236}">
                  <a16:creationId xmlns:a16="http://schemas.microsoft.com/office/drawing/2014/main" xmlns="" id="{52358116-C35E-4FFB-9844-1CE321AF7860}"/>
                </a:ext>
              </a:extLst>
            </p:cNvPr>
            <p:cNvSpPr/>
            <p:nvPr/>
          </p:nvSpPr>
          <p:spPr>
            <a:xfrm>
              <a:off x="6847649" y="4350893"/>
              <a:ext cx="95781" cy="95781"/>
            </a:xfrm>
            <a:custGeom>
              <a:avLst/>
              <a:gdLst/>
              <a:ahLst/>
              <a:cxnLst/>
              <a:rect l="l" t="t" r="r" b="b"/>
              <a:pathLst>
                <a:path w="2299" h="2299" extrusionOk="0">
                  <a:moveTo>
                    <a:pt x="1144" y="1"/>
                  </a:moveTo>
                  <a:cubicBezTo>
                    <a:pt x="513" y="1"/>
                    <a:pt x="1" y="513"/>
                    <a:pt x="1" y="1156"/>
                  </a:cubicBezTo>
                  <a:cubicBezTo>
                    <a:pt x="1" y="1787"/>
                    <a:pt x="513" y="2299"/>
                    <a:pt x="1144" y="2299"/>
                  </a:cubicBezTo>
                  <a:cubicBezTo>
                    <a:pt x="1787" y="2299"/>
                    <a:pt x="2299" y="1787"/>
                    <a:pt x="2299" y="1156"/>
                  </a:cubicBezTo>
                  <a:cubicBezTo>
                    <a:pt x="2299" y="513"/>
                    <a:pt x="1787" y="1"/>
                    <a:pt x="11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1E264A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33664" y="2190800"/>
              <a:ext cx="614149" cy="592971"/>
            </a:xfrm>
            <a:prstGeom prst="rect">
              <a:avLst/>
            </a:prstGeom>
            <a:ln>
              <a:solidFill>
                <a:srgbClr val="1E264A"/>
              </a:solidFill>
            </a:ln>
          </p:spPr>
        </p:pic>
        <p:pic>
          <p:nvPicPr>
            <p:cNvPr id="64" name="Рисунок 6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78496" y="2490078"/>
              <a:ext cx="638980" cy="680653"/>
            </a:xfrm>
            <a:prstGeom prst="rect">
              <a:avLst/>
            </a:prstGeom>
            <a:ln>
              <a:solidFill>
                <a:srgbClr val="1E264A"/>
              </a:solidFill>
            </a:ln>
          </p:spPr>
        </p:pic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64023" y="3492514"/>
              <a:ext cx="720000" cy="720000"/>
            </a:xfrm>
            <a:prstGeom prst="rect">
              <a:avLst/>
            </a:prstGeom>
            <a:ln>
              <a:solidFill>
                <a:srgbClr val="1E264A"/>
              </a:solidFill>
            </a:ln>
          </p:spPr>
        </p:pic>
      </p:grpSp>
      <p:sp>
        <p:nvSpPr>
          <p:cNvPr id="66" name="TextBox 12"/>
          <p:cNvSpPr txBox="1"/>
          <p:nvPr/>
        </p:nvSpPr>
        <p:spPr>
          <a:xfrm>
            <a:off x="248037" y="1121449"/>
            <a:ext cx="2939077" cy="2634676"/>
          </a:xfrm>
          <a:prstGeom prst="rect">
            <a:avLst/>
          </a:prstGeom>
          <a:noFill/>
        </p:spPr>
        <p:txBody>
          <a:bodyPr wrap="square" lIns="119997" tIns="59998" rIns="119997" bIns="59998" rtlCol="0">
            <a:spAutoFit/>
          </a:bodyPr>
          <a:lstStyle>
            <a:defPPr>
              <a:defRPr lang="en-US"/>
            </a:defPPr>
            <a:lvl1pPr marL="0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1999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3997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75996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7995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59993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51992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43990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5989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756"/>
              </a:lnSpc>
            </a:pPr>
            <a:r>
              <a:rPr lang="ru-RU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ЦЕЛЕВОЙ</a:t>
            </a:r>
            <a:r>
              <a:rPr lang="ru-RU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РАЗДЕЛ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2125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altLang="ru-RU" sz="14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цели, задачи, принципы ФОП, планируемые результаты освоения Федеральной программы в разные периоды детства 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ru-RU" altLang="ru-RU" sz="1400" dirty="0">
              <a:solidFill>
                <a:srgbClr val="2125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altLang="ru-RU" sz="14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подходы к педагогической диагностике достижения планируемых результатов</a:t>
            </a:r>
          </a:p>
        </p:txBody>
      </p:sp>
      <p:sp>
        <p:nvSpPr>
          <p:cNvPr id="67" name="TextBox 12"/>
          <p:cNvSpPr txBox="1"/>
          <p:nvPr/>
        </p:nvSpPr>
        <p:spPr>
          <a:xfrm>
            <a:off x="8891226" y="2216488"/>
            <a:ext cx="3159494" cy="4070967"/>
          </a:xfrm>
          <a:prstGeom prst="rect">
            <a:avLst/>
          </a:prstGeom>
          <a:noFill/>
        </p:spPr>
        <p:txBody>
          <a:bodyPr wrap="square" lIns="119997" tIns="59998" rIns="119997" bIns="59998" rtlCol="0">
            <a:spAutoFit/>
          </a:bodyPr>
          <a:lstStyle>
            <a:defPPr>
              <a:defRPr lang="en-US"/>
            </a:defPPr>
            <a:lvl1pPr marL="0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1999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3997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75996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7995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59993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51992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43990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5989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756"/>
              </a:lnSpc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СОДЕРЖАТЕЛЬНЫЙ РАЗДЕЛ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altLang="ru-RU" sz="14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и содержание образовательной деятельности по каждой образовательной области для всех возрастных групп обучающихся 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ru-RU" altLang="ru-RU" sz="1400" dirty="0">
              <a:solidFill>
                <a:srgbClr val="2125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altLang="ru-RU" sz="14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и задачи коррекционно-развивающей работы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ru-RU" altLang="ru-RU" sz="1400" dirty="0">
              <a:solidFill>
                <a:srgbClr val="2125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altLang="ru-RU" sz="14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Федеральную рабочую программу воспитания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ru-RU" altLang="ru-RU" sz="1400" dirty="0">
              <a:solidFill>
                <a:srgbClr val="2125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altLang="ru-RU" sz="14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иные материалы</a:t>
            </a:r>
          </a:p>
        </p:txBody>
      </p:sp>
      <p:sp>
        <p:nvSpPr>
          <p:cNvPr id="68" name="TextBox 12"/>
          <p:cNvSpPr txBox="1"/>
          <p:nvPr/>
        </p:nvSpPr>
        <p:spPr>
          <a:xfrm>
            <a:off x="159801" y="4139305"/>
            <a:ext cx="5592404" cy="2634676"/>
          </a:xfrm>
          <a:prstGeom prst="rect">
            <a:avLst/>
          </a:prstGeom>
          <a:noFill/>
        </p:spPr>
        <p:txBody>
          <a:bodyPr wrap="square" lIns="119997" tIns="59998" rIns="119997" bIns="59998" rtlCol="0">
            <a:spAutoFit/>
          </a:bodyPr>
          <a:lstStyle>
            <a:defPPr>
              <a:defRPr lang="en-US"/>
            </a:defPPr>
            <a:lvl1pPr marL="0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1999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3997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75996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7995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59993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51992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43990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5989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756"/>
              </a:lnSpc>
            </a:pPr>
            <a:r>
              <a:rPr lang="ru-RU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ОРГАНИЗАЦИОННЫЙ</a:t>
            </a:r>
            <a:r>
              <a:rPr lang="ru-RU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РАЗДЕЛ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4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описание психолого-педагогических и кадровых условий реализации Федеральной программы, ее материально-техническое обеспечение</a:t>
            </a:r>
          </a:p>
          <a:p>
            <a:pPr>
              <a:buFont typeface="Wingdings" panose="05000000000000000000" pitchFamily="2" charset="2"/>
              <a:buChar char="§"/>
            </a:pPr>
            <a:endParaRPr lang="ru-RU" altLang="ru-RU" sz="1400" dirty="0">
              <a:solidFill>
                <a:srgbClr val="2125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4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примерный режим и распорядок дня в дошкольных группах </a:t>
            </a:r>
          </a:p>
          <a:p>
            <a:pPr>
              <a:buFont typeface="Wingdings" panose="05000000000000000000" pitchFamily="2" charset="2"/>
              <a:buChar char="§"/>
            </a:pPr>
            <a:endParaRPr lang="ru-RU" altLang="ru-RU" sz="1400" dirty="0">
              <a:solidFill>
                <a:srgbClr val="2125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4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примерные перечни произведений разных видов искусства </a:t>
            </a:r>
          </a:p>
          <a:p>
            <a:pPr>
              <a:buFont typeface="Wingdings" panose="05000000000000000000" pitchFamily="2" charset="2"/>
              <a:buChar char="§"/>
            </a:pPr>
            <a:endParaRPr lang="ru-RU" altLang="ru-RU" sz="1400" dirty="0">
              <a:solidFill>
                <a:srgbClr val="2125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4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федеральный календарный план воспитательной работы</a:t>
            </a:r>
          </a:p>
        </p:txBody>
      </p:sp>
    </p:spTree>
    <p:extLst>
      <p:ext uri="{BB962C8B-B14F-4D97-AF65-F5344CB8AC3E}">
        <p14:creationId xmlns:p14="http://schemas.microsoft.com/office/powerpoint/2010/main" val="1878052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35;p5"/>
          <p:cNvSpPr txBox="1"/>
          <p:nvPr/>
        </p:nvSpPr>
        <p:spPr>
          <a:xfrm>
            <a:off x="1242916" y="598229"/>
            <a:ext cx="729081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1D2D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СТРУКТУРА ФОП ДО</a:t>
            </a:r>
            <a:endParaRPr sz="2800" b="1" dirty="0">
              <a:solidFill>
                <a:srgbClr val="1D2D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6205959" y="1197352"/>
            <a:ext cx="5780893" cy="5623796"/>
            <a:chOff x="6205959" y="1197352"/>
            <a:chExt cx="5780893" cy="5623796"/>
          </a:xfrm>
        </p:grpSpPr>
        <p:sp>
          <p:nvSpPr>
            <p:cNvPr id="29" name="Скругленный прямоугольник 28">
              <a:extLst>
                <a:ext uri="{FF2B5EF4-FFF2-40B4-BE49-F238E27FC236}">
                  <a16:creationId xmlns:a16="http://schemas.microsoft.com/office/drawing/2014/main" xmlns="" id="{2248C5D2-22F7-DA74-59F4-C1ACD4E65D25}"/>
                </a:ext>
              </a:extLst>
            </p:cNvPr>
            <p:cNvSpPr/>
            <p:nvPr/>
          </p:nvSpPr>
          <p:spPr>
            <a:xfrm>
              <a:off x="8773548" y="3279479"/>
              <a:ext cx="3213304" cy="3338877"/>
            </a:xfrm>
            <a:prstGeom prst="roundRect">
              <a:avLst/>
            </a:prstGeom>
            <a:ln>
              <a:solidFill>
                <a:srgbClr val="31356E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2B02ACE8-4468-FA91-26E7-8C1CD3EF1D21}"/>
                </a:ext>
              </a:extLst>
            </p:cNvPr>
            <p:cNvSpPr txBox="1"/>
            <p:nvPr/>
          </p:nvSpPr>
          <p:spPr>
            <a:xfrm>
              <a:off x="8842875" y="4020381"/>
              <a:ext cx="2962019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в сфере социальных отношений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в области формирования основ гражданственности и патриотизма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в сфере трудового воспитания</a:t>
              </a:r>
              <a:r>
                <a:rPr lang="x-none" sz="16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в области формирования основ безопасного поведения</a:t>
              </a:r>
              <a:r>
                <a:rPr lang="x-none" sz="16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285750" indent="-285750">
                <a:buFont typeface="Wingdings" pitchFamily="2" charset="2"/>
                <a:buChar char="§"/>
              </a:pPr>
              <a:endParaRPr lang="x-none" sz="1600" dirty="0">
                <a:latin typeface="Montserrat" pitchFamily="2" charset="0"/>
              </a:endParaRPr>
            </a:p>
          </p:txBody>
        </p:sp>
        <p:sp>
          <p:nvSpPr>
            <p:cNvPr id="31" name="Скругленный прямоугольник 30">
              <a:extLst>
                <a:ext uri="{FF2B5EF4-FFF2-40B4-BE49-F238E27FC236}">
                  <a16:creationId xmlns:a16="http://schemas.microsoft.com/office/drawing/2014/main" xmlns="" id="{200CE17F-CE06-B40B-6DFE-46B57F6B077F}"/>
                </a:ext>
              </a:extLst>
            </p:cNvPr>
            <p:cNvSpPr/>
            <p:nvPr/>
          </p:nvSpPr>
          <p:spPr>
            <a:xfrm>
              <a:off x="6205959" y="1197352"/>
              <a:ext cx="5757409" cy="5311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3135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00" b="1" dirty="0">
                  <a:solidFill>
                    <a:srgbClr val="31356E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ЗАДАЧИ И СОДЕРЖАНИЕ ОБРАЗОВАТЕЛЬНОЙ ДЕЯТЕЛЬНОСТИ </a:t>
              </a:r>
            </a:p>
            <a:p>
              <a:pPr algn="ctr"/>
              <a:r>
                <a:rPr lang="ru-RU" sz="15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от 2 месяцев до 1 года</a:t>
              </a:r>
              <a:r>
                <a:rPr lang="x-none" sz="15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п. </a:t>
              </a:r>
              <a:r>
                <a:rPr lang="x-none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18.1.</a:t>
              </a:r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xmlns="" id="{6885EF8B-2C59-06E8-B07F-656A5D1C6B39}"/>
                </a:ext>
              </a:extLst>
            </p:cNvPr>
            <p:cNvSpPr/>
            <p:nvPr/>
          </p:nvSpPr>
          <p:spPr>
            <a:xfrm rot="5400000">
              <a:off x="8346503" y="4740895"/>
              <a:ext cx="459559" cy="218044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1E264A"/>
            </a:solidFill>
            <a:ln>
              <a:solidFill>
                <a:srgbClr val="1E264A"/>
              </a:solidFill>
            </a:ln>
          </p:spPr>
        </p:sp>
        <p:sp>
          <p:nvSpPr>
            <p:cNvPr id="33" name="Скругленный прямоугольник 32">
              <a:extLst>
                <a:ext uri="{FF2B5EF4-FFF2-40B4-BE49-F238E27FC236}">
                  <a16:creationId xmlns:a16="http://schemas.microsoft.com/office/drawing/2014/main" xmlns="" id="{1D236068-42DE-690F-DACC-0F6A4FBCF4BB}"/>
                </a:ext>
              </a:extLst>
            </p:cNvPr>
            <p:cNvSpPr/>
            <p:nvPr/>
          </p:nvSpPr>
          <p:spPr>
            <a:xfrm>
              <a:off x="6206397" y="1788185"/>
              <a:ext cx="5780455" cy="5311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3135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00" b="1" dirty="0">
                  <a:solidFill>
                    <a:srgbClr val="31356E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ЗАДАЧИ И СОДЕРЖАНИЕ ОБРАЗОВАТЕЛЬНОЙ ДЕЯТЕЛЬНОСТИ </a:t>
              </a:r>
            </a:p>
            <a:p>
              <a:pPr algn="ctr"/>
              <a:r>
                <a:rPr lang="ru-RU" sz="15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</a:t>
              </a:r>
              <a:r>
                <a:rPr lang="ru-RU" sz="15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т 1 года до 2 лет</a:t>
              </a:r>
              <a:r>
                <a:rPr lang="x-none" sz="15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п. </a:t>
              </a:r>
              <a:r>
                <a:rPr lang="x-none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18.2.</a:t>
              </a:r>
              <a:endParaRPr lang="x-none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Скругленный прямоугольник 33">
              <a:extLst>
                <a:ext uri="{FF2B5EF4-FFF2-40B4-BE49-F238E27FC236}">
                  <a16:creationId xmlns:a16="http://schemas.microsoft.com/office/drawing/2014/main" xmlns="" id="{013356C5-DE90-C9D8-1A58-6887EA8BB655}"/>
                </a:ext>
              </a:extLst>
            </p:cNvPr>
            <p:cNvSpPr/>
            <p:nvPr/>
          </p:nvSpPr>
          <p:spPr>
            <a:xfrm>
              <a:off x="6229443" y="3582019"/>
              <a:ext cx="2097579" cy="5311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3135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от 3 лет до 4 лет</a:t>
              </a:r>
              <a:endParaRPr lang="x-none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п. </a:t>
              </a:r>
              <a:r>
                <a:rPr lang="x-none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18.4.</a:t>
              </a:r>
            </a:p>
          </p:txBody>
        </p:sp>
        <p:sp>
          <p:nvSpPr>
            <p:cNvPr id="35" name="Скругленный прямоугольник 34">
              <a:extLst>
                <a:ext uri="{FF2B5EF4-FFF2-40B4-BE49-F238E27FC236}">
                  <a16:creationId xmlns:a16="http://schemas.microsoft.com/office/drawing/2014/main" xmlns="" id="{2AEC7B1F-A35B-5565-F0D6-590E244B3C93}"/>
                </a:ext>
              </a:extLst>
            </p:cNvPr>
            <p:cNvSpPr/>
            <p:nvPr/>
          </p:nvSpPr>
          <p:spPr>
            <a:xfrm>
              <a:off x="6232512" y="4273891"/>
              <a:ext cx="2097579" cy="5311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3135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от 4 лет до 5 лет</a:t>
              </a:r>
              <a:endParaRPr lang="x-none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п. </a:t>
              </a:r>
              <a:r>
                <a:rPr lang="x-none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18.5.</a:t>
              </a:r>
            </a:p>
          </p:txBody>
        </p:sp>
        <p:sp>
          <p:nvSpPr>
            <p:cNvPr id="37" name="Скругленный прямоугольник 36">
              <a:extLst>
                <a:ext uri="{FF2B5EF4-FFF2-40B4-BE49-F238E27FC236}">
                  <a16:creationId xmlns:a16="http://schemas.microsoft.com/office/drawing/2014/main" xmlns="" id="{AC2269A8-3A9A-A2D8-2994-9FB77D93DD1A}"/>
                </a:ext>
              </a:extLst>
            </p:cNvPr>
            <p:cNvSpPr/>
            <p:nvPr/>
          </p:nvSpPr>
          <p:spPr>
            <a:xfrm>
              <a:off x="6208233" y="5072392"/>
              <a:ext cx="2097579" cy="5311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3135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от 5 лет до 6 лет</a:t>
              </a:r>
              <a:endParaRPr lang="x-none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п. </a:t>
              </a:r>
              <a:r>
                <a:rPr lang="x-none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18.6.</a:t>
              </a:r>
            </a:p>
          </p:txBody>
        </p:sp>
        <p:sp>
          <p:nvSpPr>
            <p:cNvPr id="38" name="Скругленный прямоугольник 37">
              <a:extLst>
                <a:ext uri="{FF2B5EF4-FFF2-40B4-BE49-F238E27FC236}">
                  <a16:creationId xmlns:a16="http://schemas.microsoft.com/office/drawing/2014/main" xmlns="" id="{95B2751D-19F0-32F2-4640-AD75C71209DA}"/>
                </a:ext>
              </a:extLst>
            </p:cNvPr>
            <p:cNvSpPr/>
            <p:nvPr/>
          </p:nvSpPr>
          <p:spPr>
            <a:xfrm>
              <a:off x="6212111" y="5765789"/>
              <a:ext cx="2097579" cy="5311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3135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от 6 лет до 7 лет</a:t>
              </a:r>
              <a:endParaRPr lang="x-none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п. </a:t>
              </a:r>
              <a:r>
                <a:rPr lang="x-none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18.7.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827E1F4C-5735-6849-A374-49848213915D}"/>
                </a:ext>
              </a:extLst>
            </p:cNvPr>
            <p:cNvSpPr txBox="1"/>
            <p:nvPr/>
          </p:nvSpPr>
          <p:spPr>
            <a:xfrm>
              <a:off x="9143060" y="3374497"/>
              <a:ext cx="247428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31356E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ЗАДАЧИ И СОДЕРЖАНИЕ </a:t>
              </a:r>
            </a:p>
            <a:p>
              <a:pPr algn="ctr"/>
              <a:r>
                <a:rPr lang="ru-RU" sz="1400" b="1" dirty="0">
                  <a:solidFill>
                    <a:srgbClr val="31356E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ОБРАЗОВАТЕЛЬНОЙ ДЕЯТЕЛЬНОСТИ</a:t>
              </a:r>
              <a:endParaRPr lang="x-none" sz="1400" b="1" dirty="0">
                <a:solidFill>
                  <a:srgbClr val="31356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Скругленный прямоугольник 39">
              <a:extLst>
                <a:ext uri="{FF2B5EF4-FFF2-40B4-BE49-F238E27FC236}">
                  <a16:creationId xmlns:a16="http://schemas.microsoft.com/office/drawing/2014/main" xmlns="" id="{70FA293F-C9EF-E571-40D6-615479BC935F}"/>
                </a:ext>
              </a:extLst>
            </p:cNvPr>
            <p:cNvSpPr/>
            <p:nvPr/>
          </p:nvSpPr>
          <p:spPr>
            <a:xfrm>
              <a:off x="6208233" y="2443792"/>
              <a:ext cx="5755135" cy="5311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3135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00" b="1" dirty="0">
                  <a:solidFill>
                    <a:srgbClr val="31356E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ЗАДАЧИ И СОДЕРЖАНИЕ ОБРАЗОВАТЕЛЬНОЙ ДЕЯТЕЛЬНОСТИ </a:t>
              </a:r>
            </a:p>
            <a:p>
              <a:pPr algn="ctr"/>
              <a:r>
                <a:rPr lang="ru-RU" sz="15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</a:t>
              </a:r>
              <a:r>
                <a:rPr lang="ru-RU" sz="15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т 2 лет до 3 лет</a:t>
              </a:r>
              <a:r>
                <a:rPr lang="x-none" sz="15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п. </a:t>
              </a:r>
              <a:r>
                <a:rPr lang="x-none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18.3.</a:t>
              </a:r>
              <a:endParaRPr lang="x-none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2" name="Прямая соединительная линия 41">
              <a:extLst>
                <a:ext uri="{FF2B5EF4-FFF2-40B4-BE49-F238E27FC236}">
                  <a16:creationId xmlns:a16="http://schemas.microsoft.com/office/drawing/2014/main" xmlns="" id="{75016B5B-5AAC-13D6-A9DA-1E99C7E165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42981" y="3535836"/>
              <a:ext cx="26323" cy="2761095"/>
            </a:xfrm>
            <a:prstGeom prst="line">
              <a:avLst/>
            </a:prstGeom>
            <a:ln w="28575">
              <a:solidFill>
                <a:srgbClr val="1E26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Группа 42"/>
          <p:cNvGrpSpPr/>
          <p:nvPr/>
        </p:nvGrpSpPr>
        <p:grpSpPr>
          <a:xfrm>
            <a:off x="413684" y="1227665"/>
            <a:ext cx="5612589" cy="996957"/>
            <a:chOff x="7193152" y="3909770"/>
            <a:chExt cx="4732008" cy="996957"/>
          </a:xfrm>
        </p:grpSpPr>
        <p:grpSp>
          <p:nvGrpSpPr>
            <p:cNvPr id="44" name="Группа 43"/>
            <p:cNvGrpSpPr/>
            <p:nvPr/>
          </p:nvGrpSpPr>
          <p:grpSpPr>
            <a:xfrm>
              <a:off x="7193152" y="3909770"/>
              <a:ext cx="4732008" cy="747943"/>
              <a:chOff x="391061" y="2581351"/>
              <a:chExt cx="5580435" cy="747943"/>
            </a:xfrm>
          </p:grpSpPr>
          <p:sp>
            <p:nvSpPr>
              <p:cNvPr id="46" name="圆角矩形 72"/>
              <p:cNvSpPr>
                <a:spLocks noChangeArrowheads="1"/>
              </p:cNvSpPr>
              <p:nvPr/>
            </p:nvSpPr>
            <p:spPr bwMode="auto">
              <a:xfrm>
                <a:off x="1060986" y="2581352"/>
                <a:ext cx="4910510" cy="747942"/>
              </a:xfrm>
              <a:prstGeom prst="roundRect">
                <a:avLst>
                  <a:gd name="adj" fmla="val 16667"/>
                </a:avLst>
              </a:prstGeom>
              <a:solidFill>
                <a:srgbClr val="425FA0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9" name="圆角矩形 10"/>
              <p:cNvSpPr>
                <a:spLocks noChangeArrowheads="1"/>
              </p:cNvSpPr>
              <p:nvPr/>
            </p:nvSpPr>
            <p:spPr bwMode="auto">
              <a:xfrm>
                <a:off x="391061" y="2581351"/>
                <a:ext cx="1031875" cy="747943"/>
              </a:xfrm>
              <a:custGeom>
                <a:avLst/>
                <a:gdLst>
                  <a:gd name="T0" fmla="*/ 0 w 760508"/>
                  <a:gd name="T1" fmla="*/ 0 h 412624"/>
                  <a:gd name="T2" fmla="*/ 760508 w 760508"/>
                  <a:gd name="T3" fmla="*/ 412624 h 412624"/>
                </a:gdLst>
                <a:ahLst/>
                <a:cxnLst/>
                <a:rect l="T0" t="T1" r="T2" b="T3"/>
                <a:pathLst>
                  <a:path w="760508" h="412624">
                    <a:moveTo>
                      <a:pt x="68772" y="0"/>
                    </a:moveTo>
                    <a:lnTo>
                      <a:pt x="322746" y="0"/>
                    </a:lnTo>
                    <a:lnTo>
                      <a:pt x="397990" y="0"/>
                    </a:lnTo>
                    <a:lnTo>
                      <a:pt x="554196" y="0"/>
                    </a:lnTo>
                    <a:lnTo>
                      <a:pt x="760508" y="206312"/>
                    </a:lnTo>
                    <a:lnTo>
                      <a:pt x="554196" y="412624"/>
                    </a:lnTo>
                    <a:lnTo>
                      <a:pt x="397990" y="412624"/>
                    </a:lnTo>
                    <a:lnTo>
                      <a:pt x="322746" y="412624"/>
                    </a:lnTo>
                    <a:lnTo>
                      <a:pt x="68772" y="412624"/>
                    </a:lnTo>
                    <a:cubicBezTo>
                      <a:pt x="30790" y="412624"/>
                      <a:pt x="0" y="381834"/>
                      <a:pt x="0" y="343852"/>
                    </a:cubicBezTo>
                    <a:lnTo>
                      <a:pt x="0" y="68772"/>
                    </a:lnTo>
                    <a:cubicBezTo>
                      <a:pt x="0" y="30790"/>
                      <a:pt x="30790" y="0"/>
                      <a:pt x="68772" y="0"/>
                    </a:cubicBezTo>
                    <a:close/>
                  </a:path>
                </a:pathLst>
              </a:custGeom>
              <a:solidFill>
                <a:srgbClr val="819FCF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45" name="Прямоугольник 44"/>
            <p:cNvSpPr/>
            <p:nvPr/>
          </p:nvSpPr>
          <p:spPr>
            <a:xfrm>
              <a:off x="8066022" y="3983397"/>
              <a:ext cx="385913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СОЦИАЛЬНО-КОММУНИКАТИВНОЕ  РАЗВИТИЕ </a:t>
              </a:r>
              <a:r>
                <a:rPr lang="ru-RU" sz="1200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п. 18</a:t>
              </a:r>
              <a:r>
                <a:rPr lang="x-none" sz="1200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70" name="Рисунок 69">
            <a:extLst>
              <a:ext uri="{FF2B5EF4-FFF2-40B4-BE49-F238E27FC236}">
                <a16:creationId xmlns:a16="http://schemas.microsoft.com/office/drawing/2014/main" xmlns="" id="{E928A9A3-7F23-33E3-4F58-9E893AE0B1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85" y="2239218"/>
            <a:ext cx="4481021" cy="3009221"/>
          </a:xfrm>
          <a:prstGeom prst="rect">
            <a:avLst/>
          </a:prstGeom>
        </p:spPr>
      </p:pic>
      <p:sp>
        <p:nvSpPr>
          <p:cNvPr id="71" name="Скругленный прямоугольник 70">
            <a:extLst>
              <a:ext uri="{FF2B5EF4-FFF2-40B4-BE49-F238E27FC236}">
                <a16:creationId xmlns:a16="http://schemas.microsoft.com/office/drawing/2014/main" xmlns="" id="{70FA293F-C9EF-E571-40D6-615479BC935F}"/>
              </a:ext>
            </a:extLst>
          </p:cNvPr>
          <p:cNvSpPr/>
          <p:nvPr/>
        </p:nvSpPr>
        <p:spPr>
          <a:xfrm>
            <a:off x="343751" y="5420764"/>
            <a:ext cx="5596756" cy="1076258"/>
          </a:xfrm>
          <a:prstGeom prst="roundRect">
            <a:avLst/>
          </a:prstGeom>
          <a:solidFill>
            <a:schemeClr val="bg1"/>
          </a:solidFill>
          <a:ln>
            <a:solidFill>
              <a:srgbClr val="313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31356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Решение задач воспитания направлено на приобщение детей к ценностям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«Родина», «Природа», «Семья», «Человек», «Жизнь», «Добро», «Милосердие», «Дружба», «Сотрудничество», «Труд»</a:t>
            </a:r>
            <a:endParaRPr lang="x-none" sz="16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0031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SubTitle"/>
  <p:tag name="MH_ORDER" val="1"/>
  <p:tag name="PA" val="v3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Other"/>
  <p:tag name="MH_ORDER" val="1"/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Other"/>
  <p:tag name="MH_ORDER" val="1"/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SubTitle"/>
  <p:tag name="MH_ORDER" val="2"/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Other"/>
  <p:tag name="MH_ORDER" val="2"/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SubTitle"/>
  <p:tag name="MH_ORDER" val="3"/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Other"/>
  <p:tag name="MH_ORDER" val="3"/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SubTitle"/>
  <p:tag name="MH_ORDER" val="4"/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Other"/>
  <p:tag name="MH_ORDER" val="4"/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SubTitle"/>
  <p:tag name="MH_ORDER" val="1"/>
  <p:tag name="PA" val="v3.0.1"/>
</p:tagLst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3301</TotalTime>
  <Words>3868</Words>
  <Application>Microsoft Office PowerPoint</Application>
  <PresentationFormat>Широкоэкранный</PresentationFormat>
  <Paragraphs>683</Paragraphs>
  <Slides>31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31</vt:i4>
      </vt:variant>
    </vt:vector>
  </HeadingPairs>
  <TitlesOfParts>
    <vt:vector size="43" baseType="lpstr">
      <vt:lpstr>微软雅黑</vt:lpstr>
      <vt:lpstr>宋体</vt:lpstr>
      <vt:lpstr>Arial</vt:lpstr>
      <vt:lpstr>Calibri</vt:lpstr>
      <vt:lpstr>Century Gothic</vt:lpstr>
      <vt:lpstr>Montserrat</vt:lpstr>
      <vt:lpstr>Muller Light</vt:lpstr>
      <vt:lpstr>Tahoma</vt:lpstr>
      <vt:lpstr>Times New Roman</vt:lpstr>
      <vt:lpstr>Wingdings</vt:lpstr>
      <vt:lpstr>Оформление по умолчанию</vt:lpstr>
      <vt:lpstr>1_Оформление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ПК26</cp:lastModifiedBy>
  <cp:revision>166</cp:revision>
  <dcterms:created xsi:type="dcterms:W3CDTF">2023-01-27T08:39:26Z</dcterms:created>
  <dcterms:modified xsi:type="dcterms:W3CDTF">2023-06-06T06:56:25Z</dcterms:modified>
</cp:coreProperties>
</file>