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6" r:id="rId2"/>
    <p:sldId id="318" r:id="rId3"/>
    <p:sldId id="319" r:id="rId4"/>
    <p:sldId id="320" r:id="rId5"/>
    <p:sldId id="324" r:id="rId6"/>
    <p:sldId id="322" r:id="rId7"/>
    <p:sldId id="323" r:id="rId8"/>
    <p:sldId id="331" r:id="rId9"/>
    <p:sldId id="332" r:id="rId10"/>
    <p:sldId id="329" r:id="rId11"/>
    <p:sldId id="330" r:id="rId12"/>
    <p:sldId id="328" r:id="rId13"/>
    <p:sldId id="327" r:id="rId14"/>
    <p:sldId id="316" r:id="rId15"/>
  </p:sldIdLst>
  <p:sldSz cx="13439775" cy="7559675"/>
  <p:notesSz cx="6858000" cy="9144000"/>
  <p:embeddedFontLst>
    <p:embeddedFont>
      <p:font typeface="Tahoma" panose="020B0604030504040204" pitchFamily="34" charset="0"/>
      <p:regular r:id="rId17"/>
      <p:bold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Montserrat" panose="020B0604020202020204" charset="-52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583997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1pPr>
    <a:lvl2pPr marL="291999" algn="l" defTabSz="583997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2pPr>
    <a:lvl3pPr marL="583997" algn="l" defTabSz="583997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3pPr>
    <a:lvl4pPr marL="875996" algn="l" defTabSz="583997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4pPr>
    <a:lvl5pPr marL="1167995" algn="l" defTabSz="583997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5pPr>
    <a:lvl6pPr marL="1459993" algn="l" defTabSz="583997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6pPr>
    <a:lvl7pPr marL="1751992" algn="l" defTabSz="583997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7pPr>
    <a:lvl8pPr marL="2043990" algn="l" defTabSz="583997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8pPr>
    <a:lvl9pPr marL="2335989" algn="l" defTabSz="583997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87" userDrawn="1">
          <p15:clr>
            <a:srgbClr val="A4A3A4"/>
          </p15:clr>
        </p15:guide>
        <p15:guide id="2" pos="21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BEF7"/>
    <a:srgbClr val="86A4FA"/>
    <a:srgbClr val="E0E7F3"/>
    <a:srgbClr val="2B58D5"/>
    <a:srgbClr val="EFF1F8"/>
    <a:srgbClr val="31356E"/>
    <a:srgbClr val="F7FA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51" autoAdjust="0"/>
    <p:restoredTop sz="95380" autoAdjust="0"/>
  </p:normalViewPr>
  <p:slideViewPr>
    <p:cSldViewPr>
      <p:cViewPr varScale="1">
        <p:scale>
          <a:sx n="106" d="100"/>
          <a:sy n="106" d="100"/>
        </p:scale>
        <p:origin x="510" y="102"/>
      </p:cViewPr>
      <p:guideLst>
        <p:guide orient="horz" pos="1587"/>
        <p:guide pos="21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ontserrat" panose="00000500000000000000" pitchFamily="50" charset="-52"/>
              </a:defRPr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ontserrat" panose="00000500000000000000" pitchFamily="50" charset="-52"/>
              </a:defRPr>
            </a:lvl1pPr>
          </a:lstStyle>
          <a:p>
            <a:fld id="{33287FFF-AE2C-425C-9835-DB19311E470B}" type="datetimeFigureOut">
              <a:rPr lang="ru-RU" smtClean="0"/>
              <a:pPr/>
              <a:t>06.06.2023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ontserrat" panose="00000500000000000000" pitchFamily="50" charset="-52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ontserrat" panose="00000500000000000000" pitchFamily="50" charset="-52"/>
              </a:defRPr>
            </a:lvl1pPr>
          </a:lstStyle>
          <a:p>
            <a:fld id="{5E41B4F3-3C29-42A4-8FE5-A1316E5930F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4072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ontserrat" panose="00000500000000000000" pitchFamily="50" charset="-52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ontserrat" panose="00000500000000000000" pitchFamily="50" charset="-52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ontserrat" panose="00000500000000000000" pitchFamily="50" charset="-52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ontserrat" panose="00000500000000000000" pitchFamily="50" charset="-52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ontserrat" panose="00000500000000000000" pitchFamily="50" charset="-52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1B4F3-3C29-42A4-8FE5-A1316E5930F2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6822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1B4F3-3C29-42A4-8FE5-A1316E5930F2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6652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1B4F3-3C29-42A4-8FE5-A1316E5930F2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6652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1B4F3-3C29-42A4-8FE5-A1316E5930F2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6652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1B4F3-3C29-42A4-8FE5-A1316E5930F2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1142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0CC9554-1169-413F-AE5D-57D80560D80B}"/>
              </a:ext>
            </a:extLst>
          </p:cNvPr>
          <p:cNvSpPr txBox="1"/>
          <p:nvPr userDrawn="1"/>
        </p:nvSpPr>
        <p:spPr>
          <a:xfrm>
            <a:off x="12618617" y="6980236"/>
            <a:ext cx="578270" cy="3689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2500"/>
              </a:lnSpc>
            </a:pPr>
            <a:fld id="{D5F9D332-E083-470C-93C5-D28EBD0A26B5}" type="slidenum">
              <a:rPr lang="ru-RU" sz="1200" b="1" smtClean="0">
                <a:solidFill>
                  <a:schemeClr val="bg1">
                    <a:lumMod val="65000"/>
                  </a:schemeClr>
                </a:solidFill>
                <a:latin typeface="Montserrat" panose="00000500000000000000" pitchFamily="50" charset="-52"/>
              </a:rPr>
              <a:pPr algn="r">
                <a:lnSpc>
                  <a:spcPts val="2500"/>
                </a:lnSpc>
              </a:pPr>
              <a:t>‹#›</a:t>
            </a:fld>
            <a:endParaRPr lang="ru-RU" sz="1200" dirty="0">
              <a:solidFill>
                <a:schemeClr val="bg1">
                  <a:lumMod val="65000"/>
                </a:schemeClr>
              </a:solidFill>
              <a:latin typeface="Montserrat" panose="00000500000000000000" pitchFamily="50" charset="-52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DBE215EF-4643-519C-6C2E-31DE1644195D}"/>
              </a:ext>
            </a:extLst>
          </p:cNvPr>
          <p:cNvGrpSpPr/>
          <p:nvPr userDrawn="1"/>
        </p:nvGrpSpPr>
        <p:grpSpPr>
          <a:xfrm>
            <a:off x="-1" y="0"/>
            <a:ext cx="13439775" cy="7559675"/>
            <a:chOff x="0" y="0"/>
            <a:chExt cx="12192000" cy="6858000"/>
          </a:xfrm>
        </p:grpSpPr>
        <p:pic>
          <p:nvPicPr>
            <p:cNvPr id="9" name="Рисунок 8">
              <a:extLst>
                <a:ext uri="{FF2B5EF4-FFF2-40B4-BE49-F238E27FC236}">
                  <a16:creationId xmlns="" xmlns:a16="http://schemas.microsoft.com/office/drawing/2014/main" id="{DE4776B0-EA2E-03EF-36CE-F0103C3C10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l="10230" t="14197" r="18354" b="45061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  <a:effectLst>
              <a:reflection endPos="0" dir="5400000" sy="-100000" algn="bl" rotWithShape="0"/>
            </a:effectLst>
          </p:spPr>
        </p:pic>
        <p:sp>
          <p:nvSpPr>
            <p:cNvPr id="10" name="Прямоугольник 9">
              <a:extLst>
                <a:ext uri="{FF2B5EF4-FFF2-40B4-BE49-F238E27FC236}">
                  <a16:creationId xmlns="" xmlns:a16="http://schemas.microsoft.com/office/drawing/2014/main" id="{81F1CB62-931F-BCCD-9783-A6527B7E429A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99000">
                  <a:schemeClr val="bg1">
                    <a:alpha val="47442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 dirty="0"/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895EF6AB-BC7D-096D-F667-0F46BD181B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8434" b="-17109"/>
          <a:stretch/>
        </p:blipFill>
        <p:spPr>
          <a:xfrm>
            <a:off x="12534648" y="215441"/>
            <a:ext cx="738181" cy="6480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0CC9554-1169-413F-AE5D-57D80560D80B}"/>
              </a:ext>
            </a:extLst>
          </p:cNvPr>
          <p:cNvSpPr txBox="1"/>
          <p:nvPr userDrawn="1"/>
        </p:nvSpPr>
        <p:spPr>
          <a:xfrm>
            <a:off x="12618617" y="6980236"/>
            <a:ext cx="578270" cy="3689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2500"/>
              </a:lnSpc>
            </a:pPr>
            <a:fld id="{D5F9D332-E083-470C-93C5-D28EBD0A26B5}" type="slidenum">
              <a:rPr lang="ru-RU" sz="1200" b="1" smtClean="0">
                <a:solidFill>
                  <a:schemeClr val="bg1">
                    <a:lumMod val="65000"/>
                  </a:schemeClr>
                </a:solidFill>
                <a:latin typeface="Montserrat" panose="00000500000000000000" pitchFamily="50" charset="-52"/>
              </a:rPr>
              <a:pPr algn="r">
                <a:lnSpc>
                  <a:spcPts val="2500"/>
                </a:lnSpc>
              </a:pPr>
              <a:t>‹#›</a:t>
            </a:fld>
            <a:endParaRPr lang="ru-RU" sz="1200" dirty="0">
              <a:solidFill>
                <a:schemeClr val="bg1">
                  <a:lumMod val="65000"/>
                </a:schemeClr>
              </a:solidFill>
              <a:latin typeface="Montserrat" panose="00000500000000000000" pitchFamily="50" charset="-52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BD0476E-BA9F-3CDB-E44F-42095A1C97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7000" contrast="11000"/>
                    </a14:imgEffect>
                  </a14:imgLayer>
                </a14:imgProps>
              </a:ext>
            </a:extLst>
          </a:blip>
          <a:srcRect l="16246" t="7135" r="16779" b="25891"/>
          <a:stretch/>
        </p:blipFill>
        <p:spPr>
          <a:xfrm>
            <a:off x="0" y="-30163"/>
            <a:ext cx="13439775" cy="758983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D7FAA92-384F-A3EC-AA61-42D29246FF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8434" b="-17109"/>
          <a:stretch/>
        </p:blipFill>
        <p:spPr>
          <a:xfrm>
            <a:off x="12534648" y="215441"/>
            <a:ext cx="738181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165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0CC9554-1169-413F-AE5D-57D80560D80B}"/>
              </a:ext>
            </a:extLst>
          </p:cNvPr>
          <p:cNvSpPr txBox="1"/>
          <p:nvPr userDrawn="1"/>
        </p:nvSpPr>
        <p:spPr>
          <a:xfrm>
            <a:off x="12618617" y="6980236"/>
            <a:ext cx="578270" cy="3689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2500"/>
              </a:lnSpc>
            </a:pPr>
            <a:fld id="{D5F9D332-E083-470C-93C5-D28EBD0A26B5}" type="slidenum">
              <a:rPr lang="ru-RU" sz="1200" b="1" smtClean="0">
                <a:solidFill>
                  <a:schemeClr val="bg1">
                    <a:lumMod val="65000"/>
                  </a:schemeClr>
                </a:solidFill>
                <a:latin typeface="Montserrat" panose="00000500000000000000" pitchFamily="50" charset="-52"/>
              </a:rPr>
              <a:pPr algn="r">
                <a:lnSpc>
                  <a:spcPts val="2500"/>
                </a:lnSpc>
              </a:pPr>
              <a:t>‹#›</a:t>
            </a:fld>
            <a:endParaRPr lang="ru-RU" sz="1200" dirty="0">
              <a:solidFill>
                <a:schemeClr val="bg1">
                  <a:lumMod val="65000"/>
                </a:schemeClr>
              </a:solidFill>
              <a:latin typeface="Montserrat" panose="00000500000000000000" pitchFamily="50" charset="-52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BC0E2248-3381-710A-A75A-70E5DA0E51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3000" contrast="20000"/>
                    </a14:imgEffect>
                  </a14:imgLayer>
                </a14:imgProps>
              </a:ext>
            </a:extLst>
          </a:blip>
          <a:srcRect l="12915" t="2" b="12915"/>
          <a:stretch/>
        </p:blipFill>
        <p:spPr>
          <a:xfrm>
            <a:off x="0" y="-1"/>
            <a:ext cx="13439421" cy="755967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097E1BB-3520-A6AE-22B0-9044D07BAF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219" y="755502"/>
            <a:ext cx="2564637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143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EE31D12-1183-A1A2-B4C1-C9B526A64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/>
          <a:srcRect l="31932" t="36237" r="16241" b="7092"/>
          <a:stretch/>
        </p:blipFill>
        <p:spPr>
          <a:xfrm>
            <a:off x="-1" y="0"/>
            <a:ext cx="13439776" cy="7559675"/>
          </a:xfrm>
          <a:prstGeom prst="rect">
            <a:avLst/>
          </a:prstGeom>
        </p:spPr>
      </p:pic>
      <p:sp>
        <p:nvSpPr>
          <p:cNvPr id="4" name="Номер слайда 13">
            <a:extLst>
              <a:ext uri="{FF2B5EF4-FFF2-40B4-BE49-F238E27FC236}">
                <a16:creationId xmlns:a16="http://schemas.microsoft.com/office/drawing/2014/main" xmlns="" id="{5C8DF216-3633-B2CA-AAE0-F2910FE38457}"/>
              </a:ext>
            </a:extLst>
          </p:cNvPr>
          <p:cNvSpPr txBox="1">
            <a:spLocks/>
          </p:cNvSpPr>
          <p:nvPr userDrawn="1"/>
        </p:nvSpPr>
        <p:spPr>
          <a:xfrm>
            <a:off x="10688667" y="6880706"/>
            <a:ext cx="2456959" cy="402483"/>
          </a:xfrm>
          <a:prstGeom prst="rect">
            <a:avLst/>
          </a:prstGeom>
        </p:spPr>
        <p:txBody>
          <a:bodyPr vert="horz" lIns="81895" tIns="40948" rIns="81895" bIns="40948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8686F3-5CEE-AD4D-A44F-5D8312DE5C23}" type="slidenum">
              <a:rPr lang="ru-RU" sz="2200" b="1" smtClean="0">
                <a:solidFill>
                  <a:schemeClr val="bg1">
                    <a:alpha val="34034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2900" b="1" dirty="0">
              <a:solidFill>
                <a:schemeClr val="bg1">
                  <a:alpha val="34034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982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5994" y="201825"/>
            <a:ext cx="6047899" cy="839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994" y="1175951"/>
            <a:ext cx="6047899" cy="3326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35994" y="4671134"/>
            <a:ext cx="1567974" cy="268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2">
                <a:solidFill>
                  <a:schemeClr val="tx1">
                    <a:tint val="75000"/>
                  </a:schemeClr>
                </a:solidFill>
                <a:latin typeface="Montserrat" panose="00000500000000000000" pitchFamily="50" charset="-52"/>
              </a:defRPr>
            </a:lvl1pPr>
          </a:lstStyle>
          <a:p>
            <a:fld id="{1D8BD707-D9CF-40AE-B4C6-C98DA3205C09}" type="datetimeFigureOut">
              <a:rPr lang="en-US" smtClean="0"/>
              <a:pPr/>
              <a:t>6/6/2023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95961" y="4671134"/>
            <a:ext cx="2127964" cy="268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2">
                <a:solidFill>
                  <a:schemeClr val="tx1">
                    <a:tint val="75000"/>
                  </a:schemeClr>
                </a:solidFill>
                <a:latin typeface="Montserrat" panose="00000500000000000000" pitchFamily="50" charset="-52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15919" y="4671134"/>
            <a:ext cx="1567974" cy="268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2">
                <a:solidFill>
                  <a:schemeClr val="tx1">
                    <a:tint val="75000"/>
                  </a:schemeClr>
                </a:solidFill>
                <a:latin typeface="Montserrat" panose="00000500000000000000" pitchFamily="50" charset="-52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</p:sldLayoutIdLst>
  <p:txStyles>
    <p:titleStyle>
      <a:lvl1pPr algn="ctr" defTabSz="534558" rtl="0" eaLnBrk="1" latinLnBrk="0" hangingPunct="1">
        <a:spcBef>
          <a:spcPct val="0"/>
        </a:spcBef>
        <a:buNone/>
        <a:defRPr sz="2572" kern="1200">
          <a:solidFill>
            <a:schemeClr val="tx1"/>
          </a:solidFill>
          <a:latin typeface="Montserrat" panose="00000500000000000000" pitchFamily="50" charset="-52"/>
          <a:ea typeface="+mj-ea"/>
          <a:cs typeface="+mj-cs"/>
        </a:defRPr>
      </a:lvl1pPr>
    </p:titleStyle>
    <p:bodyStyle>
      <a:lvl1pPr marL="200459" indent="-200459" algn="l" defTabSz="534558" rtl="0" eaLnBrk="1" latinLnBrk="0" hangingPunct="1">
        <a:spcBef>
          <a:spcPct val="20000"/>
        </a:spcBef>
        <a:buFont typeface="Arial" pitchFamily="34" charset="0"/>
        <a:buChar char="•"/>
        <a:defRPr sz="1871" kern="1200">
          <a:solidFill>
            <a:schemeClr val="tx1"/>
          </a:solidFill>
          <a:latin typeface="Montserrat" panose="00000500000000000000" pitchFamily="50" charset="-52"/>
          <a:ea typeface="+mn-ea"/>
          <a:cs typeface="+mn-cs"/>
        </a:defRPr>
      </a:lvl1pPr>
      <a:lvl2pPr marL="434329" indent="-167049" algn="l" defTabSz="534558" rtl="0" eaLnBrk="1" latinLnBrk="0" hangingPunct="1">
        <a:spcBef>
          <a:spcPct val="20000"/>
        </a:spcBef>
        <a:buFont typeface="Arial" pitchFamily="34" charset="0"/>
        <a:buChar char="–"/>
        <a:defRPr sz="1637" kern="1200">
          <a:solidFill>
            <a:schemeClr val="tx1"/>
          </a:solidFill>
          <a:latin typeface="Montserrat" panose="00000500000000000000" pitchFamily="50" charset="-52"/>
          <a:ea typeface="+mn-ea"/>
          <a:cs typeface="+mn-cs"/>
        </a:defRPr>
      </a:lvl2pPr>
      <a:lvl3pPr marL="668198" indent="-133640" algn="l" defTabSz="534558" rtl="0" eaLnBrk="1" latinLnBrk="0" hangingPunct="1">
        <a:spcBef>
          <a:spcPct val="20000"/>
        </a:spcBef>
        <a:buFont typeface="Arial" pitchFamily="34" charset="0"/>
        <a:buChar char="•"/>
        <a:defRPr sz="1403" kern="1200">
          <a:solidFill>
            <a:schemeClr val="tx1"/>
          </a:solidFill>
          <a:latin typeface="Montserrat" panose="00000500000000000000" pitchFamily="50" charset="-52"/>
          <a:ea typeface="+mn-ea"/>
          <a:cs typeface="+mn-cs"/>
        </a:defRPr>
      </a:lvl3pPr>
      <a:lvl4pPr marL="935477" indent="-133640" algn="l" defTabSz="534558" rtl="0" eaLnBrk="1" latinLnBrk="0" hangingPunct="1">
        <a:spcBef>
          <a:spcPct val="20000"/>
        </a:spcBef>
        <a:buFont typeface="Arial" pitchFamily="34" charset="0"/>
        <a:buChar char="–"/>
        <a:defRPr sz="1169" kern="1200">
          <a:solidFill>
            <a:schemeClr val="tx1"/>
          </a:solidFill>
          <a:latin typeface="Montserrat" panose="00000500000000000000" pitchFamily="50" charset="-52"/>
          <a:ea typeface="+mn-ea"/>
          <a:cs typeface="+mn-cs"/>
        </a:defRPr>
      </a:lvl4pPr>
      <a:lvl5pPr marL="1202756" indent="-133640" algn="l" defTabSz="534558" rtl="0" eaLnBrk="1" latinLnBrk="0" hangingPunct="1">
        <a:spcBef>
          <a:spcPct val="20000"/>
        </a:spcBef>
        <a:buFont typeface="Arial" pitchFamily="34" charset="0"/>
        <a:buChar char="»"/>
        <a:defRPr sz="1169" kern="1200">
          <a:solidFill>
            <a:schemeClr val="tx1"/>
          </a:solidFill>
          <a:latin typeface="Montserrat" panose="00000500000000000000" pitchFamily="50" charset="-52"/>
          <a:ea typeface="+mn-ea"/>
          <a:cs typeface="+mn-cs"/>
        </a:defRPr>
      </a:lvl5pPr>
      <a:lvl6pPr marL="1470035" indent="-133640" algn="l" defTabSz="534558" rtl="0" eaLnBrk="1" latinLnBrk="0" hangingPunct="1">
        <a:spcBef>
          <a:spcPct val="20000"/>
        </a:spcBef>
        <a:buFont typeface="Arial" pitchFamily="34" charset="0"/>
        <a:buChar char="•"/>
        <a:defRPr sz="1169" kern="1200">
          <a:solidFill>
            <a:schemeClr val="tx1"/>
          </a:solidFill>
          <a:latin typeface="+mn-lt"/>
          <a:ea typeface="+mn-ea"/>
          <a:cs typeface="+mn-cs"/>
        </a:defRPr>
      </a:lvl6pPr>
      <a:lvl7pPr marL="1737314" indent="-133640" algn="l" defTabSz="534558" rtl="0" eaLnBrk="1" latinLnBrk="0" hangingPunct="1">
        <a:spcBef>
          <a:spcPct val="20000"/>
        </a:spcBef>
        <a:buFont typeface="Arial" pitchFamily="34" charset="0"/>
        <a:buChar char="•"/>
        <a:defRPr sz="1169" kern="1200">
          <a:solidFill>
            <a:schemeClr val="tx1"/>
          </a:solidFill>
          <a:latin typeface="+mn-lt"/>
          <a:ea typeface="+mn-ea"/>
          <a:cs typeface="+mn-cs"/>
        </a:defRPr>
      </a:lvl7pPr>
      <a:lvl8pPr marL="2004593" indent="-133640" algn="l" defTabSz="534558" rtl="0" eaLnBrk="1" latinLnBrk="0" hangingPunct="1">
        <a:spcBef>
          <a:spcPct val="20000"/>
        </a:spcBef>
        <a:buFont typeface="Arial" pitchFamily="34" charset="0"/>
        <a:buChar char="•"/>
        <a:defRPr sz="1169" kern="1200">
          <a:solidFill>
            <a:schemeClr val="tx1"/>
          </a:solidFill>
          <a:latin typeface="+mn-lt"/>
          <a:ea typeface="+mn-ea"/>
          <a:cs typeface="+mn-cs"/>
        </a:defRPr>
      </a:lvl8pPr>
      <a:lvl9pPr marL="2271873" indent="-133640" algn="l" defTabSz="534558" rtl="0" eaLnBrk="1" latinLnBrk="0" hangingPunct="1">
        <a:spcBef>
          <a:spcPct val="20000"/>
        </a:spcBef>
        <a:buFont typeface="Arial" pitchFamily="34" charset="0"/>
        <a:buChar char="•"/>
        <a:defRPr sz="116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34558" rtl="0" eaLnBrk="1" latinLnBrk="0" hangingPunct="1">
        <a:defRPr sz="1052" kern="1200">
          <a:solidFill>
            <a:schemeClr val="tx1"/>
          </a:solidFill>
          <a:latin typeface="+mn-lt"/>
          <a:ea typeface="+mn-ea"/>
          <a:cs typeface="+mn-cs"/>
        </a:defRPr>
      </a:lvl1pPr>
      <a:lvl2pPr marL="267279" algn="l" defTabSz="534558" rtl="0" eaLnBrk="1" latinLnBrk="0" hangingPunct="1">
        <a:defRPr sz="1052" kern="1200">
          <a:solidFill>
            <a:schemeClr val="tx1"/>
          </a:solidFill>
          <a:latin typeface="+mn-lt"/>
          <a:ea typeface="+mn-ea"/>
          <a:cs typeface="+mn-cs"/>
        </a:defRPr>
      </a:lvl2pPr>
      <a:lvl3pPr marL="534558" algn="l" defTabSz="534558" rtl="0" eaLnBrk="1" latinLnBrk="0" hangingPunct="1">
        <a:defRPr sz="1052" kern="1200">
          <a:solidFill>
            <a:schemeClr val="tx1"/>
          </a:solidFill>
          <a:latin typeface="+mn-lt"/>
          <a:ea typeface="+mn-ea"/>
          <a:cs typeface="+mn-cs"/>
        </a:defRPr>
      </a:lvl3pPr>
      <a:lvl4pPr marL="801837" algn="l" defTabSz="534558" rtl="0" eaLnBrk="1" latinLnBrk="0" hangingPunct="1">
        <a:defRPr sz="1052" kern="1200">
          <a:solidFill>
            <a:schemeClr val="tx1"/>
          </a:solidFill>
          <a:latin typeface="+mn-lt"/>
          <a:ea typeface="+mn-ea"/>
          <a:cs typeface="+mn-cs"/>
        </a:defRPr>
      </a:lvl4pPr>
      <a:lvl5pPr marL="1069116" algn="l" defTabSz="534558" rtl="0" eaLnBrk="1" latinLnBrk="0" hangingPunct="1">
        <a:defRPr sz="1052" kern="1200">
          <a:solidFill>
            <a:schemeClr val="tx1"/>
          </a:solidFill>
          <a:latin typeface="+mn-lt"/>
          <a:ea typeface="+mn-ea"/>
          <a:cs typeface="+mn-cs"/>
        </a:defRPr>
      </a:lvl5pPr>
      <a:lvl6pPr marL="1336396" algn="l" defTabSz="534558" rtl="0" eaLnBrk="1" latinLnBrk="0" hangingPunct="1">
        <a:defRPr sz="1052" kern="1200">
          <a:solidFill>
            <a:schemeClr val="tx1"/>
          </a:solidFill>
          <a:latin typeface="+mn-lt"/>
          <a:ea typeface="+mn-ea"/>
          <a:cs typeface="+mn-cs"/>
        </a:defRPr>
      </a:lvl6pPr>
      <a:lvl7pPr marL="1603675" algn="l" defTabSz="534558" rtl="0" eaLnBrk="1" latinLnBrk="0" hangingPunct="1">
        <a:defRPr sz="1052" kern="1200">
          <a:solidFill>
            <a:schemeClr val="tx1"/>
          </a:solidFill>
          <a:latin typeface="+mn-lt"/>
          <a:ea typeface="+mn-ea"/>
          <a:cs typeface="+mn-cs"/>
        </a:defRPr>
      </a:lvl7pPr>
      <a:lvl8pPr marL="1870954" algn="l" defTabSz="534558" rtl="0" eaLnBrk="1" latinLnBrk="0" hangingPunct="1">
        <a:defRPr sz="1052" kern="1200">
          <a:solidFill>
            <a:schemeClr val="tx1"/>
          </a:solidFill>
          <a:latin typeface="+mn-lt"/>
          <a:ea typeface="+mn-ea"/>
          <a:cs typeface="+mn-cs"/>
        </a:defRPr>
      </a:lvl8pPr>
      <a:lvl9pPr marL="2138233" algn="l" defTabSz="534558" rtl="0" eaLnBrk="1" latinLnBrk="0" hangingPunct="1">
        <a:defRPr sz="10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0.png"/><Relationship Id="rId7" Type="http://schemas.openxmlformats.org/officeDocument/2006/relationships/image" Target="../media/image20.jpe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hyperlink" Target="http://publication.pravo.gov.ru/Document/View/0001202212280044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2.png"/><Relationship Id="rId3" Type="http://schemas.openxmlformats.org/officeDocument/2006/relationships/image" Target="../media/image33.png"/><Relationship Id="rId7" Type="http://schemas.openxmlformats.org/officeDocument/2006/relationships/image" Target="../media/image10.png"/><Relationship Id="rId12" Type="http://schemas.microsoft.com/office/2007/relationships/hdphoto" Target="../media/hdphoto1.wdp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image" Target="../media/image9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547687" y="3246437"/>
            <a:ext cx="1104900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3600" b="1" spc="79" dirty="0" smtClean="0">
                <a:solidFill>
                  <a:srgbClr val="FFFFFF"/>
                </a:solidFill>
                <a:latin typeface="Montserrat" panose="00000500000000000000" pitchFamily="50" charset="-52"/>
              </a:rPr>
              <a:t>Создание единого образовательного пространства системы дошкольного образования: ориентиры и инструменты  </a:t>
            </a:r>
          </a:p>
          <a:p>
            <a:endParaRPr lang="ru-RU" sz="3600" b="1" spc="79" dirty="0" smtClean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E2A678BF-53E5-4010-B00D-660147F79573}"/>
              </a:ext>
            </a:extLst>
          </p:cNvPr>
          <p:cNvCxnSpPr>
            <a:cxnSpLocks/>
          </p:cNvCxnSpPr>
          <p:nvPr/>
        </p:nvCxnSpPr>
        <p:spPr>
          <a:xfrm>
            <a:off x="471487" y="5532437"/>
            <a:ext cx="4903880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471487" y="5608637"/>
            <a:ext cx="7848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Лаборатория дошкольного образования ФГБНУ «Институт возрастной физиологии РАО»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Равнобедренный треугольник 19"/>
          <p:cNvSpPr/>
          <p:nvPr/>
        </p:nvSpPr>
        <p:spPr>
          <a:xfrm>
            <a:off x="3868475" y="1888784"/>
            <a:ext cx="5248777" cy="4013666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ru-RU"/>
          </a:p>
        </p:txBody>
      </p:sp>
      <p:sp>
        <p:nvSpPr>
          <p:cNvPr id="7" name="Номер слайда 13">
            <a:extLst>
              <a:ext uri="{FF2B5EF4-FFF2-40B4-BE49-F238E27FC236}">
                <a16:creationId xmlns:a16="http://schemas.microsoft.com/office/drawing/2014/main" xmlns="" id="{2469ABDB-6245-F05F-29A2-976C6BAE8324}"/>
              </a:ext>
            </a:extLst>
          </p:cNvPr>
          <p:cNvSpPr txBox="1">
            <a:spLocks/>
          </p:cNvSpPr>
          <p:nvPr/>
        </p:nvSpPr>
        <p:spPr>
          <a:xfrm>
            <a:off x="10688667" y="6880706"/>
            <a:ext cx="2456959" cy="402483"/>
          </a:xfrm>
          <a:prstGeom prst="rect">
            <a:avLst/>
          </a:prstGeom>
        </p:spPr>
        <p:txBody>
          <a:bodyPr vert="horz" lIns="81895" tIns="40948" rIns="81895" bIns="40948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8686F3-5CEE-AD4D-A44F-5D8312DE5C23}" type="slidenum">
              <a:rPr lang="ru-RU" sz="2200" b="1" smtClean="0">
                <a:solidFill>
                  <a:srgbClr val="1C3D8A">
                    <a:alpha val="34034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10</a:t>
            </a:fld>
            <a:endParaRPr lang="ru-RU" sz="2900" b="1" dirty="0">
              <a:solidFill>
                <a:srgbClr val="1C3D8A">
                  <a:alpha val="34034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9189804-8950-460B-B065-A60D8E68B88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31383" y="2310448"/>
            <a:ext cx="3857537" cy="3769454"/>
          </a:xfrm>
          <a:prstGeom prst="rect">
            <a:avLst/>
          </a:prstGeom>
        </p:spPr>
      </p:pic>
      <p:sp>
        <p:nvSpPr>
          <p:cNvPr id="27" name="Скругленный прямоугольник 10">
            <a:extLst>
              <a:ext uri="{FF2B5EF4-FFF2-40B4-BE49-F238E27FC236}">
                <a16:creationId xmlns:a16="http://schemas.microsoft.com/office/drawing/2014/main" xmlns="" id="{66C712F3-54E0-4C3E-AACF-472CB0FAC421}"/>
              </a:ext>
            </a:extLst>
          </p:cNvPr>
          <p:cNvSpPr/>
          <p:nvPr/>
        </p:nvSpPr>
        <p:spPr>
          <a:xfrm rot="3657507">
            <a:off x="6655262" y="3087421"/>
            <a:ext cx="4387087" cy="1055179"/>
          </a:xfrm>
          <a:prstGeom prst="roundRect">
            <a:avLst>
              <a:gd name="adj" fmla="val 20684"/>
            </a:avLst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00794" tIns="50397" rIns="100794" bIns="50397" rtlCol="0" anchor="ctr"/>
          <a:lstStyle/>
          <a:p>
            <a:pPr algn="ctr"/>
            <a:r>
              <a:rPr lang="ru-RU" sz="22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Образовательная среда</a:t>
            </a:r>
          </a:p>
        </p:txBody>
      </p:sp>
      <p:sp>
        <p:nvSpPr>
          <p:cNvPr id="29" name="Скругленный прямоугольник 10">
            <a:extLst>
              <a:ext uri="{FF2B5EF4-FFF2-40B4-BE49-F238E27FC236}">
                <a16:creationId xmlns:a16="http://schemas.microsoft.com/office/drawing/2014/main" xmlns="" id="{8395072D-605A-4093-8082-57225D27EC17}"/>
              </a:ext>
            </a:extLst>
          </p:cNvPr>
          <p:cNvSpPr/>
          <p:nvPr/>
        </p:nvSpPr>
        <p:spPr>
          <a:xfrm>
            <a:off x="4026194" y="6006866"/>
            <a:ext cx="4900361" cy="882628"/>
          </a:xfrm>
          <a:prstGeom prst="roundRect">
            <a:avLst>
              <a:gd name="adj" fmla="val 2068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r>
              <a:rPr lang="ru-RU" sz="22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Здоровье и развитие ребенка</a:t>
            </a:r>
          </a:p>
        </p:txBody>
      </p:sp>
      <p:sp>
        <p:nvSpPr>
          <p:cNvPr id="28" name="Скругленный прямоугольник 10">
            <a:extLst>
              <a:ext uri="{FF2B5EF4-FFF2-40B4-BE49-F238E27FC236}">
                <a16:creationId xmlns:a16="http://schemas.microsoft.com/office/drawing/2014/main" xmlns="" id="{C17BFB35-9168-449A-9C57-6EF825CB2357}"/>
              </a:ext>
            </a:extLst>
          </p:cNvPr>
          <p:cNvSpPr/>
          <p:nvPr/>
        </p:nvSpPr>
        <p:spPr>
          <a:xfrm rot="18096514">
            <a:off x="1712967" y="3344029"/>
            <a:ext cx="4606046" cy="896737"/>
          </a:xfrm>
          <a:prstGeom prst="roundRect">
            <a:avLst>
              <a:gd name="adj" fmla="val 2068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r>
              <a:rPr lang="ru-RU" sz="22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Просвещение семьи и семейное воспитание</a:t>
            </a:r>
          </a:p>
        </p:txBody>
      </p:sp>
      <p:sp>
        <p:nvSpPr>
          <p:cNvPr id="11" name="Google Shape;67;p14">
            <a:extLst>
              <a:ext uri="{FF2B5EF4-FFF2-40B4-BE49-F238E27FC236}">
                <a16:creationId xmlns:a16="http://schemas.microsoft.com/office/drawing/2014/main" xmlns="" id="{6AB8A019-BFED-A301-0678-A4F98BC3CE1A}"/>
              </a:ext>
            </a:extLst>
          </p:cNvPr>
          <p:cNvSpPr txBox="1"/>
          <p:nvPr/>
        </p:nvSpPr>
        <p:spPr>
          <a:xfrm>
            <a:off x="1468667" y="788765"/>
            <a:ext cx="10254151" cy="814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370" tIns="134370" rIns="134370" bIns="134370" anchor="t" anchorCtr="0">
            <a:spAutoFit/>
          </a:bodyPr>
          <a:lstStyle/>
          <a:p>
            <a:pPr algn="ctr"/>
            <a:r>
              <a:rPr lang="ru-RU" sz="35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«Детский сад – маршруты развития»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0D6B8704-227B-487F-8058-192F750AA9C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07633" y="1"/>
            <a:ext cx="2962004" cy="120807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6CACB1CF-B32E-4DC0-B841-53197ECD4F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</a:blip>
          <a:stretch>
            <a:fillRect/>
          </a:stretch>
        </p:blipFill>
        <p:spPr>
          <a:xfrm>
            <a:off x="0" y="253829"/>
            <a:ext cx="3470619" cy="73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38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13">
            <a:extLst>
              <a:ext uri="{FF2B5EF4-FFF2-40B4-BE49-F238E27FC236}">
                <a16:creationId xmlns:a16="http://schemas.microsoft.com/office/drawing/2014/main" xmlns="" id="{2469ABDB-6245-F05F-29A2-976C6BAE8324}"/>
              </a:ext>
            </a:extLst>
          </p:cNvPr>
          <p:cNvSpPr txBox="1">
            <a:spLocks/>
          </p:cNvSpPr>
          <p:nvPr/>
        </p:nvSpPr>
        <p:spPr>
          <a:xfrm>
            <a:off x="10688667" y="6880706"/>
            <a:ext cx="2456959" cy="402483"/>
          </a:xfrm>
          <a:prstGeom prst="rect">
            <a:avLst/>
          </a:prstGeom>
        </p:spPr>
        <p:txBody>
          <a:bodyPr vert="horz" lIns="81895" tIns="40948" rIns="81895" bIns="40948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8686F3-5CEE-AD4D-A44F-5D8312DE5C23}" type="slidenum">
              <a:rPr lang="ru-RU" sz="2200" b="1" smtClean="0">
                <a:solidFill>
                  <a:srgbClr val="1C3D8A">
                    <a:alpha val="34034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11</a:t>
            </a:fld>
            <a:endParaRPr lang="ru-RU" sz="2900" b="1" dirty="0">
              <a:solidFill>
                <a:srgbClr val="1C3D8A">
                  <a:alpha val="34034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18B9F919-A56D-4B42-8514-75628D5B8A9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439775" cy="75596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3AD607A-F8DA-7708-FC58-6709F38A8D25}"/>
              </a:ext>
            </a:extLst>
          </p:cNvPr>
          <p:cNvSpPr txBox="1"/>
          <p:nvPr/>
        </p:nvSpPr>
        <p:spPr>
          <a:xfrm>
            <a:off x="0" y="190378"/>
            <a:ext cx="13439775" cy="508900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pPr algn="ctr"/>
            <a:r>
              <a:rPr lang="ru-RU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«Детский сад – маршруты развития»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A4A3A17-C8B3-470D-A0D6-24FD1EA8C0B2}"/>
              </a:ext>
            </a:extLst>
          </p:cNvPr>
          <p:cNvSpPr txBox="1"/>
          <p:nvPr/>
        </p:nvSpPr>
        <p:spPr>
          <a:xfrm>
            <a:off x="0" y="885581"/>
            <a:ext cx="13439775" cy="455721"/>
          </a:xfrm>
          <a:prstGeom prst="rect">
            <a:avLst/>
          </a:prstGeom>
          <a:noFill/>
        </p:spPr>
        <p:txBody>
          <a:bodyPr wrap="square" lIns="100794" tIns="50397" rIns="100794" bIns="50397">
            <a:spAutoFit/>
          </a:bodyPr>
          <a:lstStyle/>
          <a:p>
            <a:pPr algn="ctr"/>
            <a:r>
              <a:rPr lang="ru-RU" b="1" dirty="0">
                <a:solidFill>
                  <a:srgbClr val="1D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развития Детских садов </a:t>
            </a:r>
          </a:p>
          <a:p>
            <a:pPr algn="ctr"/>
            <a:r>
              <a:rPr lang="ru-RU" b="1" dirty="0">
                <a:solidFill>
                  <a:srgbClr val="1D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базе </a:t>
            </a:r>
            <a:r>
              <a:rPr lang="ru-RU" b="1" dirty="0" err="1">
                <a:solidFill>
                  <a:srgbClr val="1D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стажировочных</a:t>
            </a:r>
            <a:r>
              <a:rPr lang="ru-RU" b="1" dirty="0">
                <a:solidFill>
                  <a:srgbClr val="1D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площадок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9189804-8950-460B-B065-A60D8E68B88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9495" y="2700246"/>
            <a:ext cx="2798839" cy="2734928"/>
          </a:xfrm>
          <a:prstGeom prst="rect">
            <a:avLst/>
          </a:prstGeom>
        </p:spPr>
      </p:pic>
      <p:sp>
        <p:nvSpPr>
          <p:cNvPr id="26" name="Скругленный прямоугольник 10">
            <a:extLst>
              <a:ext uri="{FF2B5EF4-FFF2-40B4-BE49-F238E27FC236}">
                <a16:creationId xmlns:a16="http://schemas.microsoft.com/office/drawing/2014/main" xmlns="" id="{77975281-2CA5-413C-B2BB-7A472752B5DF}"/>
              </a:ext>
            </a:extLst>
          </p:cNvPr>
          <p:cNvSpPr/>
          <p:nvPr/>
        </p:nvSpPr>
        <p:spPr>
          <a:xfrm>
            <a:off x="7362744" y="5302009"/>
            <a:ext cx="5087209" cy="909974"/>
          </a:xfrm>
          <a:prstGeom prst="roundRect">
            <a:avLst>
              <a:gd name="adj" fmla="val 20684"/>
            </a:avLst>
          </a:prstGeom>
          <a:solidFill>
            <a:srgbClr val="FF3E90"/>
          </a:solidFill>
          <a:ln>
            <a:solidFill>
              <a:srgbClr val="FF3E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Особый ребенок</a:t>
            </a:r>
          </a:p>
          <a:p>
            <a:pPr algn="ctr"/>
            <a:r>
              <a:rPr lang="ru-RU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(Каждый ребенок – Вселенная!)</a:t>
            </a:r>
          </a:p>
        </p:txBody>
      </p:sp>
      <p:sp>
        <p:nvSpPr>
          <p:cNvPr id="27" name="Скругленный прямоугольник 10">
            <a:extLst>
              <a:ext uri="{FF2B5EF4-FFF2-40B4-BE49-F238E27FC236}">
                <a16:creationId xmlns:a16="http://schemas.microsoft.com/office/drawing/2014/main" xmlns="" id="{66C712F3-54E0-4C3E-AACF-472CB0FAC421}"/>
              </a:ext>
            </a:extLst>
          </p:cNvPr>
          <p:cNvSpPr/>
          <p:nvPr/>
        </p:nvSpPr>
        <p:spPr>
          <a:xfrm>
            <a:off x="7426884" y="1995244"/>
            <a:ext cx="4251191" cy="891699"/>
          </a:xfrm>
          <a:prstGeom prst="roundRect">
            <a:avLst>
              <a:gd name="adj" fmla="val 20684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D30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00794" tIns="50397" rIns="100794" bIns="50397"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Безопасная развивающая среда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ru-RU" i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Мир для детей)</a:t>
            </a:r>
          </a:p>
        </p:txBody>
      </p:sp>
      <p:sp>
        <p:nvSpPr>
          <p:cNvPr id="29" name="Скругленный прямоугольник 10">
            <a:extLst>
              <a:ext uri="{FF2B5EF4-FFF2-40B4-BE49-F238E27FC236}">
                <a16:creationId xmlns:a16="http://schemas.microsoft.com/office/drawing/2014/main" xmlns="" id="{8395072D-605A-4093-8082-57225D27EC17}"/>
              </a:ext>
            </a:extLst>
          </p:cNvPr>
          <p:cNvSpPr/>
          <p:nvPr/>
        </p:nvSpPr>
        <p:spPr>
          <a:xfrm>
            <a:off x="1053388" y="5356596"/>
            <a:ext cx="5018832" cy="882628"/>
          </a:xfrm>
          <a:prstGeom prst="roundRect">
            <a:avLst>
              <a:gd name="adj" fmla="val 20684"/>
            </a:avLst>
          </a:prstGeom>
          <a:solidFill>
            <a:srgbClr val="833490"/>
          </a:solidFill>
          <a:ln>
            <a:solidFill>
              <a:srgbClr val="833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Познание и творчество</a:t>
            </a:r>
          </a:p>
          <a:p>
            <a:pPr algn="ctr"/>
            <a:r>
              <a:rPr lang="ru-RU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(Ребенок – исследователь и творец!)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10">
            <a:extLst>
              <a:ext uri="{FF2B5EF4-FFF2-40B4-BE49-F238E27FC236}">
                <a16:creationId xmlns:a16="http://schemas.microsoft.com/office/drawing/2014/main" xmlns="" id="{6AA8C25C-607C-4A34-AEEE-1FC20CB6B9AA}"/>
              </a:ext>
            </a:extLst>
          </p:cNvPr>
          <p:cNvSpPr/>
          <p:nvPr/>
        </p:nvSpPr>
        <p:spPr>
          <a:xfrm>
            <a:off x="8290889" y="3574016"/>
            <a:ext cx="5012671" cy="920923"/>
          </a:xfrm>
          <a:prstGeom prst="roundRect">
            <a:avLst>
              <a:gd name="adj" fmla="val 20684"/>
            </a:avLst>
          </a:prstGeom>
          <a:solidFill>
            <a:srgbClr val="FF661A"/>
          </a:solidFill>
          <a:ln>
            <a:solidFill>
              <a:srgbClr val="FF661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00794" tIns="50397" rIns="100794" bIns="50397"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Модели управления и о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ценки качества </a:t>
            </a:r>
          </a:p>
          <a:p>
            <a:pPr algn="ctr"/>
            <a:r>
              <a:rPr lang="ru-RU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(Образование на «отлично»!)</a:t>
            </a:r>
          </a:p>
        </p:txBody>
      </p:sp>
      <p:sp>
        <p:nvSpPr>
          <p:cNvPr id="18" name="Скругленный прямоугольник 10">
            <a:extLst>
              <a:ext uri="{FF2B5EF4-FFF2-40B4-BE49-F238E27FC236}">
                <a16:creationId xmlns:a16="http://schemas.microsoft.com/office/drawing/2014/main" xmlns="" id="{8AFF66FA-17F1-49CC-A100-1300CCEA2414}"/>
              </a:ext>
            </a:extLst>
          </p:cNvPr>
          <p:cNvSpPr/>
          <p:nvPr/>
        </p:nvSpPr>
        <p:spPr>
          <a:xfrm>
            <a:off x="181618" y="3595931"/>
            <a:ext cx="4967268" cy="877095"/>
          </a:xfrm>
          <a:prstGeom prst="roundRect">
            <a:avLst>
              <a:gd name="adj" fmla="val 20684"/>
            </a:avLst>
          </a:prstGeom>
          <a:solidFill>
            <a:srgbClr val="00B8EC"/>
          </a:solidFill>
          <a:ln>
            <a:solidFill>
              <a:srgbClr val="00B8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Традиционные ценности</a:t>
            </a:r>
          </a:p>
          <a:p>
            <a:pPr algn="ctr"/>
            <a:r>
              <a:rPr lang="ru-RU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(Что такое хорошо и что такое  плохо?)</a:t>
            </a:r>
          </a:p>
        </p:txBody>
      </p:sp>
      <p:sp>
        <p:nvSpPr>
          <p:cNvPr id="28" name="Скругленный прямоугольник 10">
            <a:extLst>
              <a:ext uri="{FF2B5EF4-FFF2-40B4-BE49-F238E27FC236}">
                <a16:creationId xmlns:a16="http://schemas.microsoft.com/office/drawing/2014/main" xmlns="" id="{C17BFB35-9168-449A-9C57-6EF825CB2357}"/>
              </a:ext>
            </a:extLst>
          </p:cNvPr>
          <p:cNvSpPr/>
          <p:nvPr/>
        </p:nvSpPr>
        <p:spPr>
          <a:xfrm>
            <a:off x="1425706" y="2029060"/>
            <a:ext cx="4527617" cy="896713"/>
          </a:xfrm>
          <a:prstGeom prst="roundRect">
            <a:avLst>
              <a:gd name="adj" fmla="val 20684"/>
            </a:avLst>
          </a:prstGeom>
          <a:solidFill>
            <a:srgbClr val="0066B1"/>
          </a:solidFill>
          <a:ln>
            <a:solidFill>
              <a:srgbClr val="0066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Здоровье и благополучие семьи </a:t>
            </a:r>
          </a:p>
          <a:p>
            <a:pPr algn="ctr"/>
            <a:r>
              <a:rPr lang="ru-RU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(Будем здоровы! )</a:t>
            </a:r>
          </a:p>
        </p:txBody>
      </p:sp>
    </p:spTree>
    <p:extLst>
      <p:ext uri="{BB962C8B-B14F-4D97-AF65-F5344CB8AC3E}">
        <p14:creationId xmlns:p14="http://schemas.microsoft.com/office/powerpoint/2010/main" val="8915364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44C7B81-DFE3-9E31-A00F-8199782085C2}"/>
              </a:ext>
            </a:extLst>
          </p:cNvPr>
          <p:cNvSpPr txBox="1"/>
          <p:nvPr/>
        </p:nvSpPr>
        <p:spPr>
          <a:xfrm>
            <a:off x="2701395" y="216579"/>
            <a:ext cx="8036985" cy="644606"/>
          </a:xfrm>
          <a:prstGeom prst="rect">
            <a:avLst/>
          </a:prstGeom>
          <a:noFill/>
          <a:ln>
            <a:noFill/>
          </a:ln>
        </p:spPr>
        <p:txBody>
          <a:bodyPr wrap="square" lIns="100794" tIns="50397" rIns="100794" bIns="50397" rtlCol="0">
            <a:spAutoFit/>
          </a:bodyPr>
          <a:lstStyle/>
          <a:p>
            <a:pPr algn="ctr"/>
            <a:r>
              <a:rPr lang="ru-RU" sz="3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Содержание программы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640FDF6-64BA-61B6-7CE1-2F47E3B0BA5B}"/>
              </a:ext>
            </a:extLst>
          </p:cNvPr>
          <p:cNvSpPr txBox="1"/>
          <p:nvPr/>
        </p:nvSpPr>
        <p:spPr>
          <a:xfrm>
            <a:off x="884456" y="1026166"/>
            <a:ext cx="5835430" cy="378777"/>
          </a:xfrm>
          <a:prstGeom prst="rect">
            <a:avLst/>
          </a:prstGeom>
          <a:ln>
            <a:solidFill>
              <a:srgbClr val="9ABEF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00794" tIns="50397" rIns="100794" bIns="50397" rtlCol="0">
            <a:spAutoFit/>
          </a:bodyPr>
          <a:lstStyle/>
          <a:p>
            <a:pPr algn="ctr"/>
            <a:r>
              <a:rPr lang="ru-RU" sz="18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Инвариантный модуль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A712A7E-7B74-0A5D-B8DA-96A5B64A5C61}"/>
              </a:ext>
            </a:extLst>
          </p:cNvPr>
          <p:cNvSpPr txBox="1"/>
          <p:nvPr/>
        </p:nvSpPr>
        <p:spPr>
          <a:xfrm>
            <a:off x="884457" y="1564340"/>
            <a:ext cx="5835431" cy="594221"/>
          </a:xfrm>
          <a:prstGeom prst="rect">
            <a:avLst/>
          </a:prstGeom>
          <a:ln>
            <a:solidFill>
              <a:srgbClr val="9ABEF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00794" tIns="50397" rIns="100794" bIns="50397" rtlCol="0">
            <a:spAutoFit/>
          </a:bodyPr>
          <a:lstStyle/>
          <a:p>
            <a:pPr marL="13999"/>
            <a:r>
              <a:rPr lang="ru-RU" sz="15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Модуль 1</a:t>
            </a:r>
            <a:r>
              <a:rPr lang="ru-RU" sz="1500" dirty="0" smtClean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600" dirty="0" smtClean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Нормативное и методическое обеспечение реализации ФОП ДО</a:t>
            </a:r>
            <a:r>
              <a:rPr lang="ru-RU" sz="1500" dirty="0" smtClean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4F71CA0-7FCF-07DD-D393-0B672AE88643}"/>
              </a:ext>
            </a:extLst>
          </p:cNvPr>
          <p:cNvSpPr txBox="1"/>
          <p:nvPr/>
        </p:nvSpPr>
        <p:spPr>
          <a:xfrm>
            <a:off x="884452" y="2491724"/>
            <a:ext cx="5835429" cy="840442"/>
          </a:xfrm>
          <a:prstGeom prst="rect">
            <a:avLst/>
          </a:prstGeom>
          <a:ln>
            <a:solidFill>
              <a:srgbClr val="9ABEF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00794" tIns="50397" rIns="100794" bIns="50397" rtlCol="0">
            <a:spAutoFit/>
          </a:bodyPr>
          <a:lstStyle/>
          <a:p>
            <a:pPr marL="13999"/>
            <a:r>
              <a:rPr lang="ru-RU" sz="15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Модуль 2</a:t>
            </a:r>
            <a:r>
              <a:rPr lang="ru-RU" sz="1500" dirty="0" smtClean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600" dirty="0" smtClean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Сотрудничество с родителями (законными представителями) детей младенческого раннего и дошкольного возрастов как условие реализации ФОП ДО</a:t>
            </a:r>
            <a:r>
              <a:rPr lang="ru-RU" sz="1500" dirty="0" smtClean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6EDF1DB-C127-1863-701C-0C6321438A6A}"/>
              </a:ext>
            </a:extLst>
          </p:cNvPr>
          <p:cNvSpPr txBox="1"/>
          <p:nvPr/>
        </p:nvSpPr>
        <p:spPr>
          <a:xfrm>
            <a:off x="884453" y="3656592"/>
            <a:ext cx="5835428" cy="840442"/>
          </a:xfrm>
          <a:prstGeom prst="rect">
            <a:avLst/>
          </a:prstGeom>
          <a:ln>
            <a:solidFill>
              <a:srgbClr val="9ABEF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00794" tIns="50397" rIns="100794" bIns="50397" rtlCol="0">
            <a:spAutoFit/>
          </a:bodyPr>
          <a:lstStyle/>
          <a:p>
            <a:pPr marL="13999"/>
            <a:r>
              <a:rPr lang="ru-RU" sz="15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Модуль 3</a:t>
            </a:r>
            <a:r>
              <a:rPr lang="ru-RU" sz="1500" dirty="0" smtClean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600" dirty="0" smtClean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Развитие инфраструктуры организации, реализующей образовательные программы дошкольного образования</a:t>
            </a:r>
            <a:r>
              <a:rPr lang="ru-RU" sz="1500" dirty="0" smtClean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825055F-B8BA-994B-708D-E6F284B207A8}"/>
              </a:ext>
            </a:extLst>
          </p:cNvPr>
          <p:cNvSpPr txBox="1"/>
          <p:nvPr/>
        </p:nvSpPr>
        <p:spPr>
          <a:xfrm>
            <a:off x="882218" y="4875663"/>
            <a:ext cx="5835430" cy="378777"/>
          </a:xfrm>
          <a:prstGeom prst="rect">
            <a:avLst/>
          </a:prstGeom>
          <a:ln>
            <a:solidFill>
              <a:srgbClr val="9ABEF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00794" tIns="50397" rIns="100794" bIns="50397" rtlCol="0">
            <a:spAutoFit/>
          </a:bodyPr>
          <a:lstStyle/>
          <a:p>
            <a:pPr algn="ctr"/>
            <a:r>
              <a:rPr lang="ru-RU" sz="18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Вариативный модуль (по выбору)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7E47CC2-C445-927A-ACA7-822610EE66C3}"/>
              </a:ext>
            </a:extLst>
          </p:cNvPr>
          <p:cNvSpPr txBox="1"/>
          <p:nvPr/>
        </p:nvSpPr>
        <p:spPr>
          <a:xfrm>
            <a:off x="776287" y="5837237"/>
            <a:ext cx="2514600" cy="1579106"/>
          </a:xfrm>
          <a:prstGeom prst="rect">
            <a:avLst/>
          </a:prstGeom>
          <a:ln>
            <a:solidFill>
              <a:srgbClr val="9ABEF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00794" tIns="50397" rIns="100794" bIns="50397" rtlCol="0">
            <a:spAutoFit/>
          </a:bodyPr>
          <a:lstStyle/>
          <a:p>
            <a:pPr marL="13999"/>
            <a:r>
              <a:rPr lang="ru-RU" sz="16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Модуль 4</a:t>
            </a:r>
            <a:r>
              <a:rPr lang="ru-RU" sz="1600" dirty="0" smtClean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Проектирование основной образовательной программы Организации</a:t>
            </a:r>
            <a:r>
              <a:rPr lang="ru-RU" sz="1500" dirty="0" smtClean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Стрелка: вниз 16">
            <a:extLst>
              <a:ext uri="{FF2B5EF4-FFF2-40B4-BE49-F238E27FC236}">
                <a16:creationId xmlns:a16="http://schemas.microsoft.com/office/drawing/2014/main" xmlns="" id="{A00B95C8-4BD3-57B8-1CD9-D1026348BEBF}"/>
              </a:ext>
            </a:extLst>
          </p:cNvPr>
          <p:cNvSpPr/>
          <p:nvPr/>
        </p:nvSpPr>
        <p:spPr>
          <a:xfrm>
            <a:off x="357375" y="1026166"/>
            <a:ext cx="375703" cy="3454660"/>
          </a:xfrm>
          <a:prstGeom prst="downArrow">
            <a:avLst/>
          </a:prstGeom>
          <a:solidFill>
            <a:srgbClr val="9ABEF7"/>
          </a:solidFill>
          <a:ln>
            <a:solidFill>
              <a:srgbClr val="9ABEF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0794" tIns="50397" rIns="100794" bIns="50397" rtlCol="0" anchor="ctr"/>
          <a:lstStyle/>
          <a:p>
            <a:pPr algn="ctr"/>
            <a:endParaRPr lang="ru-RU"/>
          </a:p>
        </p:txBody>
      </p:sp>
      <p:sp>
        <p:nvSpPr>
          <p:cNvPr id="18" name="Стрелка: вниз 17">
            <a:extLst>
              <a:ext uri="{FF2B5EF4-FFF2-40B4-BE49-F238E27FC236}">
                <a16:creationId xmlns:a16="http://schemas.microsoft.com/office/drawing/2014/main" xmlns="" id="{B5BC2436-B640-4BC9-E8D5-7046EE8C1745}"/>
              </a:ext>
            </a:extLst>
          </p:cNvPr>
          <p:cNvSpPr/>
          <p:nvPr/>
        </p:nvSpPr>
        <p:spPr>
          <a:xfrm>
            <a:off x="4738687" y="5227637"/>
            <a:ext cx="375703" cy="620461"/>
          </a:xfrm>
          <a:prstGeom prst="downArrow">
            <a:avLst/>
          </a:prstGeom>
          <a:solidFill>
            <a:schemeClr val="bg1"/>
          </a:solidFill>
          <a:ln>
            <a:solidFill>
              <a:srgbClr val="9ABEF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0794" tIns="50397" rIns="100794" bIns="50397" rtlCol="0" anchor="ctr"/>
          <a:lstStyle/>
          <a:p>
            <a:pPr algn="ctr"/>
            <a:endParaRPr lang="ru-RU"/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8A363181-4515-8E36-4298-1BA0919D75B7}"/>
              </a:ext>
            </a:extLst>
          </p:cNvPr>
          <p:cNvCxnSpPr/>
          <p:nvPr/>
        </p:nvCxnSpPr>
        <p:spPr>
          <a:xfrm>
            <a:off x="7294133" y="1086075"/>
            <a:ext cx="0" cy="6257022"/>
          </a:xfrm>
          <a:prstGeom prst="line">
            <a:avLst/>
          </a:prstGeom>
          <a:ln w="25400">
            <a:solidFill>
              <a:srgbClr val="9ABE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2DC8DAA8-9B77-4919-B064-B3AE1DE2919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73493" y="991364"/>
            <a:ext cx="3718394" cy="5274582"/>
          </a:xfrm>
          <a:prstGeom prst="rect">
            <a:avLst/>
          </a:prstGeom>
        </p:spPr>
      </p:pic>
      <p:sp>
        <p:nvSpPr>
          <p:cNvPr id="22" name="Шестиугольник 21">
            <a:extLst>
              <a:ext uri="{FF2B5EF4-FFF2-40B4-BE49-F238E27FC236}">
                <a16:creationId xmlns:a16="http://schemas.microsoft.com/office/drawing/2014/main" xmlns="" id="{73D30933-0254-44BB-B4FB-F916D96E04AD}"/>
              </a:ext>
            </a:extLst>
          </p:cNvPr>
          <p:cNvSpPr/>
          <p:nvPr/>
        </p:nvSpPr>
        <p:spPr>
          <a:xfrm>
            <a:off x="9691688" y="4618037"/>
            <a:ext cx="3748088" cy="2941638"/>
          </a:xfrm>
          <a:prstGeom prst="hexagon">
            <a:avLst/>
          </a:prstGeom>
          <a:solidFill>
            <a:srgbClr val="9ABEF7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0794" tIns="50397" rIns="100794" bIns="50397" rtlCol="0" anchor="ctr"/>
          <a:lstStyle/>
          <a:p>
            <a:pPr algn="ctr"/>
            <a:r>
              <a:rPr lang="ru-RU" sz="1100" dirty="0">
                <a:solidFill>
                  <a:srgbClr val="1D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</a:t>
            </a:r>
            <a:r>
              <a:rPr lang="ru-RU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и условия реализации Федеральной образовательной программы дошкольного образования» </a:t>
            </a:r>
            <a:endParaRPr lang="ru-RU" sz="11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rgbClr val="1D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реализуется </a:t>
            </a:r>
            <a:r>
              <a:rPr lang="ru-RU" sz="1100" dirty="0">
                <a:solidFill>
                  <a:srgbClr val="1D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100" dirty="0" smtClean="0">
                <a:solidFill>
                  <a:srgbClr val="1D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соответствии </a:t>
            </a:r>
            <a:r>
              <a:rPr lang="ru-RU" sz="1100" dirty="0">
                <a:solidFill>
                  <a:srgbClr val="1D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Указами Президента Российской Федерации от 02.07.2021 № 400 «О Стратегии национальной безопасности Российской Федерации» и от 09.11.2022 года № 809 «Об утверждении Основ государственной политики по сохранению и укреплению традиционных российских духовно-нравственных ценностей»</a:t>
            </a:r>
          </a:p>
        </p:txBody>
      </p:sp>
      <p:sp>
        <p:nvSpPr>
          <p:cNvPr id="23" name="Стрелка: вниз 17">
            <a:extLst>
              <a:ext uri="{FF2B5EF4-FFF2-40B4-BE49-F238E27FC236}">
                <a16:creationId xmlns:a16="http://schemas.microsoft.com/office/drawing/2014/main" xmlns="" id="{B5BC2436-B640-4BC9-E8D5-7046EE8C1745}"/>
              </a:ext>
            </a:extLst>
          </p:cNvPr>
          <p:cNvSpPr/>
          <p:nvPr/>
        </p:nvSpPr>
        <p:spPr>
          <a:xfrm>
            <a:off x="2376487" y="5227637"/>
            <a:ext cx="375703" cy="620461"/>
          </a:xfrm>
          <a:prstGeom prst="downArrow">
            <a:avLst/>
          </a:prstGeom>
          <a:solidFill>
            <a:schemeClr val="bg1"/>
          </a:solidFill>
          <a:ln>
            <a:solidFill>
              <a:srgbClr val="9ABEF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0794" tIns="50397" rIns="100794" bIns="50397"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561D2F2-2320-4F83-9D93-4F43239DB655}"/>
              </a:ext>
            </a:extLst>
          </p:cNvPr>
          <p:cNvSpPr txBox="1"/>
          <p:nvPr/>
        </p:nvSpPr>
        <p:spPr>
          <a:xfrm>
            <a:off x="3748087" y="5795903"/>
            <a:ext cx="2971800" cy="1332885"/>
          </a:xfrm>
          <a:prstGeom prst="rect">
            <a:avLst/>
          </a:prstGeom>
          <a:ln>
            <a:solidFill>
              <a:srgbClr val="1D2D5A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00794" tIns="50397" rIns="100794" bIns="50397" rtlCol="0">
            <a:spAutoFit/>
          </a:bodyPr>
          <a:lstStyle/>
          <a:p>
            <a:pPr marL="13999"/>
            <a:r>
              <a:rPr lang="ru-RU" sz="16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Модуль 5. Региональная специфика разработки и реализации основной образовательной программы Организации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443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44C7B81-DFE3-9E31-A00F-8199782085C2}"/>
              </a:ext>
            </a:extLst>
          </p:cNvPr>
          <p:cNvSpPr txBox="1"/>
          <p:nvPr/>
        </p:nvSpPr>
        <p:spPr>
          <a:xfrm>
            <a:off x="2701395" y="216579"/>
            <a:ext cx="8036985" cy="644606"/>
          </a:xfrm>
          <a:prstGeom prst="rect">
            <a:avLst/>
          </a:prstGeom>
          <a:noFill/>
          <a:ln>
            <a:noFill/>
          </a:ln>
        </p:spPr>
        <p:txBody>
          <a:bodyPr wrap="square" lIns="100794" tIns="50397" rIns="100794" bIns="50397" rtlCol="0">
            <a:spAutoFit/>
          </a:bodyPr>
          <a:lstStyle/>
          <a:p>
            <a:pPr algn="ctr"/>
            <a:r>
              <a:rPr lang="ru-RU" sz="3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Содержание программы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640FDF6-64BA-61B6-7CE1-2F47E3B0BA5B}"/>
              </a:ext>
            </a:extLst>
          </p:cNvPr>
          <p:cNvSpPr txBox="1"/>
          <p:nvPr/>
        </p:nvSpPr>
        <p:spPr>
          <a:xfrm>
            <a:off x="884456" y="1026166"/>
            <a:ext cx="5835430" cy="378777"/>
          </a:xfrm>
          <a:prstGeom prst="rect">
            <a:avLst/>
          </a:prstGeom>
          <a:ln>
            <a:solidFill>
              <a:srgbClr val="9ABEF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00794" tIns="50397" rIns="100794" bIns="50397" rtlCol="0">
            <a:spAutoFit/>
          </a:bodyPr>
          <a:lstStyle/>
          <a:p>
            <a:pPr algn="ctr"/>
            <a:r>
              <a:rPr lang="ru-RU" sz="18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Инвариантный модуль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A712A7E-7B74-0A5D-B8DA-96A5B64A5C61}"/>
              </a:ext>
            </a:extLst>
          </p:cNvPr>
          <p:cNvSpPr txBox="1"/>
          <p:nvPr/>
        </p:nvSpPr>
        <p:spPr>
          <a:xfrm>
            <a:off x="884457" y="1564340"/>
            <a:ext cx="5835431" cy="814240"/>
          </a:xfrm>
          <a:prstGeom prst="rect">
            <a:avLst/>
          </a:prstGeom>
          <a:ln>
            <a:solidFill>
              <a:srgbClr val="9ABEF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00794" tIns="50397" rIns="100794" bIns="50397" rtlCol="0">
            <a:spAutoFit/>
          </a:bodyPr>
          <a:lstStyle/>
          <a:p>
            <a:pPr marL="13999"/>
            <a:r>
              <a:rPr lang="ru-RU" sz="15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Модуль 1. Основы просвещения родителей (законных представителей) детей младенческого, раннего и дошкольного возрастов в ДОО</a:t>
            </a:r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4F71CA0-7FCF-07DD-D393-0B672AE88643}"/>
              </a:ext>
            </a:extLst>
          </p:cNvPr>
          <p:cNvSpPr txBox="1"/>
          <p:nvPr/>
        </p:nvSpPr>
        <p:spPr>
          <a:xfrm>
            <a:off x="884452" y="2491724"/>
            <a:ext cx="5835429" cy="1051726"/>
          </a:xfrm>
          <a:prstGeom prst="rect">
            <a:avLst/>
          </a:prstGeom>
          <a:ln>
            <a:solidFill>
              <a:srgbClr val="9ABEF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00794" tIns="50397" rIns="100794" bIns="50397" rtlCol="0">
            <a:spAutoFit/>
          </a:bodyPr>
          <a:lstStyle/>
          <a:p>
            <a:pPr marL="13999"/>
            <a:r>
              <a:rPr lang="ru-RU" sz="15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Модуль 2. Содержание просвещения родителей. Программа просвещения  родителей (законных представителей) детей младенческого, раннего и дошкольного возрастов, посещающих ДОО</a:t>
            </a:r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6EDF1DB-C127-1863-701C-0C6321438A6A}"/>
              </a:ext>
            </a:extLst>
          </p:cNvPr>
          <p:cNvSpPr txBox="1"/>
          <p:nvPr/>
        </p:nvSpPr>
        <p:spPr>
          <a:xfrm>
            <a:off x="884453" y="3656592"/>
            <a:ext cx="5835428" cy="814240"/>
          </a:xfrm>
          <a:prstGeom prst="rect">
            <a:avLst/>
          </a:prstGeom>
          <a:ln>
            <a:solidFill>
              <a:srgbClr val="9ABEF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00794" tIns="50397" rIns="100794" bIns="50397" rtlCol="0">
            <a:spAutoFit/>
          </a:bodyPr>
          <a:lstStyle/>
          <a:p>
            <a:pPr marL="13999"/>
            <a:r>
              <a:rPr lang="ru-RU" sz="15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Модуль 3. Технологии просвещения  родителей (законных представителей) детей младенческого, раннего и дошкольного возрастов, посещающих ДОО</a:t>
            </a:r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825055F-B8BA-994B-708D-E6F284B207A8}"/>
              </a:ext>
            </a:extLst>
          </p:cNvPr>
          <p:cNvSpPr txBox="1"/>
          <p:nvPr/>
        </p:nvSpPr>
        <p:spPr>
          <a:xfrm>
            <a:off x="882218" y="4875663"/>
            <a:ext cx="5835430" cy="378777"/>
          </a:xfrm>
          <a:prstGeom prst="rect">
            <a:avLst/>
          </a:prstGeom>
          <a:ln>
            <a:solidFill>
              <a:srgbClr val="9ABEF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00794" tIns="50397" rIns="100794" bIns="50397" rtlCol="0">
            <a:spAutoFit/>
          </a:bodyPr>
          <a:lstStyle/>
          <a:p>
            <a:pPr algn="ctr"/>
            <a:r>
              <a:rPr lang="ru-RU" sz="18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Вариативный модуль (по выбору)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7E47CC2-C445-927A-ACA7-822610EE66C3}"/>
              </a:ext>
            </a:extLst>
          </p:cNvPr>
          <p:cNvSpPr txBox="1"/>
          <p:nvPr/>
        </p:nvSpPr>
        <p:spPr>
          <a:xfrm>
            <a:off x="1271709" y="5865515"/>
            <a:ext cx="4869455" cy="1025108"/>
          </a:xfrm>
          <a:prstGeom prst="rect">
            <a:avLst/>
          </a:prstGeom>
          <a:ln>
            <a:solidFill>
              <a:srgbClr val="9ABEF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00794" tIns="50397" rIns="100794" bIns="50397" rtlCol="0">
            <a:spAutoFit/>
          </a:bodyPr>
          <a:lstStyle/>
          <a:p>
            <a:pPr marL="13999"/>
            <a:r>
              <a:rPr lang="ru-RU" sz="15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Модуль 4. </a:t>
            </a:r>
            <a:r>
              <a:rPr lang="ru-RU" sz="1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Региональная специфика разработки и реализации просвещения родителей (законных представителей) детей младенческого, раннего и</a:t>
            </a:r>
          </a:p>
          <a:p>
            <a:pPr marL="13999"/>
            <a:r>
              <a:rPr lang="ru-RU" sz="1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дошкольного возрастов, посещающих ДОО</a:t>
            </a:r>
            <a:endParaRPr lang="ru-RU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Стрелка: вниз 16">
            <a:extLst>
              <a:ext uri="{FF2B5EF4-FFF2-40B4-BE49-F238E27FC236}">
                <a16:creationId xmlns:a16="http://schemas.microsoft.com/office/drawing/2014/main" xmlns="" id="{A00B95C8-4BD3-57B8-1CD9-D1026348BEBF}"/>
              </a:ext>
            </a:extLst>
          </p:cNvPr>
          <p:cNvSpPr/>
          <p:nvPr/>
        </p:nvSpPr>
        <p:spPr>
          <a:xfrm>
            <a:off x="357375" y="1026166"/>
            <a:ext cx="375703" cy="3454660"/>
          </a:xfrm>
          <a:prstGeom prst="downArrow">
            <a:avLst/>
          </a:prstGeom>
          <a:solidFill>
            <a:srgbClr val="9ABEF7"/>
          </a:solidFill>
          <a:ln>
            <a:solidFill>
              <a:srgbClr val="9ABEF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0794" tIns="50397" rIns="100794" bIns="50397" rtlCol="0" anchor="ctr"/>
          <a:lstStyle/>
          <a:p>
            <a:pPr algn="ctr"/>
            <a:endParaRPr lang="ru-RU"/>
          </a:p>
        </p:txBody>
      </p:sp>
      <p:sp>
        <p:nvSpPr>
          <p:cNvPr id="18" name="Стрелка: вниз 17">
            <a:extLst>
              <a:ext uri="{FF2B5EF4-FFF2-40B4-BE49-F238E27FC236}">
                <a16:creationId xmlns:a16="http://schemas.microsoft.com/office/drawing/2014/main" xmlns="" id="{B5BC2436-B640-4BC9-E8D5-7046EE8C1745}"/>
              </a:ext>
            </a:extLst>
          </p:cNvPr>
          <p:cNvSpPr/>
          <p:nvPr/>
        </p:nvSpPr>
        <p:spPr>
          <a:xfrm>
            <a:off x="3518584" y="5245054"/>
            <a:ext cx="375703" cy="620461"/>
          </a:xfrm>
          <a:prstGeom prst="downArrow">
            <a:avLst/>
          </a:prstGeom>
          <a:solidFill>
            <a:schemeClr val="bg1"/>
          </a:solidFill>
          <a:ln>
            <a:solidFill>
              <a:srgbClr val="9ABEF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0794" tIns="50397" rIns="100794" bIns="50397" rtlCol="0" anchor="ctr"/>
          <a:lstStyle/>
          <a:p>
            <a:pPr algn="ctr"/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1564E8B5-FBAF-3B5A-79EA-A5D9715500D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/>
        </p:blipFill>
        <p:spPr>
          <a:xfrm>
            <a:off x="7558087" y="960436"/>
            <a:ext cx="3886200" cy="5510045"/>
          </a:xfrm>
          <a:prstGeom prst="rect">
            <a:avLst/>
          </a:prstGeom>
          <a:ln>
            <a:solidFill>
              <a:srgbClr val="9ABEF7"/>
            </a:solidFill>
          </a:ln>
        </p:spPr>
      </p:pic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8A363181-4515-8E36-4298-1BA0919D75B7}"/>
              </a:ext>
            </a:extLst>
          </p:cNvPr>
          <p:cNvCxnSpPr/>
          <p:nvPr/>
        </p:nvCxnSpPr>
        <p:spPr>
          <a:xfrm>
            <a:off x="7294133" y="1086075"/>
            <a:ext cx="0" cy="6257022"/>
          </a:xfrm>
          <a:prstGeom prst="line">
            <a:avLst/>
          </a:prstGeom>
          <a:ln w="25400">
            <a:solidFill>
              <a:srgbClr val="9ABE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Шестиугольник 15">
            <a:extLst>
              <a:ext uri="{FF2B5EF4-FFF2-40B4-BE49-F238E27FC236}">
                <a16:creationId xmlns:a16="http://schemas.microsoft.com/office/drawing/2014/main" xmlns="" id="{73D30933-0254-44BB-B4FB-F916D96E04AD}"/>
              </a:ext>
            </a:extLst>
          </p:cNvPr>
          <p:cNvSpPr/>
          <p:nvPr/>
        </p:nvSpPr>
        <p:spPr>
          <a:xfrm>
            <a:off x="10142944" y="4785525"/>
            <a:ext cx="3296831" cy="2774150"/>
          </a:xfrm>
          <a:prstGeom prst="hexagon">
            <a:avLst/>
          </a:prstGeom>
          <a:solidFill>
            <a:srgbClr val="9ABEF7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0794" tIns="50397" rIns="100794" bIns="50397" rtlCol="0" anchor="ctr"/>
          <a:lstStyle/>
          <a:p>
            <a:pPr algn="ctr"/>
            <a:r>
              <a:rPr lang="ru-RU" sz="1100" dirty="0" smtClean="0">
                <a:solidFill>
                  <a:srgbClr val="1D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повышения квалификации «Просвещение родителей (законных представителей) детей младенческого, раннего и дошкольного возрастов в дошкольной образовательной организации» реализуется в соответствии с пунктом 3 перечня поручений Президента Российской Федерации от 14 июня 2022 г. № Пр-1049ГС по итогам заседания Президиума Государственного Совета Российской Федерации 25 мая 2022 г.</a:t>
            </a:r>
            <a:endParaRPr lang="ru-RU" sz="1100" dirty="0">
              <a:solidFill>
                <a:srgbClr val="1D2D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4434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B96F7B95-6617-7FBA-61AD-35318511F0E5}"/>
              </a:ext>
            </a:extLst>
          </p:cNvPr>
          <p:cNvSpPr/>
          <p:nvPr/>
        </p:nvSpPr>
        <p:spPr>
          <a:xfrm>
            <a:off x="1119187" y="3445130"/>
            <a:ext cx="11201400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500"/>
              </a:lnSpc>
            </a:pPr>
            <a:r>
              <a:rPr lang="ru-RU" sz="7200" b="1" spc="79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Спасибо за </a:t>
            </a:r>
            <a:r>
              <a:rPr lang="ru-RU" sz="7200" b="1" spc="79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внимание!</a:t>
            </a:r>
            <a:endParaRPr lang="ru-RU" sz="7200" b="1" spc="79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799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FC64FCE-762E-B626-1D45-17CD10ADDD5B}"/>
              </a:ext>
            </a:extLst>
          </p:cNvPr>
          <p:cNvSpPr txBox="1"/>
          <p:nvPr/>
        </p:nvSpPr>
        <p:spPr>
          <a:xfrm>
            <a:off x="1309687" y="2789237"/>
            <a:ext cx="6019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ru-RU" sz="2000" dirty="0" smtClean="0">
                <a:solidFill>
                  <a:srgbClr val="000000"/>
                </a:solidFill>
                <a:latin typeface="Montserrat" pitchFamily="2" charset="0"/>
                <a:ea typeface="Times New Roman" panose="02020603050405020304" pitchFamily="18" charset="0"/>
              </a:rPr>
              <a:t>Федеральная образовательная программа дошкольного образования</a:t>
            </a:r>
            <a:endParaRPr lang="ru-RU" sz="2000" dirty="0">
              <a:solidFill>
                <a:srgbClr val="000000"/>
              </a:solidFill>
              <a:latin typeface="Montserrat" pitchFamily="2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Montserrat" pitchFamily="2" charset="0"/>
                <a:ea typeface="Times New Roman" panose="02020603050405020304" pitchFamily="18" charset="0"/>
              </a:rPr>
              <a:t>Федеральная </a:t>
            </a:r>
            <a:r>
              <a:rPr lang="ru-RU" sz="2000" dirty="0">
                <a:solidFill>
                  <a:srgbClr val="000000"/>
                </a:solidFill>
                <a:effectLst/>
                <a:latin typeface="Montserrat" pitchFamily="2" charset="0"/>
                <a:ea typeface="Times New Roman" panose="02020603050405020304" pitchFamily="18" charset="0"/>
              </a:rPr>
              <a:t>рабочая программа 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Montserrat" pitchFamily="2" charset="0"/>
                <a:ea typeface="Times New Roman" panose="02020603050405020304" pitchFamily="18" charset="0"/>
              </a:rPr>
              <a:t>воспитания</a:t>
            </a:r>
            <a:endParaRPr lang="x-none" sz="2000" dirty="0">
              <a:latin typeface="Montserrat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32E6299-8398-39B8-157F-4F8B322F1448}"/>
              </a:ext>
            </a:extLst>
          </p:cNvPr>
          <p:cNvSpPr txBox="1"/>
          <p:nvPr/>
        </p:nvSpPr>
        <p:spPr>
          <a:xfrm>
            <a:off x="623887" y="360202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31356E"/>
                </a:solidFill>
                <a:latin typeface="Montserrat" pitchFamily="2" charset="0"/>
              </a:rPr>
              <a:t>Что определяет единство образовательного пространства дошкольного образования</a:t>
            </a:r>
            <a:r>
              <a:rPr lang="x-none" sz="2400" b="1" smtClean="0">
                <a:solidFill>
                  <a:srgbClr val="31356E"/>
                </a:solidFill>
                <a:latin typeface="Montserrat" pitchFamily="2" charset="0"/>
              </a:rPr>
              <a:t>?</a:t>
            </a:r>
            <a:endParaRPr lang="x-none" sz="2400" b="1" dirty="0">
              <a:solidFill>
                <a:srgbClr val="31356E"/>
              </a:solidFill>
              <a:latin typeface="Montserrat" pitchFamily="2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662A5A7-4034-224B-AFE0-0839882D0E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3887" y="1951037"/>
            <a:ext cx="533400" cy="533400"/>
          </a:xfrm>
          <a:prstGeom prst="rect">
            <a:avLst/>
          </a:prstGeom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xmlns="" id="{8D2B08F7-AA75-A389-88BE-39CC0EC430E1}"/>
              </a:ext>
            </a:extLst>
          </p:cNvPr>
          <p:cNvCxnSpPr>
            <a:cxnSpLocks/>
          </p:cNvCxnSpPr>
          <p:nvPr/>
        </p:nvCxnSpPr>
        <p:spPr>
          <a:xfrm flipH="1" flipV="1">
            <a:off x="7481887" y="1112837"/>
            <a:ext cx="20431" cy="6038449"/>
          </a:xfrm>
          <a:prstGeom prst="line">
            <a:avLst/>
          </a:prstGeom>
          <a:ln w="28575">
            <a:solidFill>
              <a:srgbClr val="3135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FC64FCE-762E-B626-1D45-17CD10ADDD5B}"/>
              </a:ext>
            </a:extLst>
          </p:cNvPr>
          <p:cNvSpPr txBox="1"/>
          <p:nvPr/>
        </p:nvSpPr>
        <p:spPr>
          <a:xfrm>
            <a:off x="1233487" y="1951037"/>
            <a:ext cx="601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ru-RU" sz="2000" dirty="0" smtClean="0">
                <a:solidFill>
                  <a:srgbClr val="000000"/>
                </a:solidFill>
                <a:latin typeface="Montserrat" pitchFamily="2" charset="0"/>
                <a:ea typeface="Times New Roman" panose="02020603050405020304" pitchFamily="18" charset="0"/>
              </a:rPr>
              <a:t>Концепция развития дошкольного образования до 2030 года</a:t>
            </a:r>
            <a:endParaRPr lang="x-none" sz="2000" dirty="0">
              <a:latin typeface="Montserrat" pitchFamily="2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3EAB7A64-B7A7-AD08-6A72-B51CCC8EB2A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" y="4541837"/>
            <a:ext cx="747130" cy="74713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FC64FCE-762E-B626-1D45-17CD10ADDD5B}"/>
              </a:ext>
            </a:extLst>
          </p:cNvPr>
          <p:cNvSpPr txBox="1"/>
          <p:nvPr/>
        </p:nvSpPr>
        <p:spPr>
          <a:xfrm>
            <a:off x="1233487" y="4618037"/>
            <a:ext cx="5867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ru-RU" sz="2000" dirty="0" smtClean="0">
                <a:solidFill>
                  <a:srgbClr val="000000"/>
                </a:solidFill>
                <a:latin typeface="Montserrat" pitchFamily="2" charset="0"/>
                <a:ea typeface="Times New Roman" panose="02020603050405020304" pitchFamily="18" charset="0"/>
              </a:rPr>
              <a:t>Единые ценности, национально-культурные традиции </a:t>
            </a:r>
          </a:p>
          <a:p>
            <a:pPr marL="285750" indent="-285750">
              <a:buFont typeface="Wingdings" pitchFamily="2" charset="2"/>
              <a:buChar char="§"/>
            </a:pPr>
            <a:endParaRPr lang="ru-RU" sz="2000" dirty="0" smtClean="0">
              <a:solidFill>
                <a:srgbClr val="000000"/>
              </a:solidFill>
              <a:latin typeface="Montserrat" pitchFamily="2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dirty="0" smtClean="0">
                <a:solidFill>
                  <a:srgbClr val="000000"/>
                </a:solidFill>
                <a:latin typeface="Montserrat" pitchFamily="2" charset="0"/>
                <a:ea typeface="Times New Roman" panose="02020603050405020304" pitchFamily="18" charset="0"/>
              </a:rPr>
              <a:t>Социальная общность и устойчивые </a:t>
            </a:r>
            <a:r>
              <a:rPr lang="ru-RU" sz="2000" dirty="0" err="1" smtClean="0">
                <a:solidFill>
                  <a:srgbClr val="000000"/>
                </a:solidFill>
                <a:latin typeface="Montserrat" pitchFamily="2" charset="0"/>
                <a:ea typeface="Times New Roman" panose="02020603050405020304" pitchFamily="18" charset="0"/>
              </a:rPr>
              <a:t>межпоколенческие</a:t>
            </a:r>
            <a:r>
              <a:rPr lang="ru-RU" sz="2000" dirty="0" smtClean="0">
                <a:solidFill>
                  <a:srgbClr val="000000"/>
                </a:solidFill>
                <a:latin typeface="Montserrat" pitchFamily="2" charset="0"/>
                <a:ea typeface="Times New Roman" panose="02020603050405020304" pitchFamily="18" charset="0"/>
              </a:rPr>
              <a:t> связи</a:t>
            </a:r>
            <a:endParaRPr lang="x-none" sz="2000" dirty="0">
              <a:latin typeface="Montserrat" pitchFamily="2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2E6AF98-7B31-2112-24B1-6D364167D7C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3887" y="3170237"/>
            <a:ext cx="598159" cy="59815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DF46C9D8-AE39-8B44-8208-6D99B4B1B31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3887" y="5608637"/>
            <a:ext cx="537200" cy="537200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человек, пол, внутренний, группа&#10;&#10;Автоматически созданное описание">
            <a:extLst>
              <a:ext uri="{FF2B5EF4-FFF2-40B4-BE49-F238E27FC236}">
                <a16:creationId xmlns:a16="http://schemas.microsoft.com/office/drawing/2014/main" xmlns="" id="{FF4052DB-3B20-2865-BD03-FAFDBEF082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687" y="5075237"/>
            <a:ext cx="3581399" cy="2286000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человек, ребенок, внутренний, мальчик&#10;&#10;Автоматически созданное описание">
            <a:extLst>
              <a:ext uri="{FF2B5EF4-FFF2-40B4-BE49-F238E27FC236}">
                <a16:creationId xmlns:a16="http://schemas.microsoft.com/office/drawing/2014/main" xmlns="" id="{77CBD383-417F-ED4D-3CB2-F3BF2BE469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687" y="2636837"/>
            <a:ext cx="3583665" cy="2362200"/>
          </a:xfrm>
          <a:prstGeom prst="rect">
            <a:avLst/>
          </a:prstGeom>
        </p:spPr>
      </p:pic>
      <p:pic>
        <p:nvPicPr>
          <p:cNvPr id="1026" name="Picture 2" descr="C:\Users\User\Downloads\Ранний возраст педмарафон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10487" y="122237"/>
            <a:ext cx="3581400" cy="24519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98575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D060CD1-9A64-404C-B7E0-1C844F1E79F8}"/>
              </a:ext>
            </a:extLst>
          </p:cNvPr>
          <p:cNvSpPr txBox="1"/>
          <p:nvPr/>
        </p:nvSpPr>
        <p:spPr>
          <a:xfrm>
            <a:off x="1575667" y="2169771"/>
            <a:ext cx="4683799" cy="2174559"/>
          </a:xfrm>
          <a:prstGeom prst="rect">
            <a:avLst/>
          </a:prstGeom>
          <a:noFill/>
        </p:spPr>
        <p:txBody>
          <a:bodyPr wrap="square" numCol="1" spcCol="180000">
            <a:noAutofit/>
          </a:bodyPr>
          <a:lstStyle/>
          <a:p>
            <a:pPr>
              <a:lnSpc>
                <a:spcPct val="90000"/>
              </a:lnSpc>
            </a:pPr>
            <a:r>
              <a:rPr lang="ru-RU" sz="1800" dirty="0" smtClean="0"/>
              <a:t>Концепция направлена</a:t>
            </a:r>
            <a:br>
              <a:rPr lang="ru-RU" sz="1800" dirty="0" smtClean="0"/>
            </a:br>
            <a:r>
              <a:rPr lang="ru-RU" sz="1800" dirty="0" smtClean="0"/>
              <a:t>на определение приоритетных целей, задач, направлений и механизмов развития дошкольного образования в Российской Федерации до 2030 года</a:t>
            </a:r>
            <a:endParaRPr lang="ru-RU" sz="1800" dirty="0">
              <a:solidFill>
                <a:srgbClr val="31356E"/>
              </a:solidFill>
              <a:latin typeface="Montserrat" panose="00000500000000000000" pitchFamily="50" charset="-52"/>
            </a:endParaRPr>
          </a:p>
          <a:p>
            <a:pPr>
              <a:lnSpc>
                <a:spcPct val="90000"/>
              </a:lnSpc>
            </a:pPr>
            <a:endParaRPr lang="ru-RU" sz="1800" dirty="0">
              <a:latin typeface="Montserrat" panose="00000500000000000000" pitchFamily="50" charset="-52"/>
            </a:endParaRPr>
          </a:p>
          <a:p>
            <a:pPr>
              <a:lnSpc>
                <a:spcPct val="90000"/>
              </a:lnSpc>
            </a:pPr>
            <a:r>
              <a:rPr lang="ru-RU" sz="1800" dirty="0">
                <a:latin typeface="Montserrat" panose="00000500000000000000" pitchFamily="50" charset="-52"/>
              </a:rPr>
              <a:t>       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553525FC-6895-4853-9944-3B20F3B85DD7}"/>
              </a:ext>
            </a:extLst>
          </p:cNvPr>
          <p:cNvSpPr/>
          <p:nvPr/>
        </p:nvSpPr>
        <p:spPr>
          <a:xfrm>
            <a:off x="700087" y="274637"/>
            <a:ext cx="11614547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500"/>
              </a:lnSpc>
            </a:pPr>
            <a:r>
              <a:rPr lang="ru-RU" sz="3200" b="1" spc="79" dirty="0" smtClean="0">
                <a:solidFill>
                  <a:srgbClr val="31356E"/>
                </a:solidFill>
                <a:latin typeface="Montserrat" panose="00000500000000000000" pitchFamily="50" charset="-52"/>
              </a:rPr>
              <a:t>КОНЦЕПЦИЯ РАЗВИТИЯ ДОШКОЛЬНОГО ОБРАЗОВАНИЯ  </a:t>
            </a:r>
            <a:endParaRPr lang="ru-RU" sz="3200" b="1" spc="79" dirty="0">
              <a:solidFill>
                <a:srgbClr val="31356E"/>
              </a:solidFill>
              <a:latin typeface="Montserrat" panose="00000500000000000000" pitchFamily="50" charset="-5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E030F07-14A0-423C-B475-5BBF75BEB7FD}"/>
              </a:ext>
            </a:extLst>
          </p:cNvPr>
          <p:cNvSpPr txBox="1"/>
          <p:nvPr/>
        </p:nvSpPr>
        <p:spPr>
          <a:xfrm>
            <a:off x="8134539" y="1570037"/>
            <a:ext cx="5305236" cy="941696"/>
          </a:xfrm>
          <a:prstGeom prst="rect">
            <a:avLst/>
          </a:prstGeom>
          <a:noFill/>
        </p:spPr>
        <p:txBody>
          <a:bodyPr wrap="square" numCol="1" spcCol="180000">
            <a:noAutofit/>
          </a:bodyPr>
          <a:lstStyle/>
          <a:p>
            <a:pPr>
              <a:lnSpc>
                <a:spcPct val="90000"/>
              </a:lnSpc>
            </a:pPr>
            <a:r>
              <a:rPr lang="ru-RU" sz="1800" b="1" dirty="0" smtClean="0">
                <a:solidFill>
                  <a:srgbClr val="31356E"/>
                </a:solidFill>
                <a:latin typeface="Montserrat" panose="00000500000000000000" pitchFamily="50" charset="-52"/>
              </a:rPr>
              <a:t>ПРИОРИТЕТЫ ОБНОВЛЕНИЯ СОДЕРЖАНИЯ И ТЕХНОЛОГИЙ ДОШКОЛЬНОГО ОБРАЗОВАНИЯ</a:t>
            </a:r>
            <a:endParaRPr lang="ru-RU" sz="1800" b="1" dirty="0">
              <a:solidFill>
                <a:srgbClr val="31356E"/>
              </a:solidFill>
              <a:latin typeface="Montserrat" panose="00000500000000000000" pitchFamily="50" charset="-52"/>
            </a:endParaRPr>
          </a:p>
          <a:p>
            <a:pPr>
              <a:lnSpc>
                <a:spcPct val="90000"/>
              </a:lnSpc>
            </a:pPr>
            <a:endParaRPr lang="ru-RU" sz="1800" b="1" dirty="0">
              <a:solidFill>
                <a:srgbClr val="31356E"/>
              </a:solidFill>
              <a:latin typeface="Montserrat" panose="00000500000000000000" pitchFamily="50" charset="-52"/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628F4585-D6AE-467A-B284-9207E964CA79}"/>
              </a:ext>
            </a:extLst>
          </p:cNvPr>
          <p:cNvCxnSpPr>
            <a:cxnSpLocks/>
          </p:cNvCxnSpPr>
          <p:nvPr/>
        </p:nvCxnSpPr>
        <p:spPr>
          <a:xfrm>
            <a:off x="8091487" y="2484437"/>
            <a:ext cx="4791596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4748012-ABF1-45E3-A7D2-AC641211AD08}"/>
              </a:ext>
            </a:extLst>
          </p:cNvPr>
          <p:cNvSpPr txBox="1"/>
          <p:nvPr/>
        </p:nvSpPr>
        <p:spPr>
          <a:xfrm>
            <a:off x="4907160" y="4694237"/>
            <a:ext cx="4146946" cy="1938992"/>
          </a:xfrm>
          <a:prstGeom prst="rect">
            <a:avLst/>
          </a:prstGeom>
          <a:noFill/>
        </p:spPr>
        <p:txBody>
          <a:bodyPr wrap="square" numCol="1" spcCol="180000">
            <a:noAutofit/>
          </a:bodyPr>
          <a:lstStyle/>
          <a:p>
            <a:pPr>
              <a:lnSpc>
                <a:spcPct val="90000"/>
              </a:lnSpc>
            </a:pPr>
            <a:endParaRPr lang="ru-RU" sz="1800" dirty="0">
              <a:solidFill>
                <a:srgbClr val="31356E"/>
              </a:solidFill>
              <a:latin typeface="Montserrat" panose="00000500000000000000" pitchFamily="50" charset="-52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CCBC7AC-F648-466F-A170-A32B47BEA427}"/>
              </a:ext>
            </a:extLst>
          </p:cNvPr>
          <p:cNvSpPr txBox="1"/>
          <p:nvPr/>
        </p:nvSpPr>
        <p:spPr>
          <a:xfrm>
            <a:off x="1614487" y="3932237"/>
            <a:ext cx="5214263" cy="1286300"/>
          </a:xfrm>
          <a:prstGeom prst="rect">
            <a:avLst/>
          </a:prstGeom>
          <a:noFill/>
        </p:spPr>
        <p:txBody>
          <a:bodyPr wrap="square" numCol="1" spcCol="180000">
            <a:noAutofit/>
          </a:bodyPr>
          <a:lstStyle/>
          <a:p>
            <a:pPr>
              <a:lnSpc>
                <a:spcPct val="90000"/>
              </a:lnSpc>
            </a:pPr>
            <a:r>
              <a:rPr lang="ru-RU" sz="1800" b="1" dirty="0" smtClean="0">
                <a:solidFill>
                  <a:srgbClr val="31356E"/>
                </a:solidFill>
                <a:latin typeface="Montserrat" panose="00000500000000000000" pitchFamily="50" charset="-52"/>
              </a:rPr>
              <a:t>ЦЕЛЬ РАЗВИТИЯ ДО К 2030 ГОДУ - </a:t>
            </a:r>
            <a:r>
              <a:rPr lang="ru-RU" sz="1800" dirty="0" smtClean="0"/>
              <a:t> создание условий для доступного качественного ДО, направленного на разностороннее развитие и эмоциональное благополучие детей младенческого, раннего и дошкольного возрастов с учетом их возрастных и индивидуальных особенностей, образовательных потребностей и интересов в контексте единого образовательного пространства РФ.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2913789-67C0-4F2E-BE13-61B4BE3A7A49}"/>
              </a:ext>
            </a:extLst>
          </p:cNvPr>
          <p:cNvSpPr txBox="1"/>
          <p:nvPr/>
        </p:nvSpPr>
        <p:spPr>
          <a:xfrm>
            <a:off x="319087" y="1951037"/>
            <a:ext cx="560585" cy="87358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 anchorCtr="0">
            <a:noAutofit/>
          </a:bodyPr>
          <a:lstStyle/>
          <a:p>
            <a:r>
              <a:rPr lang="ru-RU" sz="5400" b="1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-52"/>
              </a:rPr>
              <a:t>1</a:t>
            </a:r>
            <a:endParaRPr lang="ru-RU" sz="3600" dirty="0">
              <a:solidFill>
                <a:schemeClr val="bg1">
                  <a:lumMod val="85000"/>
                </a:schemeClr>
              </a:solidFill>
              <a:latin typeface="Montserrat" panose="00000500000000000000" pitchFamily="50" charset="-52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87BD99A-A629-4DA1-9442-63F027CB5D66}"/>
              </a:ext>
            </a:extLst>
          </p:cNvPr>
          <p:cNvSpPr txBox="1"/>
          <p:nvPr/>
        </p:nvSpPr>
        <p:spPr>
          <a:xfrm>
            <a:off x="242887" y="3856037"/>
            <a:ext cx="560585" cy="873588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r>
              <a:rPr lang="ru-RU" sz="5400" b="1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-52"/>
              </a:rPr>
              <a:t>2</a:t>
            </a:r>
            <a:endParaRPr lang="ru-RU" sz="3600" dirty="0">
              <a:solidFill>
                <a:schemeClr val="bg1">
                  <a:lumMod val="85000"/>
                </a:schemeClr>
              </a:solidFill>
              <a:latin typeface="Montserrat" panose="00000500000000000000" pitchFamily="50" charset="-52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A59EADE1-FDB7-4667-874A-91BD8026EFA7}"/>
              </a:ext>
            </a:extLst>
          </p:cNvPr>
          <p:cNvSpPr txBox="1"/>
          <p:nvPr/>
        </p:nvSpPr>
        <p:spPr>
          <a:xfrm>
            <a:off x="6796087" y="1417637"/>
            <a:ext cx="560585" cy="873588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r>
              <a:rPr lang="ru-RU" sz="5400" b="1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-52"/>
              </a:rPr>
              <a:t>3</a:t>
            </a:r>
            <a:endParaRPr lang="ru-RU" sz="3600" dirty="0">
              <a:solidFill>
                <a:schemeClr val="bg1">
                  <a:lumMod val="85000"/>
                </a:schemeClr>
              </a:solidFill>
              <a:latin typeface="Montserrat" panose="00000500000000000000" pitchFamily="50" charset="-52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8D3F504B-0687-4F8C-8B92-610B88CD9E94}"/>
              </a:ext>
            </a:extLst>
          </p:cNvPr>
          <p:cNvSpPr txBox="1"/>
          <p:nvPr/>
        </p:nvSpPr>
        <p:spPr>
          <a:xfrm>
            <a:off x="6833729" y="4389437"/>
            <a:ext cx="560585" cy="873588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endParaRPr lang="ru-RU" sz="3600" dirty="0">
              <a:solidFill>
                <a:schemeClr val="bg1">
                  <a:lumMod val="85000"/>
                </a:schemeClr>
              </a:solidFill>
              <a:latin typeface="Montserrat" panose="00000500000000000000" pitchFamily="50" charset="-52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77F52890-08A0-47FB-A54F-56B077C81E28}"/>
              </a:ext>
            </a:extLst>
          </p:cNvPr>
          <p:cNvSpPr txBox="1"/>
          <p:nvPr/>
        </p:nvSpPr>
        <p:spPr>
          <a:xfrm>
            <a:off x="4346575" y="4389437"/>
            <a:ext cx="560585" cy="873588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endParaRPr lang="ru-RU" sz="3600" dirty="0">
              <a:solidFill>
                <a:schemeClr val="bg1">
                  <a:lumMod val="85000"/>
                </a:schemeClr>
              </a:solidFill>
              <a:latin typeface="Montserrat" panose="00000500000000000000" pitchFamily="50" charset="-52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96B31AF-5F3B-B9CA-7446-9E961D48CE7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8677" y="2154870"/>
            <a:ext cx="598159" cy="59815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EAB7A64-B7A7-AD08-6A72-B51CCC8EB2A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2487" y="4008437"/>
            <a:ext cx="747130" cy="747130"/>
          </a:xfrm>
          <a:prstGeom prst="rect">
            <a:avLst/>
          </a:prstGeom>
        </p:spPr>
      </p:pic>
      <p:pic>
        <p:nvPicPr>
          <p:cNvPr id="7" name="Picture 13" descr="page113image56583104">
            <a:extLst>
              <a:ext uri="{FF2B5EF4-FFF2-40B4-BE49-F238E27FC236}">
                <a16:creationId xmlns:a16="http://schemas.microsoft.com/office/drawing/2014/main" xmlns="" id="{C0481D97-A079-A80E-8FE2-3A8BC8660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887" y="1570037"/>
            <a:ext cx="652462" cy="65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xmlns="" id="{2F6C3D3D-5332-1D19-6213-BEBF90339F0D}"/>
              </a:ext>
            </a:extLst>
          </p:cNvPr>
          <p:cNvCxnSpPr>
            <a:cxnSpLocks/>
          </p:cNvCxnSpPr>
          <p:nvPr/>
        </p:nvCxnSpPr>
        <p:spPr>
          <a:xfrm flipH="1">
            <a:off x="607813" y="1442036"/>
            <a:ext cx="12436674" cy="0"/>
          </a:xfrm>
          <a:prstGeom prst="line">
            <a:avLst/>
          </a:prstGeom>
          <a:ln w="28575">
            <a:solidFill>
              <a:srgbClr val="3135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B7FE02DB-1004-330B-2021-BDECEC335943}"/>
              </a:ext>
            </a:extLst>
          </p:cNvPr>
          <p:cNvSpPr txBox="1"/>
          <p:nvPr/>
        </p:nvSpPr>
        <p:spPr>
          <a:xfrm>
            <a:off x="7024687" y="2560637"/>
            <a:ext cx="62484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1200" dirty="0" smtClean="0"/>
              <a:t>Единое базовое содержание образования детей дошкольного возраста (в том числе младенческого и раннего), обеспеченное ФОП ДО и ФАОП ДО, направленное на всестороннее развитие и духовно-нравственное воспитание подрастающего поколения.</a:t>
            </a:r>
          </a:p>
          <a:p>
            <a:pPr>
              <a:buFont typeface="Wingdings" pitchFamily="2" charset="2"/>
              <a:buChar char="v"/>
            </a:pPr>
            <a:r>
              <a:rPr lang="ru-RU" sz="1200" dirty="0" smtClean="0"/>
              <a:t>Единый методологический подход в обозначении и оценке планируемых результатов освоения ФОП ДО и ФАОП ДО, учитывающий своеобразие психофизического развития разных групп детей дошкольного возраста с ООП, в том числе с ОВЗ, детей-инвалидов.</a:t>
            </a:r>
          </a:p>
          <a:p>
            <a:pPr>
              <a:buFont typeface="Wingdings" pitchFamily="2" charset="2"/>
              <a:buChar char="v"/>
            </a:pPr>
            <a:r>
              <a:rPr lang="ru-RU" sz="1200" dirty="0" smtClean="0"/>
              <a:t>Содержание образовательной работы с детьми младенческого, раннего и дошкольного возрастов, обусловленное развитием культуры и детской субкультуры, научными данными о социально-психологическом портрете современного ребенка, структурой ООП детей дошкольного возраста, в том числе с ОВЗ, детей-инвалидов.</a:t>
            </a:r>
          </a:p>
          <a:p>
            <a:pPr>
              <a:buFont typeface="Wingdings" pitchFamily="2" charset="2"/>
              <a:buChar char="v"/>
            </a:pPr>
            <a:r>
              <a:rPr lang="ru-RU" sz="1200" dirty="0" smtClean="0"/>
              <a:t>Организация и технологии образовательной работы педагогов ДО, направленные на достижение целевых ориентиров развития детей младенческого, раннего и дошкольного возрастов (в том числе детей с ООП) в соответствии с ФГОС ДО.</a:t>
            </a:r>
          </a:p>
          <a:p>
            <a:pPr>
              <a:buFont typeface="Wingdings" pitchFamily="2" charset="2"/>
              <a:buChar char="v"/>
            </a:pPr>
            <a:r>
              <a:rPr lang="ru-RU" sz="1200" dirty="0" smtClean="0"/>
              <a:t>Вариативные компоненты образовательных программ организаций, реализующих программы ДО.</a:t>
            </a:r>
          </a:p>
          <a:p>
            <a:pPr>
              <a:buFont typeface="Wingdings" pitchFamily="2" charset="2"/>
              <a:buChar char="v"/>
            </a:pPr>
            <a:r>
              <a:rPr lang="ru-RU" sz="1200" dirty="0" smtClean="0"/>
              <a:t>Нормативное и научно-методическое обеспечение проектирования, реализации и оценивания качества образовательного процесса.</a:t>
            </a:r>
          </a:p>
          <a:p>
            <a:pPr>
              <a:buFont typeface="Wingdings" pitchFamily="2" charset="2"/>
              <a:buChar char="v"/>
            </a:pPr>
            <a:r>
              <a:rPr lang="ru-RU" sz="1200" dirty="0" smtClean="0"/>
              <a:t>Система психолого-педагогического сопровождения развития детей раннего и дошкольного возрастов в условиях ДОО и семьи; специфическое содержание, инструментарий и условия оказания адресной психологической помощи воспитанникам. </a:t>
            </a:r>
          </a:p>
          <a:p>
            <a:pPr>
              <a:buFont typeface="Wingdings" pitchFamily="2" charset="2"/>
              <a:buChar char="v"/>
            </a:pPr>
            <a:r>
              <a:rPr lang="ru-RU" sz="1200" dirty="0" smtClean="0"/>
              <a:t>Формы и методы просветительской деятельности ДОО с родителями (законными представителями), имеющими детей младенческого, раннего и дошкольного возрастов; психолого-педагогической помощи и поддержки семей с детьми. </a:t>
            </a:r>
            <a:endParaRPr lang="x-none" sz="1200" dirty="0"/>
          </a:p>
        </p:txBody>
      </p:sp>
    </p:spTree>
    <p:extLst>
      <p:ext uri="{BB962C8B-B14F-4D97-AF65-F5344CB8AC3E}">
        <p14:creationId xmlns:p14="http://schemas.microsoft.com/office/powerpoint/2010/main" val="396569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D060CD1-9A64-404C-B7E0-1C844F1E79F8}"/>
              </a:ext>
            </a:extLst>
          </p:cNvPr>
          <p:cNvSpPr txBox="1"/>
          <p:nvPr/>
        </p:nvSpPr>
        <p:spPr>
          <a:xfrm>
            <a:off x="1575667" y="2169771"/>
            <a:ext cx="4683799" cy="2174559"/>
          </a:xfrm>
          <a:prstGeom prst="rect">
            <a:avLst/>
          </a:prstGeom>
          <a:noFill/>
        </p:spPr>
        <p:txBody>
          <a:bodyPr wrap="square" numCol="1" spcCol="180000">
            <a:noAutofit/>
          </a:bodyPr>
          <a:lstStyle/>
          <a:p>
            <a:pPr>
              <a:lnSpc>
                <a:spcPct val="90000"/>
              </a:lnSpc>
            </a:pPr>
            <a:r>
              <a:rPr lang="ru-RU" sz="1800" b="1" dirty="0">
                <a:solidFill>
                  <a:srgbClr val="31356E"/>
                </a:solidFill>
                <a:latin typeface="Montserrat" panose="00000500000000000000" pitchFamily="50" charset="-52"/>
              </a:rPr>
              <a:t>ИМЕЕТ СТАТУС НОРМАТИВНОГО </a:t>
            </a:r>
          </a:p>
          <a:p>
            <a:pPr>
              <a:lnSpc>
                <a:spcPct val="90000"/>
              </a:lnSpc>
            </a:pPr>
            <a:r>
              <a:rPr lang="ru-RU" sz="1800" b="1" dirty="0">
                <a:solidFill>
                  <a:srgbClr val="31356E"/>
                </a:solidFill>
                <a:latin typeface="Montserrat" panose="00000500000000000000" pitchFamily="50" charset="-52"/>
              </a:rPr>
              <a:t>ДОКУМЕНТА</a:t>
            </a:r>
          </a:p>
          <a:p>
            <a:pPr>
              <a:lnSpc>
                <a:spcPct val="90000"/>
              </a:lnSpc>
            </a:pPr>
            <a:endParaRPr lang="ru-RU" sz="1800" dirty="0">
              <a:solidFill>
                <a:srgbClr val="31356E"/>
              </a:solidFill>
              <a:latin typeface="Montserrat" panose="00000500000000000000" pitchFamily="50" charset="-52"/>
            </a:endParaRPr>
          </a:p>
          <a:p>
            <a:pPr>
              <a:lnSpc>
                <a:spcPct val="90000"/>
              </a:lnSpc>
            </a:pPr>
            <a:r>
              <a:rPr lang="ru-RU" sz="1500" dirty="0">
                <a:latin typeface="Montserrat" panose="00000500000000000000" pitchFamily="50" charset="-52"/>
              </a:rPr>
              <a:t>разработана в соответствии с Федеральным государственным образовательным стандартом дошкольного образования</a:t>
            </a:r>
          </a:p>
          <a:p>
            <a:pPr>
              <a:lnSpc>
                <a:spcPct val="90000"/>
              </a:lnSpc>
            </a:pPr>
            <a:endParaRPr lang="ru-RU" sz="1800" dirty="0">
              <a:latin typeface="Montserrat" panose="00000500000000000000" pitchFamily="50" charset="-52"/>
            </a:endParaRPr>
          </a:p>
          <a:p>
            <a:pPr>
              <a:lnSpc>
                <a:spcPct val="90000"/>
              </a:lnSpc>
            </a:pPr>
            <a:r>
              <a:rPr lang="ru-RU" sz="1800" dirty="0">
                <a:latin typeface="Montserrat" panose="00000500000000000000" pitchFamily="50" charset="-52"/>
              </a:rPr>
              <a:t>        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xmlns="" id="{6C977522-95EC-44F0-8695-42B1FE9FCED7}"/>
              </a:ext>
            </a:extLst>
          </p:cNvPr>
          <p:cNvCxnSpPr>
            <a:cxnSpLocks/>
          </p:cNvCxnSpPr>
          <p:nvPr/>
        </p:nvCxnSpPr>
        <p:spPr>
          <a:xfrm flipV="1">
            <a:off x="1576836" y="2821438"/>
            <a:ext cx="4226600" cy="14425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553525FC-6895-4853-9944-3B20F3B85DD7}"/>
              </a:ext>
            </a:extLst>
          </p:cNvPr>
          <p:cNvSpPr/>
          <p:nvPr/>
        </p:nvSpPr>
        <p:spPr>
          <a:xfrm>
            <a:off x="679789" y="531320"/>
            <a:ext cx="11614547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500"/>
              </a:lnSpc>
            </a:pPr>
            <a:r>
              <a:rPr lang="ru-RU" sz="2800" b="1" spc="79" dirty="0" smtClean="0">
                <a:solidFill>
                  <a:srgbClr val="31356E"/>
                </a:solidFill>
                <a:latin typeface="Montserrat" panose="00000500000000000000" pitchFamily="50" charset="-52"/>
              </a:rPr>
              <a:t>ФЕДЕРАЛЬНАЯ ОБРАЗОВАТЕЛЬНАЯ ПРОГРАММА </a:t>
            </a:r>
            <a:r>
              <a:rPr lang="ru-RU" sz="2800" b="1" spc="79" dirty="0">
                <a:solidFill>
                  <a:srgbClr val="31356E"/>
                </a:solidFill>
                <a:latin typeface="Montserrat" panose="00000500000000000000" pitchFamily="50" charset="-52"/>
              </a:rPr>
              <a:t>ДО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29367A4-CAAA-4FDD-ACF6-0FD31D8C27D3}"/>
              </a:ext>
            </a:extLst>
          </p:cNvPr>
          <p:cNvSpPr txBox="1"/>
          <p:nvPr/>
        </p:nvSpPr>
        <p:spPr>
          <a:xfrm>
            <a:off x="8046860" y="4578724"/>
            <a:ext cx="4756546" cy="1520706"/>
          </a:xfrm>
          <a:prstGeom prst="rect">
            <a:avLst/>
          </a:prstGeom>
          <a:noFill/>
        </p:spPr>
        <p:txBody>
          <a:bodyPr wrap="square" numCol="1" spcCol="180000">
            <a:noAutofit/>
          </a:bodyPr>
          <a:lstStyle/>
          <a:p>
            <a:pPr>
              <a:lnSpc>
                <a:spcPct val="90000"/>
              </a:lnSpc>
            </a:pPr>
            <a:r>
              <a:rPr lang="ru-RU" sz="1800" b="1" dirty="0">
                <a:solidFill>
                  <a:srgbClr val="31356E"/>
                </a:solidFill>
                <a:latin typeface="Montserrat" panose="00000500000000000000" pitchFamily="50" charset="-52"/>
              </a:rPr>
              <a:t>ОПРЕДЕЛЯЕТ ЕДИНЫЕ ДЛЯ РФ БАЗОВЫЕ ОБЪЕМ И СОДЕРЖАНИЕ ДО И ПЛАНИРУЕМЫЕ РЕЗУЛЬТАТЫ ОСВОЕНИЯ ОБРАЗОВАТЕЛЬНОЙ ПРОГРАММЫ</a:t>
            </a:r>
          </a:p>
          <a:p>
            <a:pPr>
              <a:lnSpc>
                <a:spcPct val="90000"/>
              </a:lnSpc>
            </a:pPr>
            <a:endParaRPr lang="ru-RU" sz="1800" b="1" dirty="0">
              <a:solidFill>
                <a:srgbClr val="31356E"/>
              </a:solidFill>
              <a:latin typeface="Montserrat" panose="00000500000000000000" pitchFamily="50" charset="-52"/>
            </a:endParaRP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xmlns="" id="{A036CCF6-AD1B-4A7E-A9D3-B92F10206755}"/>
              </a:ext>
            </a:extLst>
          </p:cNvPr>
          <p:cNvCxnSpPr>
            <a:cxnSpLocks/>
          </p:cNvCxnSpPr>
          <p:nvPr/>
        </p:nvCxnSpPr>
        <p:spPr>
          <a:xfrm>
            <a:off x="1502667" y="5914830"/>
            <a:ext cx="4984396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E030F07-14A0-423C-B475-5BBF75BEB7FD}"/>
              </a:ext>
            </a:extLst>
          </p:cNvPr>
          <p:cNvSpPr txBox="1"/>
          <p:nvPr/>
        </p:nvSpPr>
        <p:spPr>
          <a:xfrm>
            <a:off x="8070706" y="2103437"/>
            <a:ext cx="5305236" cy="941696"/>
          </a:xfrm>
          <a:prstGeom prst="rect">
            <a:avLst/>
          </a:prstGeom>
          <a:noFill/>
        </p:spPr>
        <p:txBody>
          <a:bodyPr wrap="square" numCol="1" spcCol="180000">
            <a:noAutofit/>
          </a:bodyPr>
          <a:lstStyle/>
          <a:p>
            <a:pPr>
              <a:lnSpc>
                <a:spcPct val="90000"/>
              </a:lnSpc>
            </a:pPr>
            <a:r>
              <a:rPr lang="ru-RU" sz="1800" b="1" dirty="0">
                <a:solidFill>
                  <a:srgbClr val="31356E"/>
                </a:solidFill>
                <a:latin typeface="Montserrat" panose="00000500000000000000" pitchFamily="50" charset="-52"/>
              </a:rPr>
              <a:t>НАПРАВЛЕНА НА СОЗДАНИЕ </a:t>
            </a:r>
          </a:p>
          <a:p>
            <a:pPr>
              <a:lnSpc>
                <a:spcPct val="90000"/>
              </a:lnSpc>
            </a:pPr>
            <a:r>
              <a:rPr lang="ru-RU" sz="1800" b="1" dirty="0">
                <a:solidFill>
                  <a:srgbClr val="31356E"/>
                </a:solidFill>
                <a:latin typeface="Montserrat" panose="00000500000000000000" pitchFamily="50" charset="-52"/>
              </a:rPr>
              <a:t>ЕДИНОГО ЯДРА СОДЕРЖАНИЯ ДОШКОЛЬНОГО ОБРАЗОВАНИЯ</a:t>
            </a:r>
          </a:p>
          <a:p>
            <a:pPr>
              <a:lnSpc>
                <a:spcPct val="90000"/>
              </a:lnSpc>
            </a:pPr>
            <a:endParaRPr lang="ru-RU" sz="1800" b="1" dirty="0">
              <a:solidFill>
                <a:srgbClr val="31356E"/>
              </a:solidFill>
              <a:latin typeface="Montserrat" panose="00000500000000000000" pitchFamily="50" charset="-52"/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628F4585-D6AE-467A-B284-9207E964CA79}"/>
              </a:ext>
            </a:extLst>
          </p:cNvPr>
          <p:cNvCxnSpPr>
            <a:cxnSpLocks/>
          </p:cNvCxnSpPr>
          <p:nvPr/>
        </p:nvCxnSpPr>
        <p:spPr>
          <a:xfrm>
            <a:off x="8070706" y="2976285"/>
            <a:ext cx="4791596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4748012-ABF1-45E3-A7D2-AC641211AD08}"/>
              </a:ext>
            </a:extLst>
          </p:cNvPr>
          <p:cNvSpPr txBox="1"/>
          <p:nvPr/>
        </p:nvSpPr>
        <p:spPr>
          <a:xfrm>
            <a:off x="4907160" y="4694237"/>
            <a:ext cx="4146946" cy="1938992"/>
          </a:xfrm>
          <a:prstGeom prst="rect">
            <a:avLst/>
          </a:prstGeom>
          <a:noFill/>
        </p:spPr>
        <p:txBody>
          <a:bodyPr wrap="square" numCol="1" spcCol="180000">
            <a:noAutofit/>
          </a:bodyPr>
          <a:lstStyle/>
          <a:p>
            <a:pPr>
              <a:lnSpc>
                <a:spcPct val="90000"/>
              </a:lnSpc>
            </a:pPr>
            <a:endParaRPr lang="ru-RU" sz="1800" dirty="0">
              <a:solidFill>
                <a:srgbClr val="31356E"/>
              </a:solidFill>
              <a:latin typeface="Montserrat" panose="00000500000000000000" pitchFamily="50" charset="-52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CCBC7AC-F648-466F-A170-A32B47BEA427}"/>
              </a:ext>
            </a:extLst>
          </p:cNvPr>
          <p:cNvSpPr txBox="1"/>
          <p:nvPr/>
        </p:nvSpPr>
        <p:spPr>
          <a:xfrm>
            <a:off x="1617528" y="4628530"/>
            <a:ext cx="5214263" cy="1286300"/>
          </a:xfrm>
          <a:prstGeom prst="rect">
            <a:avLst/>
          </a:prstGeom>
          <a:noFill/>
        </p:spPr>
        <p:txBody>
          <a:bodyPr wrap="square" numCol="1" spcCol="180000">
            <a:noAutofit/>
          </a:bodyPr>
          <a:lstStyle/>
          <a:p>
            <a:pPr>
              <a:lnSpc>
                <a:spcPct val="90000"/>
              </a:lnSpc>
            </a:pPr>
            <a:r>
              <a:rPr lang="ru-RU" sz="1800" b="1" dirty="0">
                <a:solidFill>
                  <a:srgbClr val="31356E"/>
                </a:solidFill>
                <a:latin typeface="Montserrat" panose="00000500000000000000" pitchFamily="50" charset="-52"/>
              </a:rPr>
              <a:t>ОБЕСПЕЧИВАЕТ СОЗДАНИЕ ЕДИНОГО ОБРАЗОВАТЕЛЬНОГО ПРОСТРАНСТВА ВОСПИТАНИЯ И ОБУЧЕНИЯ ДЕТЕЙ ОТ РОЖДЕНИЯ ДО ПОСТУПЛЕНИЯ В ШКОЛУ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xmlns="" id="{0A4B2845-96CD-45EF-8E25-5168EF16A044}"/>
              </a:ext>
            </a:extLst>
          </p:cNvPr>
          <p:cNvCxnSpPr>
            <a:cxnSpLocks/>
          </p:cNvCxnSpPr>
          <p:nvPr/>
        </p:nvCxnSpPr>
        <p:spPr>
          <a:xfrm>
            <a:off x="8070706" y="5922767"/>
            <a:ext cx="4861383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2913789-67C0-4F2E-BE13-61B4BE3A7A49}"/>
              </a:ext>
            </a:extLst>
          </p:cNvPr>
          <p:cNvSpPr txBox="1"/>
          <p:nvPr/>
        </p:nvSpPr>
        <p:spPr>
          <a:xfrm>
            <a:off x="451939" y="1927370"/>
            <a:ext cx="560585" cy="87358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 anchorCtr="0">
            <a:noAutofit/>
          </a:bodyPr>
          <a:lstStyle/>
          <a:p>
            <a:r>
              <a:rPr lang="ru-RU" sz="5400" b="1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-52"/>
              </a:rPr>
              <a:t>1</a:t>
            </a:r>
            <a:endParaRPr lang="ru-RU" sz="3600" dirty="0">
              <a:solidFill>
                <a:schemeClr val="bg1">
                  <a:lumMod val="85000"/>
                </a:schemeClr>
              </a:solidFill>
              <a:latin typeface="Montserrat" panose="00000500000000000000" pitchFamily="50" charset="-52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87BD99A-A629-4DA1-9442-63F027CB5D66}"/>
              </a:ext>
            </a:extLst>
          </p:cNvPr>
          <p:cNvSpPr txBox="1"/>
          <p:nvPr/>
        </p:nvSpPr>
        <p:spPr>
          <a:xfrm>
            <a:off x="6793151" y="1927370"/>
            <a:ext cx="560585" cy="873588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r>
              <a:rPr lang="ru-RU" sz="5400" b="1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-52"/>
              </a:rPr>
              <a:t>2</a:t>
            </a:r>
            <a:endParaRPr lang="ru-RU" sz="3600" dirty="0">
              <a:solidFill>
                <a:schemeClr val="bg1">
                  <a:lumMod val="85000"/>
                </a:schemeClr>
              </a:solidFill>
              <a:latin typeface="Montserrat" panose="00000500000000000000" pitchFamily="50" charset="-52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A59EADE1-FDB7-4667-874A-91BD8026EFA7}"/>
              </a:ext>
            </a:extLst>
          </p:cNvPr>
          <p:cNvSpPr txBox="1"/>
          <p:nvPr/>
        </p:nvSpPr>
        <p:spPr>
          <a:xfrm>
            <a:off x="387649" y="4393910"/>
            <a:ext cx="560585" cy="873588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r>
              <a:rPr lang="ru-RU" sz="5400" b="1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-52"/>
              </a:rPr>
              <a:t>3</a:t>
            </a:r>
            <a:endParaRPr lang="ru-RU" sz="3600" dirty="0">
              <a:solidFill>
                <a:schemeClr val="bg1">
                  <a:lumMod val="85000"/>
                </a:schemeClr>
              </a:solidFill>
              <a:latin typeface="Montserrat" panose="00000500000000000000" pitchFamily="50" charset="-52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8D3F504B-0687-4F8C-8B92-610B88CD9E94}"/>
              </a:ext>
            </a:extLst>
          </p:cNvPr>
          <p:cNvSpPr txBox="1"/>
          <p:nvPr/>
        </p:nvSpPr>
        <p:spPr>
          <a:xfrm>
            <a:off x="6833729" y="4389437"/>
            <a:ext cx="560585" cy="873588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r>
              <a:rPr lang="ru-RU" sz="5400" b="1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-52"/>
              </a:rPr>
              <a:t>4</a:t>
            </a:r>
            <a:endParaRPr lang="ru-RU" sz="3600" dirty="0">
              <a:solidFill>
                <a:schemeClr val="bg1">
                  <a:lumMod val="85000"/>
                </a:schemeClr>
              </a:solidFill>
              <a:latin typeface="Montserrat" panose="00000500000000000000" pitchFamily="50" charset="-52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77F52890-08A0-47FB-A54F-56B077C81E28}"/>
              </a:ext>
            </a:extLst>
          </p:cNvPr>
          <p:cNvSpPr txBox="1"/>
          <p:nvPr/>
        </p:nvSpPr>
        <p:spPr>
          <a:xfrm>
            <a:off x="4346575" y="4389437"/>
            <a:ext cx="560585" cy="873588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endParaRPr lang="ru-RU" sz="3600" dirty="0">
              <a:solidFill>
                <a:schemeClr val="bg1">
                  <a:lumMod val="85000"/>
                </a:schemeClr>
              </a:solidFill>
              <a:latin typeface="Montserrat" panose="00000500000000000000" pitchFamily="50" charset="-52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96B31AF-5F3B-B9CA-7446-9E961D48CE7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8677" y="2154870"/>
            <a:ext cx="598159" cy="59815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7FAC801-861C-E53D-1617-CCB308D5109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21465" y="2100453"/>
            <a:ext cx="598159" cy="59815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EAB7A64-B7A7-AD08-6A72-B51CCC8EB2A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46120" y="4581801"/>
            <a:ext cx="747130" cy="747130"/>
          </a:xfrm>
          <a:prstGeom prst="rect">
            <a:avLst/>
          </a:prstGeom>
        </p:spPr>
      </p:pic>
      <p:pic>
        <p:nvPicPr>
          <p:cNvPr id="7" name="Picture 13" descr="page113image56583104">
            <a:extLst>
              <a:ext uri="{FF2B5EF4-FFF2-40B4-BE49-F238E27FC236}">
                <a16:creationId xmlns:a16="http://schemas.microsoft.com/office/drawing/2014/main" xmlns="" id="{C0481D97-A079-A80E-8FE2-3A8BC8660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174" y="4581801"/>
            <a:ext cx="652462" cy="65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CE1BE8DE-4B05-FF2F-905B-27FD4EB7D542}"/>
              </a:ext>
            </a:extLst>
          </p:cNvPr>
          <p:cNvCxnSpPr>
            <a:cxnSpLocks/>
          </p:cNvCxnSpPr>
          <p:nvPr/>
        </p:nvCxnSpPr>
        <p:spPr>
          <a:xfrm flipV="1">
            <a:off x="1012524" y="3094037"/>
            <a:ext cx="0" cy="685800"/>
          </a:xfrm>
          <a:prstGeom prst="line">
            <a:avLst/>
          </a:prstGeom>
          <a:ln w="28575">
            <a:solidFill>
              <a:srgbClr val="3135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 5">
            <a:extLst>
              <a:ext uri="{FF2B5EF4-FFF2-40B4-BE49-F238E27FC236}">
                <a16:creationId xmlns:a16="http://schemas.microsoft.com/office/drawing/2014/main" xmlns="" id="{1A701A4C-A7F6-DD7F-A1B2-8ACA91623A4A}"/>
              </a:ext>
            </a:extLst>
          </p:cNvPr>
          <p:cNvSpPr/>
          <p:nvPr/>
        </p:nvSpPr>
        <p:spPr>
          <a:xfrm rot="5400000">
            <a:off x="913982" y="3337528"/>
            <a:ext cx="397581" cy="198817"/>
          </a:xfrm>
          <a:custGeom>
            <a:avLst/>
            <a:gdLst/>
            <a:ahLst/>
            <a:cxnLst/>
            <a:rect l="l" t="t" r="r" b="b"/>
            <a:pathLst>
              <a:path w="6350000" h="5499100">
                <a:moveTo>
                  <a:pt x="0" y="5499100"/>
                </a:moveTo>
                <a:lnTo>
                  <a:pt x="3175000" y="0"/>
                </a:lnTo>
                <a:lnTo>
                  <a:pt x="6350000" y="5499100"/>
                </a:lnTo>
                <a:lnTo>
                  <a:pt x="0" y="5499100"/>
                </a:lnTo>
                <a:close/>
              </a:path>
            </a:pathLst>
          </a:custGeom>
          <a:solidFill>
            <a:srgbClr val="31356E"/>
          </a:solidFill>
        </p:spPr>
      </p:sp>
      <p:sp>
        <p:nvSpPr>
          <p:cNvPr id="31" name="Freeform 5">
            <a:extLst>
              <a:ext uri="{FF2B5EF4-FFF2-40B4-BE49-F238E27FC236}">
                <a16:creationId xmlns:a16="http://schemas.microsoft.com/office/drawing/2014/main" xmlns="" id="{101E2861-F99D-EFE6-63EE-C277C77BB78B}"/>
              </a:ext>
            </a:extLst>
          </p:cNvPr>
          <p:cNvSpPr/>
          <p:nvPr/>
        </p:nvSpPr>
        <p:spPr>
          <a:xfrm rot="5400000">
            <a:off x="7422345" y="6436515"/>
            <a:ext cx="397581" cy="198817"/>
          </a:xfrm>
          <a:custGeom>
            <a:avLst/>
            <a:gdLst/>
            <a:ahLst/>
            <a:cxnLst/>
            <a:rect l="l" t="t" r="r" b="b"/>
            <a:pathLst>
              <a:path w="6350000" h="5499100">
                <a:moveTo>
                  <a:pt x="0" y="5499100"/>
                </a:moveTo>
                <a:lnTo>
                  <a:pt x="3175000" y="0"/>
                </a:lnTo>
                <a:lnTo>
                  <a:pt x="6350000" y="5499100"/>
                </a:lnTo>
                <a:lnTo>
                  <a:pt x="0" y="5499100"/>
                </a:lnTo>
                <a:close/>
              </a:path>
            </a:pathLst>
          </a:custGeom>
          <a:solidFill>
            <a:srgbClr val="31356E"/>
          </a:solidFill>
        </p:spPr>
      </p:sp>
      <p:sp>
        <p:nvSpPr>
          <p:cNvPr id="35" name="Freeform 5">
            <a:extLst>
              <a:ext uri="{FF2B5EF4-FFF2-40B4-BE49-F238E27FC236}">
                <a16:creationId xmlns:a16="http://schemas.microsoft.com/office/drawing/2014/main" xmlns="" id="{C83C0B5D-6937-0F82-2165-428EA5D51934}"/>
              </a:ext>
            </a:extLst>
          </p:cNvPr>
          <p:cNvSpPr/>
          <p:nvPr/>
        </p:nvSpPr>
        <p:spPr>
          <a:xfrm rot="5400000">
            <a:off x="921486" y="6365202"/>
            <a:ext cx="397581" cy="198817"/>
          </a:xfrm>
          <a:custGeom>
            <a:avLst/>
            <a:gdLst/>
            <a:ahLst/>
            <a:cxnLst/>
            <a:rect l="l" t="t" r="r" b="b"/>
            <a:pathLst>
              <a:path w="6350000" h="5499100">
                <a:moveTo>
                  <a:pt x="0" y="5499100"/>
                </a:moveTo>
                <a:lnTo>
                  <a:pt x="3175000" y="0"/>
                </a:lnTo>
                <a:lnTo>
                  <a:pt x="6350000" y="5499100"/>
                </a:lnTo>
                <a:lnTo>
                  <a:pt x="0" y="5499100"/>
                </a:lnTo>
                <a:close/>
              </a:path>
            </a:pathLst>
          </a:custGeom>
          <a:solidFill>
            <a:srgbClr val="31356E"/>
          </a:solidFill>
        </p:spPr>
      </p:sp>
      <p:sp>
        <p:nvSpPr>
          <p:cNvPr id="36" name="Freeform 5">
            <a:extLst>
              <a:ext uri="{FF2B5EF4-FFF2-40B4-BE49-F238E27FC236}">
                <a16:creationId xmlns:a16="http://schemas.microsoft.com/office/drawing/2014/main" xmlns="" id="{DE7F2647-23B4-4D6D-98C1-C4E81E137A7A}"/>
              </a:ext>
            </a:extLst>
          </p:cNvPr>
          <p:cNvSpPr/>
          <p:nvPr/>
        </p:nvSpPr>
        <p:spPr>
          <a:xfrm rot="5400000">
            <a:off x="7408650" y="3276862"/>
            <a:ext cx="397581" cy="198817"/>
          </a:xfrm>
          <a:custGeom>
            <a:avLst/>
            <a:gdLst/>
            <a:ahLst/>
            <a:cxnLst/>
            <a:rect l="l" t="t" r="r" b="b"/>
            <a:pathLst>
              <a:path w="6350000" h="5499100">
                <a:moveTo>
                  <a:pt x="0" y="5499100"/>
                </a:moveTo>
                <a:lnTo>
                  <a:pt x="3175000" y="0"/>
                </a:lnTo>
                <a:lnTo>
                  <a:pt x="6350000" y="5499100"/>
                </a:lnTo>
                <a:lnTo>
                  <a:pt x="0" y="5499100"/>
                </a:lnTo>
                <a:close/>
              </a:path>
            </a:pathLst>
          </a:custGeom>
          <a:solidFill>
            <a:srgbClr val="31356E"/>
          </a:solidFill>
        </p:spPr>
      </p: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xmlns="" id="{968151A9-821D-7BA8-4AC9-37B8AD3493DB}"/>
              </a:ext>
            </a:extLst>
          </p:cNvPr>
          <p:cNvCxnSpPr>
            <a:cxnSpLocks/>
          </p:cNvCxnSpPr>
          <p:nvPr/>
        </p:nvCxnSpPr>
        <p:spPr>
          <a:xfrm flipV="1">
            <a:off x="7508032" y="6193024"/>
            <a:ext cx="0" cy="685800"/>
          </a:xfrm>
          <a:prstGeom prst="line">
            <a:avLst/>
          </a:prstGeom>
          <a:ln w="28575">
            <a:solidFill>
              <a:srgbClr val="3135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xmlns="" id="{6AA89EDB-7360-C102-F71C-C8D637ADBFEF}"/>
              </a:ext>
            </a:extLst>
          </p:cNvPr>
          <p:cNvCxnSpPr>
            <a:cxnSpLocks/>
          </p:cNvCxnSpPr>
          <p:nvPr/>
        </p:nvCxnSpPr>
        <p:spPr>
          <a:xfrm flipV="1">
            <a:off x="1023742" y="6144794"/>
            <a:ext cx="0" cy="685800"/>
          </a:xfrm>
          <a:prstGeom prst="line">
            <a:avLst/>
          </a:prstGeom>
          <a:ln w="28575">
            <a:solidFill>
              <a:srgbClr val="3135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xmlns="" id="{DDB099F9-7D4E-5703-20DA-6750D0B94834}"/>
              </a:ext>
            </a:extLst>
          </p:cNvPr>
          <p:cNvCxnSpPr>
            <a:cxnSpLocks/>
          </p:cNvCxnSpPr>
          <p:nvPr/>
        </p:nvCxnSpPr>
        <p:spPr>
          <a:xfrm flipV="1">
            <a:off x="7490702" y="3045133"/>
            <a:ext cx="0" cy="685800"/>
          </a:xfrm>
          <a:prstGeom prst="line">
            <a:avLst/>
          </a:prstGeom>
          <a:ln w="28575">
            <a:solidFill>
              <a:srgbClr val="3135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xmlns="" id="{2F6C3D3D-5332-1D19-6213-BEBF90339F0D}"/>
              </a:ext>
            </a:extLst>
          </p:cNvPr>
          <p:cNvCxnSpPr>
            <a:cxnSpLocks/>
          </p:cNvCxnSpPr>
          <p:nvPr/>
        </p:nvCxnSpPr>
        <p:spPr>
          <a:xfrm flipH="1">
            <a:off x="607813" y="1442036"/>
            <a:ext cx="12436674" cy="0"/>
          </a:xfrm>
          <a:prstGeom prst="line">
            <a:avLst/>
          </a:prstGeom>
          <a:ln w="28575">
            <a:solidFill>
              <a:srgbClr val="3135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B7FE02DB-1004-330B-2021-BDECEC335943}"/>
              </a:ext>
            </a:extLst>
          </p:cNvPr>
          <p:cNvSpPr txBox="1"/>
          <p:nvPr/>
        </p:nvSpPr>
        <p:spPr>
          <a:xfrm>
            <a:off x="7974317" y="2977873"/>
            <a:ext cx="5305226" cy="1654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solidFill>
                  <a:srgbClr val="000000"/>
                </a:solidFill>
                <a:effectLst/>
                <a:latin typeface="Montserrat" pitchFamily="2" charset="0"/>
                <a:ea typeface="Calibri" panose="020F0502020204030204" pitchFamily="34" charset="0"/>
              </a:rPr>
              <a:t>ориентированного на приобщение детей к традиционным духовно-нравственным и социокультурным ценностям российского народа, воспитание подрастающего </a:t>
            </a:r>
            <a:r>
              <a:rPr lang="ru-RU" sz="1500" dirty="0">
                <a:solidFill>
                  <a:srgbClr val="000000"/>
                </a:solidFill>
                <a:latin typeface="Montserrat" pitchFamily="2" charset="0"/>
                <a:ea typeface="Calibri" panose="020F0502020204030204" pitchFamily="34" charset="0"/>
              </a:rPr>
              <a:t>поколения как </a:t>
            </a:r>
            <a:r>
              <a:rPr lang="ru-RU" sz="1500" dirty="0">
                <a:solidFill>
                  <a:srgbClr val="000000"/>
                </a:solidFill>
                <a:effectLst/>
                <a:latin typeface="Montserrat" pitchFamily="2" charset="0"/>
                <a:ea typeface="Calibri" panose="020F0502020204030204" pitchFamily="34" charset="0"/>
              </a:rPr>
              <a:t>знающего и уважающего историю и культуру своей семьи, большой и малой Родины</a:t>
            </a:r>
            <a:r>
              <a:rPr lang="x-none" sz="1500" dirty="0">
                <a:effectLst/>
                <a:latin typeface="Montserrat" pitchFamily="2" charset="0"/>
              </a:rPr>
              <a:t> </a:t>
            </a:r>
            <a:endParaRPr lang="ru-RU" sz="1500" dirty="0">
              <a:solidFill>
                <a:srgbClr val="31356E"/>
              </a:solidFill>
              <a:latin typeface="Montserrat" pitchFamily="2" charset="0"/>
            </a:endParaRPr>
          </a:p>
          <a:p>
            <a:endParaRPr lang="x-none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284BC0CC-780F-EC0F-135B-C743EF7B690C}"/>
              </a:ext>
            </a:extLst>
          </p:cNvPr>
          <p:cNvSpPr txBox="1"/>
          <p:nvPr/>
        </p:nvSpPr>
        <p:spPr>
          <a:xfrm>
            <a:off x="1604560" y="5956780"/>
            <a:ext cx="48825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solidFill>
                  <a:srgbClr val="000000"/>
                </a:solidFill>
                <a:effectLst/>
                <a:latin typeface="Montserrat" pitchFamily="2" charset="0"/>
                <a:ea typeface="Calibri" panose="020F0502020204030204" pitchFamily="34" charset="0"/>
              </a:rPr>
              <a:t>обеспечивающего ребёнку и его родителям (законным представителям) равные, качественные условия ДО, вне зависимости от места проживания</a:t>
            </a:r>
            <a:r>
              <a:rPr lang="x-none" sz="1500" dirty="0">
                <a:effectLst/>
                <a:latin typeface="Montserrat" pitchFamily="2" charset="0"/>
              </a:rPr>
              <a:t> </a:t>
            </a:r>
            <a:endParaRPr lang="x-none" sz="1500" dirty="0">
              <a:latin typeface="Montserrat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4228C178-6061-95DA-E464-A339D280BD3E}"/>
              </a:ext>
            </a:extLst>
          </p:cNvPr>
          <p:cNvSpPr txBox="1"/>
          <p:nvPr/>
        </p:nvSpPr>
        <p:spPr>
          <a:xfrm>
            <a:off x="7974317" y="6017026"/>
            <a:ext cx="47832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solidFill>
                  <a:srgbClr val="000000"/>
                </a:solidFill>
                <a:latin typeface="Montserrat" pitchFamily="2" charset="0"/>
                <a:ea typeface="Times New Roman" panose="02020603050405020304" pitchFamily="18" charset="0"/>
              </a:rPr>
              <a:t>р</a:t>
            </a:r>
            <a:r>
              <a:rPr lang="ru-RU" sz="1500" dirty="0">
                <a:solidFill>
                  <a:srgbClr val="000000"/>
                </a:solidFill>
                <a:effectLst/>
                <a:latin typeface="Montserrat" pitchFamily="2" charset="0"/>
                <a:ea typeface="Times New Roman" panose="02020603050405020304" pitchFamily="18" charset="0"/>
              </a:rPr>
              <a:t>еализуется в организациях, осуществляющих образовательную деятельность</a:t>
            </a:r>
            <a:r>
              <a:rPr lang="x-none" sz="1500" dirty="0">
                <a:effectLst/>
                <a:latin typeface="Montserrat" pitchFamily="2" charset="0"/>
              </a:rPr>
              <a:t> по образовательным программам дошкольного образования</a:t>
            </a:r>
            <a:endParaRPr lang="x-none" sz="1500" dirty="0"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69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D060CD1-9A64-404C-B7E0-1C844F1E79F8}"/>
              </a:ext>
            </a:extLst>
          </p:cNvPr>
          <p:cNvSpPr txBox="1"/>
          <p:nvPr/>
        </p:nvSpPr>
        <p:spPr>
          <a:xfrm>
            <a:off x="1575667" y="2169771"/>
            <a:ext cx="4683799" cy="2174559"/>
          </a:xfrm>
          <a:prstGeom prst="rect">
            <a:avLst/>
          </a:prstGeom>
          <a:noFill/>
        </p:spPr>
        <p:txBody>
          <a:bodyPr wrap="square" numCol="1" spcCol="180000">
            <a:noAutofit/>
          </a:bodyPr>
          <a:lstStyle/>
          <a:p>
            <a:pPr>
              <a:lnSpc>
                <a:spcPct val="90000"/>
              </a:lnSpc>
            </a:pPr>
            <a:endParaRPr lang="ru-RU" sz="1800" dirty="0">
              <a:latin typeface="Montserrat" panose="00000500000000000000" pitchFamily="50" charset="-52"/>
            </a:endParaRPr>
          </a:p>
          <a:p>
            <a:pPr>
              <a:lnSpc>
                <a:spcPct val="90000"/>
              </a:lnSpc>
            </a:pPr>
            <a:r>
              <a:rPr lang="ru-RU" sz="1800" dirty="0">
                <a:latin typeface="Montserrat" panose="00000500000000000000" pitchFamily="50" charset="-52"/>
              </a:rPr>
              <a:t>       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553525FC-6895-4853-9944-3B20F3B85DD7}"/>
              </a:ext>
            </a:extLst>
          </p:cNvPr>
          <p:cNvSpPr/>
          <p:nvPr/>
        </p:nvSpPr>
        <p:spPr>
          <a:xfrm>
            <a:off x="166687" y="122237"/>
            <a:ext cx="1226820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500"/>
              </a:lnSpc>
            </a:pPr>
            <a:r>
              <a:rPr lang="ru-RU" sz="2400" b="1" spc="79" dirty="0" smtClean="0">
                <a:solidFill>
                  <a:srgbClr val="31356E"/>
                </a:solidFill>
                <a:latin typeface="Montserrat" panose="00000500000000000000" pitchFamily="50" charset="-52"/>
              </a:rPr>
              <a:t>СОЦИОКУЛЬТУРНАЯ И ГРАЖДАНСКАЯ ИДЕНТИЧНОСТЬ, ПАТРИОТИЗМ, ЕДИНСТВО ЦЕННОСТЕЙ И СОЦИАЛЬНАЯ ОБЩНОСТЬ</a:t>
            </a:r>
            <a:endParaRPr lang="ru-RU" sz="2400" b="1" spc="79" dirty="0">
              <a:solidFill>
                <a:srgbClr val="31356E"/>
              </a:solidFill>
              <a:latin typeface="Montserrat" panose="00000500000000000000" pitchFamily="50" charset="-52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4748012-ABF1-45E3-A7D2-AC641211AD08}"/>
              </a:ext>
            </a:extLst>
          </p:cNvPr>
          <p:cNvSpPr txBox="1"/>
          <p:nvPr/>
        </p:nvSpPr>
        <p:spPr>
          <a:xfrm>
            <a:off x="4907160" y="4694237"/>
            <a:ext cx="4146946" cy="1938992"/>
          </a:xfrm>
          <a:prstGeom prst="rect">
            <a:avLst/>
          </a:prstGeom>
          <a:noFill/>
        </p:spPr>
        <p:txBody>
          <a:bodyPr wrap="square" numCol="1" spcCol="180000">
            <a:noAutofit/>
          </a:bodyPr>
          <a:lstStyle/>
          <a:p>
            <a:pPr>
              <a:lnSpc>
                <a:spcPct val="90000"/>
              </a:lnSpc>
            </a:pPr>
            <a:endParaRPr lang="ru-RU" sz="1800" dirty="0">
              <a:solidFill>
                <a:srgbClr val="31356E"/>
              </a:solidFill>
              <a:latin typeface="Montserrat" panose="00000500000000000000" pitchFamily="50" charset="-52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B2913789-67C0-4F2E-BE13-61B4BE3A7A49}"/>
              </a:ext>
            </a:extLst>
          </p:cNvPr>
          <p:cNvSpPr txBox="1"/>
          <p:nvPr/>
        </p:nvSpPr>
        <p:spPr>
          <a:xfrm>
            <a:off x="242887" y="1493837"/>
            <a:ext cx="560585" cy="87358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 anchorCtr="0">
            <a:noAutofit/>
          </a:bodyPr>
          <a:lstStyle/>
          <a:p>
            <a:r>
              <a:rPr lang="ru-RU" sz="5400" b="1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-52"/>
              </a:rPr>
              <a:t>1</a:t>
            </a:r>
            <a:endParaRPr lang="ru-RU" sz="3600" dirty="0">
              <a:solidFill>
                <a:schemeClr val="bg1">
                  <a:lumMod val="85000"/>
                </a:schemeClr>
              </a:solidFill>
              <a:latin typeface="Montserrat" panose="00000500000000000000" pitchFamily="50" charset="-52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887BD99A-A629-4DA1-9442-63F027CB5D66}"/>
              </a:ext>
            </a:extLst>
          </p:cNvPr>
          <p:cNvSpPr txBox="1"/>
          <p:nvPr/>
        </p:nvSpPr>
        <p:spPr>
          <a:xfrm>
            <a:off x="166687" y="5151437"/>
            <a:ext cx="560585" cy="873588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r>
              <a:rPr lang="ru-RU" sz="5400" b="1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-52"/>
              </a:rPr>
              <a:t>2</a:t>
            </a:r>
            <a:endParaRPr lang="ru-RU" sz="3600" dirty="0">
              <a:solidFill>
                <a:schemeClr val="bg1">
                  <a:lumMod val="85000"/>
                </a:schemeClr>
              </a:solidFill>
              <a:latin typeface="Montserrat" panose="00000500000000000000" pitchFamily="50" charset="-52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8D3F504B-0687-4F8C-8B92-610B88CD9E94}"/>
              </a:ext>
            </a:extLst>
          </p:cNvPr>
          <p:cNvSpPr txBox="1"/>
          <p:nvPr/>
        </p:nvSpPr>
        <p:spPr>
          <a:xfrm>
            <a:off x="6833729" y="4389437"/>
            <a:ext cx="560585" cy="873588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endParaRPr lang="ru-RU" sz="3600" dirty="0">
              <a:solidFill>
                <a:schemeClr val="bg1">
                  <a:lumMod val="85000"/>
                </a:schemeClr>
              </a:solidFill>
              <a:latin typeface="Montserrat" panose="00000500000000000000" pitchFamily="50" charset="-52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77F52890-08A0-47FB-A54F-56B077C81E28}"/>
              </a:ext>
            </a:extLst>
          </p:cNvPr>
          <p:cNvSpPr txBox="1"/>
          <p:nvPr/>
        </p:nvSpPr>
        <p:spPr>
          <a:xfrm>
            <a:off x="4346575" y="4389437"/>
            <a:ext cx="560585" cy="873588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endParaRPr lang="ru-RU" sz="3600" dirty="0">
              <a:solidFill>
                <a:schemeClr val="bg1">
                  <a:lumMod val="85000"/>
                </a:schemeClr>
              </a:solidFill>
              <a:latin typeface="Montserrat" panose="00000500000000000000" pitchFamily="50" charset="-52"/>
            </a:endParaRPr>
          </a:p>
        </p:txBody>
      </p:sp>
      <p:cxnSp>
        <p:nvCxnSpPr>
          <p:cNvPr id="41" name="Прямая соединительная линия 40">
            <a:extLst>
              <a:ext uri="{FF2B5EF4-FFF2-40B4-BE49-F238E27FC236}">
                <a16:creationId xmlns="" xmlns:a16="http://schemas.microsoft.com/office/drawing/2014/main" id="{2F6C3D3D-5332-1D19-6213-BEBF90339F0D}"/>
              </a:ext>
            </a:extLst>
          </p:cNvPr>
          <p:cNvCxnSpPr>
            <a:cxnSpLocks/>
          </p:cNvCxnSpPr>
          <p:nvPr/>
        </p:nvCxnSpPr>
        <p:spPr>
          <a:xfrm flipH="1">
            <a:off x="607813" y="1442036"/>
            <a:ext cx="12436674" cy="0"/>
          </a:xfrm>
          <a:prstGeom prst="line">
            <a:avLst/>
          </a:prstGeom>
          <a:ln w="28575">
            <a:solidFill>
              <a:srgbClr val="3135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DF46C9D8-AE39-8B44-8208-6D99B4B1B31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2887" y="6065837"/>
            <a:ext cx="537200" cy="537200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852487" y="2332037"/>
            <a:ext cx="556260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0459" lvl="0" indent="-200459" defTabSz="534558">
              <a:spcBef>
                <a:spcPct val="20000"/>
              </a:spcBef>
              <a:buFont typeface="Wingdings" pitchFamily="2" charset="2"/>
              <a:buChar char="v"/>
              <a:defRPr/>
            </a:pPr>
            <a:r>
              <a:rPr lang="ru-RU" sz="2000" dirty="0" smtClean="0"/>
              <a:t>Формирование эстетических эталонов, традиционных для национальной культуры </a:t>
            </a:r>
          </a:p>
          <a:p>
            <a:pPr marL="200459" lvl="0" indent="-200459" defTabSz="534558">
              <a:spcBef>
                <a:spcPct val="20000"/>
              </a:spcBef>
              <a:buFont typeface="Wingdings" pitchFamily="2" charset="2"/>
              <a:buChar char="v"/>
              <a:defRPr/>
            </a:pPr>
            <a:r>
              <a:rPr lang="ru-RU" sz="2000" dirty="0" smtClean="0"/>
              <a:t>Опыт переживания национальной гордости</a:t>
            </a:r>
          </a:p>
          <a:p>
            <a:pPr marL="200459" lvl="0" indent="-200459" defTabSz="534558">
              <a:spcBef>
                <a:spcPct val="20000"/>
              </a:spcBef>
              <a:buFont typeface="Wingdings" pitchFamily="2" charset="2"/>
              <a:buChar char="v"/>
              <a:defRPr/>
            </a:pPr>
            <a:r>
              <a:rPr lang="ru-RU" sz="2000" dirty="0" smtClean="0"/>
              <a:t>Представления о социально-поощряемых формах поведения</a:t>
            </a:r>
          </a:p>
          <a:p>
            <a:pPr marL="200459" lvl="0" indent="-200459" defTabSz="534558">
              <a:spcBef>
                <a:spcPct val="20000"/>
              </a:spcBef>
              <a:buFont typeface="Wingdings" pitchFamily="2" charset="2"/>
              <a:buChar char="v"/>
              <a:defRPr/>
            </a:pPr>
            <a:r>
              <a:rPr lang="ru-RU" sz="2000" dirty="0" smtClean="0"/>
              <a:t>Освоение </a:t>
            </a:r>
            <a:r>
              <a:rPr lang="ru-RU" sz="2000" dirty="0" err="1" smtClean="0"/>
              <a:t>социокультурного</a:t>
            </a:r>
            <a:r>
              <a:rPr lang="ru-RU" sz="2000" dirty="0" smtClean="0"/>
              <a:t> норматива («национального культурного кода»)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928687" y="1646237"/>
            <a:ext cx="6172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34558">
              <a:defRPr/>
            </a:pPr>
            <a:r>
              <a:rPr lang="ru-RU" sz="2000" b="1" dirty="0" smtClean="0"/>
              <a:t>В контексте Искусства, Науки, Спорта, Проявления героизма и общественного «служения»: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852487" y="5303837"/>
            <a:ext cx="67183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34558">
              <a:defRPr/>
            </a:pPr>
            <a:r>
              <a:rPr lang="ru-RU" sz="2000" dirty="0" smtClean="0"/>
              <a:t>Совместное, разделенное с детьми  социальное , эстетическое переживание как механизм формирования </a:t>
            </a:r>
            <a:r>
              <a:rPr lang="ru-RU" sz="2000" dirty="0" err="1" smtClean="0"/>
              <a:t>социокультурной</a:t>
            </a:r>
            <a:r>
              <a:rPr lang="ru-RU" sz="2000" dirty="0" smtClean="0"/>
              <a:t> идентичности, эмоционального</a:t>
            </a:r>
          </a:p>
          <a:p>
            <a:pPr defTabSz="534558">
              <a:defRPr/>
            </a:pPr>
            <a:r>
              <a:rPr lang="ru-RU" sz="2000" dirty="0" smtClean="0"/>
              <a:t>принятия и </a:t>
            </a:r>
            <a:r>
              <a:rPr lang="ru-RU" sz="2000" dirty="0" err="1" smtClean="0"/>
              <a:t>интериоризации</a:t>
            </a:r>
            <a:r>
              <a:rPr lang="ru-RU" sz="2000" dirty="0" smtClean="0"/>
              <a:t>  традиционных для российской культуры норм и ценностей </a:t>
            </a:r>
          </a:p>
        </p:txBody>
      </p:sp>
      <p:pic>
        <p:nvPicPr>
          <p:cNvPr id="27" name="Picture 1" descr="C:\Users\User\Downloads\150330080818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53287" y="5151437"/>
            <a:ext cx="2057400" cy="2408238"/>
          </a:xfrm>
          <a:prstGeom prst="rect">
            <a:avLst/>
          </a:prstGeom>
          <a:noFill/>
        </p:spPr>
      </p:pic>
      <p:pic>
        <p:nvPicPr>
          <p:cNvPr id="31" name="Picture 7" descr="C:\Users\User\Downloads\img_no-name_1_8.jpg"/>
          <p:cNvPicPr>
            <a:picLocks noChangeAspect="1" noChangeArrowheads="1"/>
          </p:cNvPicPr>
          <p:nvPr/>
        </p:nvPicPr>
        <p:blipFill>
          <a:blip r:embed="rId5" cstate="print"/>
          <a:srcRect l="25563"/>
          <a:stretch>
            <a:fillRect/>
          </a:stretch>
        </p:blipFill>
        <p:spPr bwMode="auto">
          <a:xfrm>
            <a:off x="9310687" y="5155306"/>
            <a:ext cx="2288207" cy="2404369"/>
          </a:xfrm>
          <a:prstGeom prst="rect">
            <a:avLst/>
          </a:prstGeom>
          <a:noFill/>
        </p:spPr>
      </p:pic>
      <p:pic>
        <p:nvPicPr>
          <p:cNvPr id="34" name="Picture 5" descr="C:\Users\User\Downloads\7.2.jpg"/>
          <p:cNvPicPr>
            <a:picLocks noChangeAspect="1" noChangeArrowheads="1"/>
          </p:cNvPicPr>
          <p:nvPr/>
        </p:nvPicPr>
        <p:blipFill>
          <a:blip r:embed="rId6" cstate="print"/>
          <a:srcRect l="24599" r="28253"/>
          <a:stretch>
            <a:fillRect/>
          </a:stretch>
        </p:blipFill>
        <p:spPr bwMode="auto">
          <a:xfrm>
            <a:off x="11596687" y="5141827"/>
            <a:ext cx="1676400" cy="2417848"/>
          </a:xfrm>
          <a:prstGeom prst="rect">
            <a:avLst/>
          </a:prstGeom>
          <a:noFill/>
        </p:spPr>
      </p:pic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6C977522-95EC-44F0-8695-42B1FE9FCED7}"/>
              </a:ext>
            </a:extLst>
          </p:cNvPr>
          <p:cNvCxnSpPr>
            <a:cxnSpLocks/>
          </p:cNvCxnSpPr>
          <p:nvPr/>
        </p:nvCxnSpPr>
        <p:spPr>
          <a:xfrm>
            <a:off x="395287" y="5075237"/>
            <a:ext cx="6665000" cy="1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" descr="C:\Users\User\Downloads\klassicheskaya-literatura-mi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53287" y="1493837"/>
            <a:ext cx="2539972" cy="1600200"/>
          </a:xfrm>
          <a:prstGeom prst="rect">
            <a:avLst/>
          </a:prstGeom>
          <a:noFill/>
        </p:spPr>
      </p:pic>
      <p:pic>
        <p:nvPicPr>
          <p:cNvPr id="37" name="Picture 12" descr="C:\Users\User\Downloads\dacf0f61cd92905f8b9a3468cd0l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53287" y="3094038"/>
            <a:ext cx="1981200" cy="1905000"/>
          </a:xfrm>
          <a:prstGeom prst="rect">
            <a:avLst/>
          </a:prstGeom>
          <a:noFill/>
        </p:spPr>
      </p:pic>
      <p:pic>
        <p:nvPicPr>
          <p:cNvPr id="38" name="Picture 2" descr="C:\Users\User\Downloads\ohjMSJqScAw.jpg"/>
          <p:cNvPicPr>
            <a:picLocks noChangeAspect="1" noChangeArrowheads="1"/>
          </p:cNvPicPr>
          <p:nvPr/>
        </p:nvPicPr>
        <p:blipFill>
          <a:blip r:embed="rId9" cstate="print"/>
          <a:srcRect l="21977" r="20145"/>
          <a:stretch>
            <a:fillRect/>
          </a:stretch>
        </p:blipFill>
        <p:spPr bwMode="auto">
          <a:xfrm>
            <a:off x="9234487" y="3094037"/>
            <a:ext cx="1828800" cy="1906883"/>
          </a:xfrm>
          <a:prstGeom prst="rect">
            <a:avLst/>
          </a:prstGeom>
          <a:noFill/>
        </p:spPr>
      </p:pic>
      <p:pic>
        <p:nvPicPr>
          <p:cNvPr id="39" name="Picture 11" descr="C:\Users\User\Downloads\1_9d607516.jpg"/>
          <p:cNvPicPr>
            <a:picLocks noChangeAspect="1" noChangeArrowheads="1"/>
          </p:cNvPicPr>
          <p:nvPr/>
        </p:nvPicPr>
        <p:blipFill>
          <a:blip r:embed="rId10" cstate="print"/>
          <a:srcRect b="6193"/>
          <a:stretch>
            <a:fillRect/>
          </a:stretch>
        </p:blipFill>
        <p:spPr bwMode="auto">
          <a:xfrm>
            <a:off x="11047037" y="1493837"/>
            <a:ext cx="2392738" cy="3505200"/>
          </a:xfrm>
          <a:prstGeom prst="rect">
            <a:avLst/>
          </a:prstGeom>
          <a:noFill/>
        </p:spPr>
      </p:pic>
      <p:pic>
        <p:nvPicPr>
          <p:cNvPr id="40" name="Picture 8" descr="C:\Users\User\Downloads\446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234487" y="1493837"/>
            <a:ext cx="1828800" cy="2286000"/>
          </a:xfrm>
          <a:prstGeom prst="rect">
            <a:avLst/>
          </a:prstGeom>
          <a:noFill/>
        </p:spPr>
      </p:pic>
      <p:pic>
        <p:nvPicPr>
          <p:cNvPr id="43" name="Рисунок 42">
            <a:extLst>
              <a:ext uri="{FF2B5EF4-FFF2-40B4-BE49-F238E27FC236}">
                <a16:creationId xmlns="" xmlns:a16="http://schemas.microsoft.com/office/drawing/2014/main" id="{5E39EA01-A0B9-9A03-1B30-977A1FC0E7D8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66687" y="2332037"/>
            <a:ext cx="598159" cy="59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69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A2B7C692-619C-86BB-B22C-D10048C010AA}"/>
              </a:ext>
            </a:extLst>
          </p:cNvPr>
          <p:cNvSpPr/>
          <p:nvPr/>
        </p:nvSpPr>
        <p:spPr>
          <a:xfrm>
            <a:off x="4662487" y="2255837"/>
            <a:ext cx="8077200" cy="809415"/>
          </a:xfrm>
          <a:prstGeom prst="rect">
            <a:avLst/>
          </a:prstGeom>
          <a:solidFill>
            <a:srgbClr val="31356E"/>
          </a:solidFill>
          <a:ln>
            <a:solidFill>
              <a:srgbClr val="31356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Montserrat" pitchFamily="2" charset="0"/>
              </a:rPr>
              <a:t>  </a:t>
            </a:r>
            <a:r>
              <a:rPr lang="ru-RU" sz="1600" b="1" dirty="0" smtClean="0">
                <a:solidFill>
                  <a:schemeClr val="bg1"/>
                </a:solidFill>
                <a:latin typeface="Montserrat" pitchFamily="2" charset="0"/>
              </a:rPr>
              <a:t>РЕГИОНАЛЬНЫЙ  И МУНИЦИПАЛЬНЫЙ  УРОВЕНЬ,  ОБРАЗОВАТЕЛЬНЫЕ  ОРГАНИЗАЦИИ </a:t>
            </a:r>
            <a:endParaRPr lang="ru-RU" sz="1600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5B9CECD7-E451-9C63-75E6-175C535063A9}"/>
              </a:ext>
            </a:extLst>
          </p:cNvPr>
          <p:cNvSpPr/>
          <p:nvPr/>
        </p:nvSpPr>
        <p:spPr>
          <a:xfrm>
            <a:off x="623887" y="2255837"/>
            <a:ext cx="3810000" cy="810816"/>
          </a:xfrm>
          <a:prstGeom prst="rect">
            <a:avLst/>
          </a:prstGeom>
          <a:solidFill>
            <a:srgbClr val="31356E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Montserrat" pitchFamily="2" charset="0"/>
              </a:rPr>
              <a:t>ФЕДЕРАЛЬНЫЙ УРОВЕНЬ </a:t>
            </a:r>
            <a:endParaRPr lang="ru-RU" sz="1600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350744AE-678B-BB50-307B-E02D319FE08A}"/>
              </a:ext>
            </a:extLst>
          </p:cNvPr>
          <p:cNvSpPr/>
          <p:nvPr/>
        </p:nvSpPr>
        <p:spPr>
          <a:xfrm>
            <a:off x="623887" y="1417637"/>
            <a:ext cx="12134893" cy="671552"/>
          </a:xfrm>
          <a:prstGeom prst="rect">
            <a:avLst/>
          </a:prstGeom>
          <a:solidFill>
            <a:srgbClr val="EEECE1">
              <a:alpha val="50980"/>
            </a:srgbClr>
          </a:solidFill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schemeClr val="tx1"/>
                </a:solidFill>
                <a:latin typeface="Montserrat" pitchFamily="2" charset="0"/>
              </a:rPr>
              <a:t>       </a:t>
            </a:r>
          </a:p>
          <a:p>
            <a:pPr algn="just"/>
            <a:endParaRPr lang="ru-RU" sz="1400" dirty="0">
              <a:solidFill>
                <a:schemeClr val="tx1"/>
              </a:solidFill>
              <a:latin typeface="Montserrat" pitchFamily="2" charset="0"/>
            </a:endParaRPr>
          </a:p>
          <a:p>
            <a:pPr algn="just"/>
            <a:endParaRPr lang="ru-RU" sz="1400" dirty="0">
              <a:solidFill>
                <a:schemeClr val="tx1"/>
              </a:solidFill>
              <a:latin typeface="Montserrat" pitchFamily="2" charset="0"/>
            </a:endParaRPr>
          </a:p>
          <a:p>
            <a:pPr algn="just"/>
            <a:r>
              <a:rPr lang="ru-RU" sz="1400" b="1" dirty="0" smtClean="0">
                <a:latin typeface="Montserrat" pitchFamily="2" charset="0"/>
              </a:rPr>
              <a:t>!!! ВСЕРОССИЙСКИЙ ИНФОРМАЦИОННО-МЕТОДИЧЕСКИЙ ВЕБИНАР ДЛЯ АДМИНИСТРАТИВНЫХ И ПЕДАГОГИЧЕСКИХ  РАБОТНИКОВ  УРОВНЯ ДОШКОЛЬНОГО ОБРАЗОВАНИЯ (МАРТ , ИЮНЬ, АВГУСТ, ОКТЯБРЬ 2023 года )</a:t>
            </a:r>
          </a:p>
          <a:p>
            <a:pPr lvl="2" algn="just"/>
            <a:r>
              <a:rPr lang="ru-RU" sz="1400" dirty="0" smtClean="0">
                <a:solidFill>
                  <a:schemeClr val="tx1"/>
                </a:solidFill>
                <a:latin typeface="Montserrat" pitchFamily="2" charset="0"/>
              </a:rPr>
              <a:t>         </a:t>
            </a:r>
          </a:p>
          <a:p>
            <a:pPr algn="just"/>
            <a:endParaRPr lang="ru-RU" sz="1400" dirty="0">
              <a:solidFill>
                <a:schemeClr val="tx1"/>
              </a:solidFill>
              <a:latin typeface="Montserrat" pitchFamily="2" charset="0"/>
            </a:endParaRPr>
          </a:p>
          <a:p>
            <a:pPr algn="just"/>
            <a:endParaRPr lang="ru-RU" sz="1400" dirty="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A0416F30-60CD-C827-D2B0-F17F501C2D22}"/>
              </a:ext>
            </a:extLst>
          </p:cNvPr>
          <p:cNvSpPr/>
          <p:nvPr/>
        </p:nvSpPr>
        <p:spPr>
          <a:xfrm>
            <a:off x="623887" y="3246437"/>
            <a:ext cx="3797605" cy="4191000"/>
          </a:xfrm>
          <a:prstGeom prst="rect">
            <a:avLst/>
          </a:prstGeom>
          <a:solidFill>
            <a:srgbClr val="EEECE1">
              <a:alpha val="50980"/>
            </a:srgbClr>
          </a:solidFill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endParaRPr lang="ru-RU" sz="16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ru-RU" sz="1200" b="1" dirty="0" smtClean="0">
              <a:solidFill>
                <a:srgbClr val="000000"/>
              </a:solidFill>
              <a:latin typeface="Montserrat" pitchFamily="2" charset="0"/>
              <a:ea typeface="Times New Roman" panose="02020603050405020304" pitchFamily="18" charset="0"/>
            </a:endParaRPr>
          </a:p>
          <a:p>
            <a:pPr algn="just"/>
            <a:endParaRPr lang="ru-RU" sz="1200" b="1" dirty="0" smtClean="0">
              <a:solidFill>
                <a:srgbClr val="000000"/>
              </a:solidFill>
              <a:latin typeface="Montserrat" pitchFamily="2" charset="0"/>
              <a:ea typeface="Times New Roman" panose="02020603050405020304" pitchFamily="18" charset="0"/>
            </a:endParaRPr>
          </a:p>
          <a:p>
            <a:pPr algn="just"/>
            <a:endParaRPr lang="ru-RU" sz="1200" b="1" dirty="0" smtClean="0">
              <a:solidFill>
                <a:srgbClr val="000000"/>
              </a:solidFill>
              <a:latin typeface="Montserrat" pitchFamily="2" charset="0"/>
              <a:ea typeface="Times New Roman" panose="02020603050405020304" pitchFamily="18" charset="0"/>
            </a:endParaRPr>
          </a:p>
          <a:p>
            <a:pPr algn="just"/>
            <a:endParaRPr lang="ru-RU" sz="1200" b="1" dirty="0" smtClean="0">
              <a:solidFill>
                <a:srgbClr val="000000"/>
              </a:solidFill>
              <a:latin typeface="Montserrat" pitchFamily="2" charset="0"/>
              <a:ea typeface="Times New Roman" panose="02020603050405020304" pitchFamily="18" charset="0"/>
            </a:endParaRPr>
          </a:p>
          <a:p>
            <a:pPr algn="just"/>
            <a:endParaRPr lang="ru-RU" sz="1200" b="1" dirty="0" smtClean="0">
              <a:solidFill>
                <a:srgbClr val="000000"/>
              </a:solidFill>
              <a:latin typeface="Montserrat" pitchFamily="2" charset="0"/>
              <a:ea typeface="Times New Roman" panose="02020603050405020304" pitchFamily="18" charset="0"/>
            </a:endParaRPr>
          </a:p>
          <a:p>
            <a:pPr algn="just"/>
            <a:r>
              <a:rPr lang="ru-RU" sz="1200" b="1" dirty="0" smtClean="0">
                <a:solidFill>
                  <a:srgbClr val="000000"/>
                </a:solidFill>
                <a:latin typeface="Montserrat" pitchFamily="2" charset="0"/>
                <a:ea typeface="Times New Roman" panose="02020603050405020304" pitchFamily="18" charset="0"/>
              </a:rPr>
              <a:t>Информационно-методическое сопровождение</a:t>
            </a:r>
            <a:r>
              <a:rPr lang="ru-RU" sz="1200" dirty="0" smtClean="0">
                <a:solidFill>
                  <a:srgbClr val="000000"/>
                </a:solidFill>
                <a:latin typeface="Montserrat" pitchFamily="2" charset="0"/>
                <a:ea typeface="Times New Roman" panose="02020603050405020304" pitchFamily="18" charset="0"/>
              </a:rPr>
              <a:t> внедрения Федеральной программы в информационных ресурсах и периодических изданиях (размещение на официальных сайтах презентации –руководства по ознакомлению с ФОП ДО, методических рекомендаций к реализации ФОП ДО в образовательную практику (</a:t>
            </a:r>
            <a:r>
              <a:rPr lang="ru-RU" sz="1200" b="1" i="1" dirty="0" smtClean="0">
                <a:solidFill>
                  <a:srgbClr val="000000"/>
                </a:solidFill>
                <a:latin typeface="Montserrat" pitchFamily="2" charset="0"/>
                <a:ea typeface="Times New Roman" panose="02020603050405020304" pitchFamily="18" charset="0"/>
              </a:rPr>
              <a:t>февраль –ноябрь 2023 г.)</a:t>
            </a:r>
          </a:p>
          <a:p>
            <a:r>
              <a:rPr lang="ru-RU" sz="1200" b="1" dirty="0" smtClean="0">
                <a:solidFill>
                  <a:srgbClr val="000000"/>
                </a:solidFill>
                <a:latin typeface="Montserrat" pitchFamily="2" charset="0"/>
                <a:ea typeface="Times New Roman" panose="02020603050405020304" pitchFamily="18" charset="0"/>
              </a:rPr>
              <a:t>Повышение</a:t>
            </a:r>
            <a:r>
              <a:rPr lang="ru-RU" sz="1200" dirty="0" smtClean="0">
                <a:solidFill>
                  <a:srgbClr val="000000"/>
                </a:solidFill>
                <a:latin typeface="Montserrat" pitchFamily="2" charset="0"/>
                <a:ea typeface="Times New Roman" panose="02020603050405020304" pitchFamily="18" charset="0"/>
              </a:rPr>
              <a:t> квалификации региональных представителей органов исполнительной власти, институтов развития образования, научно-педагогических кадров, педагогических работников ДОО всех субъектов РФ  </a:t>
            </a:r>
            <a:r>
              <a:rPr lang="ru-RU" sz="1200" b="1" i="1" dirty="0" smtClean="0">
                <a:solidFill>
                  <a:srgbClr val="000000"/>
                </a:solidFill>
                <a:latin typeface="Montserrat" pitchFamily="2" charset="0"/>
                <a:ea typeface="Times New Roman" panose="02020603050405020304" pitchFamily="18" charset="0"/>
              </a:rPr>
              <a:t>(май 2023 г.)</a:t>
            </a:r>
          </a:p>
          <a:p>
            <a:r>
              <a:rPr lang="ru-RU" sz="1200" b="1" dirty="0" smtClean="0">
                <a:solidFill>
                  <a:srgbClr val="000000"/>
                </a:solidFill>
                <a:latin typeface="Montserrat" pitchFamily="2" charset="0"/>
                <a:ea typeface="Times New Roman" panose="02020603050405020304" pitchFamily="18" charset="0"/>
              </a:rPr>
              <a:t>Мониторинг реализации ФОП ДО </a:t>
            </a:r>
            <a:r>
              <a:rPr lang="ru-RU" sz="1200" dirty="0" smtClean="0">
                <a:solidFill>
                  <a:srgbClr val="000000"/>
                </a:solidFill>
                <a:latin typeface="Montserrat" pitchFamily="2" charset="0"/>
                <a:ea typeface="Times New Roman" panose="02020603050405020304" pitchFamily="18" charset="0"/>
              </a:rPr>
              <a:t>в организациях, реализующих образовательные программы дошкольного образования </a:t>
            </a:r>
            <a:r>
              <a:rPr lang="ru-RU" sz="1200" b="1" i="1" dirty="0" smtClean="0">
                <a:solidFill>
                  <a:srgbClr val="000000"/>
                </a:solidFill>
                <a:latin typeface="Montserrat" pitchFamily="2" charset="0"/>
                <a:ea typeface="Times New Roman" panose="02020603050405020304" pitchFamily="18" charset="0"/>
              </a:rPr>
              <a:t>(октябрь 2023 г.)</a:t>
            </a:r>
          </a:p>
          <a:p>
            <a:r>
              <a:rPr lang="ru-RU" sz="1200" b="1" dirty="0" smtClean="0">
                <a:solidFill>
                  <a:srgbClr val="000000"/>
                </a:solidFill>
                <a:latin typeface="Montserrat" pitchFamily="2" charset="0"/>
                <a:ea typeface="Times New Roman" panose="02020603050405020304" pitchFamily="18" charset="0"/>
              </a:rPr>
              <a:t>Проведение Всероссийской конференции </a:t>
            </a:r>
            <a:r>
              <a:rPr lang="ru-RU" sz="1200" dirty="0" smtClean="0">
                <a:solidFill>
                  <a:srgbClr val="000000"/>
                </a:solidFill>
                <a:latin typeface="Montserrat" pitchFamily="2" charset="0"/>
                <a:ea typeface="Times New Roman" panose="02020603050405020304" pitchFamily="18" charset="0"/>
              </a:rPr>
              <a:t>по итогам внедрения и реализации ФОП ДО в образовательную практику (лучшие практики, опыт внедрения</a:t>
            </a:r>
            <a:r>
              <a:rPr lang="ru-RU" sz="1400" dirty="0" smtClean="0"/>
              <a:t>) </a:t>
            </a:r>
            <a:r>
              <a:rPr lang="ru-RU" sz="1400" b="1" i="1" dirty="0" smtClean="0"/>
              <a:t>(ноябрь 2023 г.)</a:t>
            </a:r>
          </a:p>
          <a:p>
            <a:endParaRPr lang="ru-RU" sz="1400" dirty="0" smtClean="0">
              <a:solidFill>
                <a:srgbClr val="000000"/>
              </a:solidFill>
              <a:effectLst/>
              <a:latin typeface="Montserrat" pitchFamily="2" charset="0"/>
              <a:ea typeface="Times New Roman" panose="02020603050405020304" pitchFamily="18" charset="0"/>
            </a:endParaRPr>
          </a:p>
          <a:p>
            <a:endParaRPr lang="ru-RU" sz="1400" dirty="0" smtClean="0">
              <a:solidFill>
                <a:srgbClr val="000000"/>
              </a:solidFill>
              <a:latin typeface="Montserrat" pitchFamily="2" charset="0"/>
              <a:ea typeface="Times New Roman" panose="02020603050405020304" pitchFamily="18" charset="0"/>
            </a:endParaRPr>
          </a:p>
          <a:p>
            <a:endParaRPr lang="ru-RU" sz="1400" dirty="0" smtClean="0">
              <a:solidFill>
                <a:srgbClr val="000000"/>
              </a:solidFill>
              <a:effectLst/>
              <a:latin typeface="Montserrat" pitchFamily="2" charset="0"/>
              <a:ea typeface="Times New Roman" panose="02020603050405020304" pitchFamily="18" charset="0"/>
            </a:endParaRPr>
          </a:p>
          <a:p>
            <a:r>
              <a:rPr lang="ru-RU" sz="1400" dirty="0" smtClean="0">
                <a:solidFill>
                  <a:srgbClr val="000000"/>
                </a:solidFill>
                <a:effectLst/>
                <a:latin typeface="Montserrat" pitchFamily="2" charset="0"/>
                <a:ea typeface="Times New Roman" panose="02020603050405020304" pitchFamily="18" charset="0"/>
              </a:rPr>
              <a:t>      </a:t>
            </a:r>
            <a:endParaRPr lang="ru-RU" sz="1400" dirty="0">
              <a:solidFill>
                <a:srgbClr val="000000"/>
              </a:solidFill>
              <a:effectLst/>
              <a:latin typeface="Montserrat" pitchFamily="2" charset="0"/>
              <a:ea typeface="Times New Roman" panose="02020603050405020304" pitchFamily="18" charset="0"/>
            </a:endParaRPr>
          </a:p>
          <a:p>
            <a:r>
              <a:rPr lang="ru-RU" sz="1400" dirty="0">
                <a:solidFill>
                  <a:srgbClr val="000000"/>
                </a:solidFill>
                <a:effectLst/>
                <a:latin typeface="Montserrat" pitchFamily="2" charset="0"/>
                <a:ea typeface="Times New Roman" panose="02020603050405020304" pitchFamily="18" charset="0"/>
              </a:rPr>
              <a:t>    </a:t>
            </a:r>
          </a:p>
          <a:p>
            <a:r>
              <a:rPr lang="ru-RU" sz="1400" dirty="0">
                <a:solidFill>
                  <a:srgbClr val="000000"/>
                </a:solidFill>
                <a:latin typeface="Montserrat" pitchFamily="2" charset="0"/>
                <a:ea typeface="Times New Roman" panose="02020603050405020304" pitchFamily="18" charset="0"/>
              </a:rPr>
              <a:t>      </a:t>
            </a:r>
            <a:endParaRPr lang="ru-RU" sz="1600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A389C86-9DCE-7671-EA28-A53249215FAC}"/>
              </a:ext>
            </a:extLst>
          </p:cNvPr>
          <p:cNvSpPr txBox="1"/>
          <p:nvPr/>
        </p:nvSpPr>
        <p:spPr>
          <a:xfrm>
            <a:off x="176397" y="158121"/>
            <a:ext cx="12274290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500"/>
              </a:lnSpc>
            </a:pPr>
            <a:r>
              <a:rPr lang="ru-RU" sz="2400" b="1" spc="79" dirty="0" smtClean="0">
                <a:solidFill>
                  <a:srgbClr val="31356E"/>
                </a:solidFill>
                <a:latin typeface="Montserrat" panose="00000500000000000000" pitchFamily="50" charset="-52"/>
              </a:rPr>
              <a:t>МЕРЫ ПО ВНЕДРЕНИЮ ФЕДЕРАЛЬНОЙ ПРОГРАММЫ ДО В ОБРАЗОВАТЕЛЬНУЮ ПРАКТИКУ</a:t>
            </a:r>
            <a:endParaRPr lang="ru-RU" sz="2400" b="1" spc="79" dirty="0">
              <a:solidFill>
                <a:srgbClr val="31356E"/>
              </a:solidFill>
              <a:latin typeface="Montserrat" panose="00000500000000000000" pitchFamily="50" charset="-52"/>
            </a:endParaRPr>
          </a:p>
        </p:txBody>
      </p:sp>
      <p:pic>
        <p:nvPicPr>
          <p:cNvPr id="25" name="Picture 2" descr="page6image56499520">
            <a:extLst>
              <a:ext uri="{FF2B5EF4-FFF2-40B4-BE49-F238E27FC236}">
                <a16:creationId xmlns:a16="http://schemas.microsoft.com/office/drawing/2014/main" xmlns="" id="{CA9AE692-2B81-10EB-84FE-0444814A4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" y="5913437"/>
            <a:ext cx="221216" cy="2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page6image56499520">
            <a:extLst>
              <a:ext uri="{FF2B5EF4-FFF2-40B4-BE49-F238E27FC236}">
                <a16:creationId xmlns:a16="http://schemas.microsoft.com/office/drawing/2014/main" xmlns="" id="{1F148C4F-B205-BEE0-75DA-0439EBCBC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" y="4694237"/>
            <a:ext cx="221216" cy="2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page6image56499520">
            <a:extLst>
              <a:ext uri="{FF2B5EF4-FFF2-40B4-BE49-F238E27FC236}">
                <a16:creationId xmlns:a16="http://schemas.microsoft.com/office/drawing/2014/main" xmlns="" id="{6B678A6B-DB3F-5F0F-FDF9-4166472CA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" y="3322637"/>
            <a:ext cx="221216" cy="2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2C6DCF6B-2871-E151-497D-00F5694E7205}"/>
              </a:ext>
            </a:extLst>
          </p:cNvPr>
          <p:cNvSpPr/>
          <p:nvPr/>
        </p:nvSpPr>
        <p:spPr>
          <a:xfrm>
            <a:off x="4716533" y="3246437"/>
            <a:ext cx="8023154" cy="4191000"/>
          </a:xfrm>
          <a:prstGeom prst="rect">
            <a:avLst/>
          </a:prstGeom>
          <a:solidFill>
            <a:srgbClr val="EEECE1">
              <a:alpha val="50980"/>
            </a:srgbClr>
          </a:solidFill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200" b="1" dirty="0" smtClean="0">
              <a:solidFill>
                <a:srgbClr val="000000"/>
              </a:solidFill>
              <a:latin typeface="Montserrat" pitchFamily="2" charset="0"/>
              <a:ea typeface="Times New Roman" panose="02020603050405020304" pitchFamily="18" charset="0"/>
            </a:endParaRPr>
          </a:p>
          <a:p>
            <a:endParaRPr lang="ru-RU" sz="1200" b="1" dirty="0" smtClean="0">
              <a:solidFill>
                <a:srgbClr val="000000"/>
              </a:solidFill>
              <a:latin typeface="Montserrat" pitchFamily="2" charset="0"/>
              <a:ea typeface="Times New Roman" panose="02020603050405020304" pitchFamily="18" charset="0"/>
            </a:endParaRPr>
          </a:p>
          <a:p>
            <a:endParaRPr lang="ru-RU" sz="1200" b="1" dirty="0" smtClean="0">
              <a:solidFill>
                <a:srgbClr val="000000"/>
              </a:solidFill>
              <a:latin typeface="Montserrat" pitchFamily="2" charset="0"/>
              <a:ea typeface="Times New Roman" panose="02020603050405020304" pitchFamily="18" charset="0"/>
            </a:endParaRPr>
          </a:p>
          <a:p>
            <a:endParaRPr lang="ru-RU" sz="1200" b="1" dirty="0" smtClean="0">
              <a:solidFill>
                <a:srgbClr val="000000"/>
              </a:solidFill>
              <a:latin typeface="Montserrat" pitchFamily="2" charset="0"/>
              <a:ea typeface="Times New Roman" panose="02020603050405020304" pitchFamily="18" charset="0"/>
            </a:endParaRPr>
          </a:p>
          <a:p>
            <a:endParaRPr lang="ru-RU" sz="1200" b="1" dirty="0" smtClean="0">
              <a:solidFill>
                <a:srgbClr val="000000"/>
              </a:solidFill>
              <a:latin typeface="Montserrat" pitchFamily="2" charset="0"/>
              <a:ea typeface="Times New Roman" panose="02020603050405020304" pitchFamily="18" charset="0"/>
            </a:endParaRPr>
          </a:p>
          <a:p>
            <a:endParaRPr lang="ru-RU" sz="1200" b="1" dirty="0" smtClean="0">
              <a:solidFill>
                <a:srgbClr val="000000"/>
              </a:solidFill>
              <a:latin typeface="Montserrat" pitchFamily="2" charset="0"/>
              <a:ea typeface="Times New Roman" panose="02020603050405020304" pitchFamily="18" charset="0"/>
            </a:endParaRPr>
          </a:p>
          <a:p>
            <a:endParaRPr lang="ru-RU" sz="1200" b="1" dirty="0" smtClean="0">
              <a:solidFill>
                <a:srgbClr val="000000"/>
              </a:solidFill>
              <a:latin typeface="Montserrat" pitchFamily="2" charset="0"/>
              <a:ea typeface="Times New Roman" panose="02020603050405020304" pitchFamily="18" charset="0"/>
            </a:endParaRPr>
          </a:p>
          <a:p>
            <a:endParaRPr lang="ru-RU" sz="1200" b="1" dirty="0" smtClean="0">
              <a:solidFill>
                <a:srgbClr val="000000"/>
              </a:solidFill>
              <a:latin typeface="Montserrat" pitchFamily="2" charset="0"/>
              <a:ea typeface="Times New Roman" panose="02020603050405020304" pitchFamily="18" charset="0"/>
            </a:endParaRPr>
          </a:p>
          <a:p>
            <a:endParaRPr lang="ru-RU" sz="1200" b="1" dirty="0" smtClean="0">
              <a:solidFill>
                <a:srgbClr val="000000"/>
              </a:solidFill>
              <a:latin typeface="Montserrat" pitchFamily="2" charset="0"/>
              <a:ea typeface="Times New Roman" panose="02020603050405020304" pitchFamily="18" charset="0"/>
            </a:endParaRPr>
          </a:p>
          <a:p>
            <a:endParaRPr lang="ru-RU" sz="1200" b="1" dirty="0" smtClean="0">
              <a:solidFill>
                <a:srgbClr val="000000"/>
              </a:solidFill>
              <a:latin typeface="Montserrat" pitchFamily="2" charset="0"/>
              <a:ea typeface="Times New Roman" panose="02020603050405020304" pitchFamily="18" charset="0"/>
            </a:endParaRPr>
          </a:p>
          <a:p>
            <a:endParaRPr lang="ru-RU" sz="1200" b="1" dirty="0" smtClean="0">
              <a:solidFill>
                <a:srgbClr val="000000"/>
              </a:solidFill>
              <a:latin typeface="Montserrat" pitchFamily="2" charset="0"/>
              <a:ea typeface="Times New Roman" panose="02020603050405020304" pitchFamily="18" charset="0"/>
            </a:endParaRPr>
          </a:p>
          <a:p>
            <a:endParaRPr lang="ru-RU" sz="1200" b="1" dirty="0" smtClean="0">
              <a:solidFill>
                <a:srgbClr val="000000"/>
              </a:solidFill>
              <a:latin typeface="Montserrat" pitchFamily="2" charset="0"/>
              <a:ea typeface="Times New Roman" panose="02020603050405020304" pitchFamily="18" charset="0"/>
            </a:endParaRPr>
          </a:p>
          <a:p>
            <a:endParaRPr lang="ru-RU" sz="1200" b="1" dirty="0" smtClean="0">
              <a:solidFill>
                <a:srgbClr val="000000"/>
              </a:solidFill>
              <a:latin typeface="Montserrat" pitchFamily="2" charset="0"/>
              <a:ea typeface="Times New Roman" panose="02020603050405020304" pitchFamily="18" charset="0"/>
            </a:endParaRPr>
          </a:p>
          <a:p>
            <a:endParaRPr lang="ru-RU" sz="1200" b="1" dirty="0" smtClean="0">
              <a:solidFill>
                <a:srgbClr val="000000"/>
              </a:solidFill>
              <a:latin typeface="Montserrat" pitchFamily="2" charset="0"/>
              <a:ea typeface="Times New Roman" panose="02020603050405020304" pitchFamily="18" charset="0"/>
            </a:endParaRPr>
          </a:p>
          <a:p>
            <a:endParaRPr lang="ru-RU" sz="1200" b="1" dirty="0" smtClean="0">
              <a:solidFill>
                <a:srgbClr val="000000"/>
              </a:solidFill>
              <a:latin typeface="Montserrat" pitchFamily="2" charset="0"/>
              <a:ea typeface="Times New Roman" panose="02020603050405020304" pitchFamily="18" charset="0"/>
            </a:endParaRPr>
          </a:p>
          <a:p>
            <a:endParaRPr lang="ru-RU" sz="1200" b="1" dirty="0" smtClean="0">
              <a:solidFill>
                <a:srgbClr val="000000"/>
              </a:solidFill>
              <a:latin typeface="Montserrat" pitchFamily="2" charset="0"/>
              <a:ea typeface="Times New Roman" panose="02020603050405020304" pitchFamily="18" charset="0"/>
            </a:endParaRPr>
          </a:p>
          <a:p>
            <a:endParaRPr lang="ru-RU" sz="1200" b="1" dirty="0" smtClean="0">
              <a:solidFill>
                <a:srgbClr val="000000"/>
              </a:solidFill>
              <a:latin typeface="Montserrat" pitchFamily="2" charset="0"/>
              <a:ea typeface="Times New Roman" panose="02020603050405020304" pitchFamily="18" charset="0"/>
            </a:endParaRPr>
          </a:p>
          <a:p>
            <a:endParaRPr lang="ru-RU" sz="1200" b="1" dirty="0" smtClean="0">
              <a:solidFill>
                <a:srgbClr val="000000"/>
              </a:solidFill>
              <a:latin typeface="Montserrat" pitchFamily="2" charset="0"/>
              <a:ea typeface="Times New Roman" panose="02020603050405020304" pitchFamily="18" charset="0"/>
            </a:endParaRPr>
          </a:p>
          <a:p>
            <a:endParaRPr lang="ru-RU" sz="1200" b="1" dirty="0" smtClean="0">
              <a:solidFill>
                <a:srgbClr val="000000"/>
              </a:solidFill>
              <a:latin typeface="Montserrat" pitchFamily="2" charset="0"/>
              <a:ea typeface="Times New Roman" panose="02020603050405020304" pitchFamily="18" charset="0"/>
            </a:endParaRPr>
          </a:p>
          <a:p>
            <a:endParaRPr lang="ru-RU" sz="1200" b="1" dirty="0" smtClean="0">
              <a:solidFill>
                <a:srgbClr val="000000"/>
              </a:solidFill>
              <a:latin typeface="Montserrat" pitchFamily="2" charset="0"/>
              <a:ea typeface="Times New Roman" panose="02020603050405020304" pitchFamily="18" charset="0"/>
            </a:endParaRPr>
          </a:p>
          <a:p>
            <a:r>
              <a:rPr lang="ru-RU" sz="1200" b="1" dirty="0" smtClean="0">
                <a:solidFill>
                  <a:srgbClr val="000000"/>
                </a:solidFill>
                <a:latin typeface="Montserrat" pitchFamily="2" charset="0"/>
                <a:ea typeface="Times New Roman" panose="02020603050405020304" pitchFamily="18" charset="0"/>
              </a:rPr>
              <a:t>Организация ознакомления </a:t>
            </a:r>
            <a:r>
              <a:rPr lang="ru-RU" sz="1200" dirty="0" smtClean="0">
                <a:solidFill>
                  <a:srgbClr val="000000"/>
                </a:solidFill>
                <a:latin typeface="Montserrat" pitchFamily="2" charset="0"/>
                <a:ea typeface="Times New Roman" panose="02020603050405020304" pitchFamily="18" charset="0"/>
              </a:rPr>
              <a:t>представителей муниципальных органов управления образованием, управленческих и педагогических работников ДО с ФОП ДО (ссылка на документ: </a:t>
            </a:r>
            <a:r>
              <a:rPr lang="ru-RU" sz="1200" dirty="0" smtClean="0">
                <a:solidFill>
                  <a:srgbClr val="000000"/>
                </a:solidFill>
                <a:latin typeface="Montserrat" pitchFamily="2" charset="0"/>
                <a:ea typeface="Times New Roman" panose="02020603050405020304" pitchFamily="18" charset="0"/>
                <a:hlinkClick r:id="rId4"/>
              </a:rPr>
              <a:t>http://publication.pravo.gov.ru/Document/View/0001202212280044</a:t>
            </a:r>
            <a:r>
              <a:rPr lang="ru-RU" sz="1200" dirty="0" smtClean="0">
                <a:solidFill>
                  <a:srgbClr val="000000"/>
                </a:solidFill>
                <a:latin typeface="Montserrat" pitchFamily="2" charset="0"/>
                <a:ea typeface="Times New Roman" panose="02020603050405020304" pitchFamily="18" charset="0"/>
              </a:rPr>
              <a:t> </a:t>
            </a:r>
            <a:r>
              <a:rPr lang="ru-RU" sz="1600" dirty="0" smtClean="0"/>
              <a:t>) </a:t>
            </a:r>
            <a:r>
              <a:rPr lang="ru-RU" sz="1200" dirty="0" smtClean="0">
                <a:solidFill>
                  <a:srgbClr val="000000"/>
                </a:solidFill>
                <a:latin typeface="Montserrat" pitchFamily="2" charset="0"/>
                <a:ea typeface="Times New Roman" panose="02020603050405020304" pitchFamily="18" charset="0"/>
              </a:rPr>
              <a:t>и методическими рекомендациями к ее реализации</a:t>
            </a:r>
          </a:p>
          <a:p>
            <a:r>
              <a:rPr lang="ru-RU" sz="1200" b="1" dirty="0" smtClean="0">
                <a:solidFill>
                  <a:srgbClr val="000000"/>
                </a:solidFill>
                <a:latin typeface="Montserrat" pitchFamily="2" charset="0"/>
                <a:ea typeface="Times New Roman" panose="02020603050405020304" pitchFamily="18" charset="0"/>
              </a:rPr>
              <a:t>Обеспечение повышения квалификации </a:t>
            </a:r>
            <a:r>
              <a:rPr lang="ru-RU" sz="1200" dirty="0" smtClean="0">
                <a:solidFill>
                  <a:srgbClr val="000000"/>
                </a:solidFill>
                <a:latin typeface="Montserrat" pitchFamily="2" charset="0"/>
                <a:ea typeface="Times New Roman" panose="02020603050405020304" pitchFamily="18" charset="0"/>
              </a:rPr>
              <a:t>руководителей дошкольным образованием органов местного самоуправления муниципальных районов, муниципальных округов и городских округов, управленческих и педагогических работников ДОО по реализации ФОП ДО в образовательной практике</a:t>
            </a:r>
          </a:p>
          <a:p>
            <a:r>
              <a:rPr lang="ru-RU" sz="1200" b="1" dirty="0" smtClean="0">
                <a:solidFill>
                  <a:srgbClr val="000000"/>
                </a:solidFill>
                <a:latin typeface="Montserrat" pitchFamily="2" charset="0"/>
                <a:ea typeface="Times New Roman" panose="02020603050405020304" pitchFamily="18" charset="0"/>
              </a:rPr>
              <a:t>Организация внутреннего аудита </a:t>
            </a:r>
            <a:r>
              <a:rPr lang="ru-RU" sz="1200" dirty="0" smtClean="0">
                <a:solidFill>
                  <a:srgbClr val="000000"/>
                </a:solidFill>
                <a:latin typeface="Montserrat" pitchFamily="2" charset="0"/>
                <a:ea typeface="Times New Roman" panose="02020603050405020304" pitchFamily="18" charset="0"/>
              </a:rPr>
              <a:t>с целью анализа соответствия содержания образовательных программ ДОО обязательному минимуму содержания, заданному в ФОП ДО во всех организациях, осуществляющих образовательную деятельность по образовательным программам ДО на территории субъекта РФ</a:t>
            </a:r>
          </a:p>
          <a:p>
            <a:r>
              <a:rPr lang="ru-RU" sz="1200" b="1" dirty="0" smtClean="0">
                <a:solidFill>
                  <a:srgbClr val="000000"/>
                </a:solidFill>
                <a:latin typeface="Montserrat" pitchFamily="2" charset="0"/>
                <a:ea typeface="Times New Roman" panose="02020603050405020304" pitchFamily="18" charset="0"/>
              </a:rPr>
              <a:t>Организация участия в консультационных </a:t>
            </a:r>
            <a:r>
              <a:rPr lang="ru-RU" sz="1200" b="1" dirty="0" err="1" smtClean="0">
                <a:solidFill>
                  <a:srgbClr val="000000"/>
                </a:solidFill>
                <a:latin typeface="Montserrat" pitchFamily="2" charset="0"/>
                <a:ea typeface="Times New Roman" panose="02020603050405020304" pitchFamily="18" charset="0"/>
              </a:rPr>
              <a:t>вебинарах</a:t>
            </a:r>
            <a:r>
              <a:rPr lang="ru-RU" sz="1200" b="1" dirty="0" smtClean="0">
                <a:solidFill>
                  <a:srgbClr val="000000"/>
                </a:solidFill>
                <a:latin typeface="Montserrat" pitchFamily="2" charset="0"/>
                <a:ea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Montserrat" pitchFamily="2" charset="0"/>
                <a:ea typeface="Times New Roman" panose="02020603050405020304" pitchFamily="18" charset="0"/>
              </a:rPr>
              <a:t>специалистов органов государственной власти субъектов РФ в сфере образования и местного самоуправления муниципальных районов, муниципальных округов и городских округов по решению вопросов местного значения в сфере образования с целью  обсуждения и решения типовых трудностей, возникающих в процессе подготовки регионов к реализации ФОП ДО</a:t>
            </a:r>
          </a:p>
          <a:p>
            <a:r>
              <a:rPr lang="ru-RU" sz="1200" b="1" dirty="0" smtClean="0">
                <a:solidFill>
                  <a:srgbClr val="000000"/>
                </a:solidFill>
                <a:latin typeface="Montserrat" pitchFamily="2" charset="0"/>
                <a:ea typeface="Times New Roman" panose="02020603050405020304" pitchFamily="18" charset="0"/>
              </a:rPr>
              <a:t>Информирование родителей (законных представителей)</a:t>
            </a:r>
            <a:r>
              <a:rPr lang="ru-RU" sz="1200" dirty="0" smtClean="0">
                <a:solidFill>
                  <a:srgbClr val="000000"/>
                </a:solidFill>
                <a:latin typeface="Montserrat" pitchFamily="2" charset="0"/>
                <a:ea typeface="Times New Roman" panose="02020603050405020304" pitchFamily="18" charset="0"/>
              </a:rPr>
              <a:t> детей дошкольного возраста, посещающих ДОО о Федеральной программе, особенностях ее реализации и этапах внедрения в образовательную практику ДОО</a:t>
            </a:r>
          </a:p>
          <a:p>
            <a:endParaRPr lang="ru-RU" sz="1200" dirty="0" smtClean="0">
              <a:solidFill>
                <a:srgbClr val="000000"/>
              </a:solidFill>
              <a:latin typeface="Montserrat" pitchFamily="2" charset="0"/>
              <a:ea typeface="Times New Roman" panose="02020603050405020304" pitchFamily="18" charset="0"/>
            </a:endParaRPr>
          </a:p>
          <a:p>
            <a:endParaRPr lang="ru-RU" sz="1200" dirty="0" smtClean="0">
              <a:solidFill>
                <a:srgbClr val="000000"/>
              </a:solidFill>
              <a:latin typeface="Montserrat" pitchFamily="2" charset="0"/>
              <a:ea typeface="Times New Roman" panose="02020603050405020304" pitchFamily="18" charset="0"/>
            </a:endParaRPr>
          </a:p>
          <a:p>
            <a:endParaRPr lang="ru-RU" sz="1200" dirty="0" smtClean="0">
              <a:solidFill>
                <a:srgbClr val="000000"/>
              </a:solidFill>
              <a:latin typeface="Montserrat" pitchFamily="2" charset="0"/>
              <a:ea typeface="Times New Roman" panose="02020603050405020304" pitchFamily="18" charset="0"/>
            </a:endParaRPr>
          </a:p>
          <a:p>
            <a:endParaRPr lang="ru-RU" sz="1200" dirty="0" smtClean="0">
              <a:solidFill>
                <a:srgbClr val="000000"/>
              </a:solidFill>
              <a:latin typeface="Montserrat" pitchFamily="2" charset="0"/>
              <a:ea typeface="Times New Roman" panose="02020603050405020304" pitchFamily="18" charset="0"/>
            </a:endParaRPr>
          </a:p>
          <a:p>
            <a:endParaRPr lang="ru-RU" sz="1200" dirty="0" smtClean="0">
              <a:solidFill>
                <a:srgbClr val="000000"/>
              </a:solidFill>
              <a:latin typeface="Montserrat" pitchFamily="2" charset="0"/>
              <a:ea typeface="Times New Roman" panose="02020603050405020304" pitchFamily="18" charset="0"/>
            </a:endParaRPr>
          </a:p>
          <a:p>
            <a:endParaRPr lang="ru-RU" sz="1200" dirty="0" smtClean="0">
              <a:solidFill>
                <a:srgbClr val="000000"/>
              </a:solidFill>
              <a:latin typeface="Montserrat" pitchFamily="2" charset="0"/>
              <a:ea typeface="Times New Roman" panose="02020603050405020304" pitchFamily="18" charset="0"/>
            </a:endParaRPr>
          </a:p>
          <a:p>
            <a:endParaRPr lang="ru-RU" sz="1200" dirty="0" smtClean="0">
              <a:solidFill>
                <a:srgbClr val="000000"/>
              </a:solidFill>
              <a:latin typeface="Montserrat" pitchFamily="2" charset="0"/>
              <a:ea typeface="Times New Roman" panose="02020603050405020304" pitchFamily="18" charset="0"/>
            </a:endParaRPr>
          </a:p>
          <a:p>
            <a:endParaRPr lang="ru-RU" sz="1200" dirty="0" smtClean="0">
              <a:solidFill>
                <a:srgbClr val="000000"/>
              </a:solidFill>
              <a:latin typeface="Montserrat" pitchFamily="2" charset="0"/>
              <a:ea typeface="Times New Roman" panose="02020603050405020304" pitchFamily="18" charset="0"/>
            </a:endParaRPr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33" name="Picture 2" descr="page6image56499520">
            <a:extLst>
              <a:ext uri="{FF2B5EF4-FFF2-40B4-BE49-F238E27FC236}">
                <a16:creationId xmlns:a16="http://schemas.microsoft.com/office/drawing/2014/main" xmlns="" id="{250B1C83-6A21-38F1-28DF-1AA68E444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887" y="3322637"/>
            <a:ext cx="221216" cy="2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page6image56499520">
            <a:extLst>
              <a:ext uri="{FF2B5EF4-FFF2-40B4-BE49-F238E27FC236}">
                <a16:creationId xmlns:a16="http://schemas.microsoft.com/office/drawing/2014/main" xmlns="" id="{335781A4-C066-17A9-F33E-76056E2D5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887" y="4922837"/>
            <a:ext cx="221216" cy="2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5" descr="page3image56227856">
            <a:extLst>
              <a:ext uri="{FF2B5EF4-FFF2-40B4-BE49-F238E27FC236}">
                <a16:creationId xmlns:a16="http://schemas.microsoft.com/office/drawing/2014/main" xmlns="" id="{C425B18D-5234-8691-E1B5-EFEC84524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" y="350837"/>
            <a:ext cx="671552" cy="67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page6image56499520">
            <a:extLst>
              <a:ext uri="{FF2B5EF4-FFF2-40B4-BE49-F238E27FC236}">
                <a16:creationId xmlns:a16="http://schemas.microsoft.com/office/drawing/2014/main" xmlns="" id="{660C535F-91BD-A07A-B467-9A30E4F8B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887" y="4160837"/>
            <a:ext cx="221216" cy="2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page6image56499520">
            <a:extLst>
              <a:ext uri="{FF2B5EF4-FFF2-40B4-BE49-F238E27FC236}">
                <a16:creationId xmlns:a16="http://schemas.microsoft.com/office/drawing/2014/main" xmlns="" id="{6B678A6B-DB3F-5F0F-FDF9-4166472CA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" y="6523037"/>
            <a:ext cx="221216" cy="2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page6image56499520">
            <a:extLst>
              <a:ext uri="{FF2B5EF4-FFF2-40B4-BE49-F238E27FC236}">
                <a16:creationId xmlns:a16="http://schemas.microsoft.com/office/drawing/2014/main" xmlns="" id="{335781A4-C066-17A9-F33E-76056E2D5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887" y="5608637"/>
            <a:ext cx="221216" cy="2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page6image56499520">
            <a:extLst>
              <a:ext uri="{FF2B5EF4-FFF2-40B4-BE49-F238E27FC236}">
                <a16:creationId xmlns:a16="http://schemas.microsoft.com/office/drawing/2014/main" xmlns="" id="{335781A4-C066-17A9-F33E-76056E2D5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887" y="6523037"/>
            <a:ext cx="221216" cy="2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089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10F76D6-EAC1-B95A-F0E2-8129221BE2A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439775" cy="75596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3AD607A-F8DA-7708-FC58-6709F38A8D25}"/>
              </a:ext>
            </a:extLst>
          </p:cNvPr>
          <p:cNvSpPr txBox="1"/>
          <p:nvPr/>
        </p:nvSpPr>
        <p:spPr>
          <a:xfrm>
            <a:off x="2071687" y="1570037"/>
            <a:ext cx="9617368" cy="717331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«Детский сад – маршруты развития»</a:t>
            </a:r>
          </a:p>
        </p:txBody>
      </p:sp>
      <p:sp>
        <p:nvSpPr>
          <p:cNvPr id="7" name="Номер слайда 13">
            <a:extLst>
              <a:ext uri="{FF2B5EF4-FFF2-40B4-BE49-F238E27FC236}">
                <a16:creationId xmlns:a16="http://schemas.microsoft.com/office/drawing/2014/main" xmlns="" id="{2469ABDB-6245-F05F-29A2-976C6BAE8324}"/>
              </a:ext>
            </a:extLst>
          </p:cNvPr>
          <p:cNvSpPr txBox="1">
            <a:spLocks/>
          </p:cNvSpPr>
          <p:nvPr/>
        </p:nvSpPr>
        <p:spPr>
          <a:xfrm>
            <a:off x="10688667" y="6880706"/>
            <a:ext cx="2456959" cy="402483"/>
          </a:xfrm>
          <a:prstGeom prst="rect">
            <a:avLst/>
          </a:prstGeom>
        </p:spPr>
        <p:txBody>
          <a:bodyPr vert="horz" lIns="81895" tIns="40948" rIns="81895" bIns="40948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8686F3-5CEE-AD4D-A44F-5D8312DE5C23}" type="slidenum">
              <a:rPr lang="ru-RU" sz="2200" b="1" smtClean="0">
                <a:solidFill>
                  <a:srgbClr val="1C3D8A">
                    <a:alpha val="34034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7</a:t>
            </a:fld>
            <a:endParaRPr lang="ru-RU" sz="2900" b="1" dirty="0">
              <a:solidFill>
                <a:srgbClr val="1C3D8A">
                  <a:alpha val="34034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1032">
            <a:extLst>
              <a:ext uri="{FF2B5EF4-FFF2-40B4-BE49-F238E27FC236}">
                <a16:creationId xmlns:a16="http://schemas.microsoft.com/office/drawing/2014/main" xmlns="" id="{D5C9AA9B-F7F3-4869-9BB1-234820B0C147}"/>
              </a:ext>
            </a:extLst>
          </p:cNvPr>
          <p:cNvSpPr/>
          <p:nvPr/>
        </p:nvSpPr>
        <p:spPr>
          <a:xfrm>
            <a:off x="2811153" y="3053874"/>
            <a:ext cx="8579781" cy="1654963"/>
          </a:xfrm>
          <a:prstGeom prst="roundRect">
            <a:avLst>
              <a:gd name="adj" fmla="val 20684"/>
            </a:avLst>
          </a:prstGeom>
          <a:gradFill>
            <a:gsLst>
              <a:gs pos="28000">
                <a:srgbClr val="002060"/>
              </a:gs>
              <a:gs pos="97000">
                <a:srgbClr val="25386F"/>
              </a:gs>
              <a:gs pos="0">
                <a:srgbClr val="1F2A4E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ru-RU" baseline="-25000"/>
          </a:p>
        </p:txBody>
      </p:sp>
      <p:sp>
        <p:nvSpPr>
          <p:cNvPr id="33" name="Скругленный прямоугольник 1032">
            <a:extLst>
              <a:ext uri="{FF2B5EF4-FFF2-40B4-BE49-F238E27FC236}">
                <a16:creationId xmlns:a16="http://schemas.microsoft.com/office/drawing/2014/main" xmlns="" id="{93BA4AE0-2C7F-4130-A20A-EF004D81F9A8}"/>
              </a:ext>
            </a:extLst>
          </p:cNvPr>
          <p:cNvSpPr/>
          <p:nvPr/>
        </p:nvSpPr>
        <p:spPr>
          <a:xfrm>
            <a:off x="2809617" y="4904543"/>
            <a:ext cx="8581317" cy="1935258"/>
          </a:xfrm>
          <a:prstGeom prst="roundRect">
            <a:avLst>
              <a:gd name="adj" fmla="val 20684"/>
            </a:avLst>
          </a:prstGeom>
          <a:gradFill>
            <a:gsLst>
              <a:gs pos="28000">
                <a:srgbClr val="002060"/>
              </a:gs>
              <a:gs pos="97000">
                <a:srgbClr val="25386F"/>
              </a:gs>
              <a:gs pos="0">
                <a:srgbClr val="1F2A4E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ru-RU" baseline="-25000"/>
          </a:p>
        </p:txBody>
      </p:sp>
      <p:sp>
        <p:nvSpPr>
          <p:cNvPr id="35" name="Стрелка: вниз 34">
            <a:extLst>
              <a:ext uri="{FF2B5EF4-FFF2-40B4-BE49-F238E27FC236}">
                <a16:creationId xmlns:a16="http://schemas.microsoft.com/office/drawing/2014/main" xmlns="" id="{0AB5F559-364C-460C-8D0C-4F94A983C372}"/>
              </a:ext>
            </a:extLst>
          </p:cNvPr>
          <p:cNvSpPr/>
          <p:nvPr/>
        </p:nvSpPr>
        <p:spPr>
          <a:xfrm rot="16200000">
            <a:off x="811390" y="2572359"/>
            <a:ext cx="1078838" cy="2701616"/>
          </a:xfrm>
          <a:prstGeom prst="downArrow">
            <a:avLst/>
          </a:prstGeom>
          <a:gradFill flip="none" rotWithShape="1">
            <a:gsLst>
              <a:gs pos="0">
                <a:srgbClr val="002060"/>
              </a:gs>
              <a:gs pos="71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ru-RU"/>
          </a:p>
        </p:txBody>
      </p:sp>
      <p:sp>
        <p:nvSpPr>
          <p:cNvPr id="36" name="Стрелка: вниз 35">
            <a:extLst>
              <a:ext uri="{FF2B5EF4-FFF2-40B4-BE49-F238E27FC236}">
                <a16:creationId xmlns:a16="http://schemas.microsoft.com/office/drawing/2014/main" xmlns="" id="{62EA3819-21B7-4471-99A4-3CBF45ED4C71}"/>
              </a:ext>
            </a:extLst>
          </p:cNvPr>
          <p:cNvSpPr/>
          <p:nvPr/>
        </p:nvSpPr>
        <p:spPr>
          <a:xfrm rot="16200000">
            <a:off x="799971" y="4356926"/>
            <a:ext cx="1080416" cy="2653725"/>
          </a:xfrm>
          <a:prstGeom prst="downArrow">
            <a:avLst/>
          </a:prstGeom>
          <a:gradFill flip="none" rotWithShape="1">
            <a:gsLst>
              <a:gs pos="0">
                <a:srgbClr val="002060"/>
              </a:gs>
              <a:gs pos="71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210FC9D-C2F9-4455-A8AC-926644A722A1}"/>
              </a:ext>
            </a:extLst>
          </p:cNvPr>
          <p:cNvSpPr txBox="1"/>
          <p:nvPr/>
        </p:nvSpPr>
        <p:spPr>
          <a:xfrm>
            <a:off x="3008001" y="3161845"/>
            <a:ext cx="8131485" cy="1332885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Создание условий 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для 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оптимизации 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использования методических, материально-технических, кадровых, организационных 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ресурсов с целью развития и вариативной </a:t>
            </a:r>
            <a:r>
              <a:rPr lang="ru-RU" sz="2000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маршрутиризации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ДОО (</a:t>
            </a:r>
            <a:r>
              <a:rPr lang="ru-RU" sz="2000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стажировочные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площадки)</a:t>
            </a:r>
            <a:endParaRPr lang="ru-RU" sz="20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534D287-99E1-41C8-9EBE-D5B7649C937D}"/>
              </a:ext>
            </a:extLst>
          </p:cNvPr>
          <p:cNvSpPr txBox="1"/>
          <p:nvPr/>
        </p:nvSpPr>
        <p:spPr>
          <a:xfrm>
            <a:off x="3008002" y="4997699"/>
            <a:ext cx="7542883" cy="1628481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Обеспечение непрерывного повышения 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уровня профессионального мастерства педагогических работников и управленческого персонала для распространения лучших практик развития организаций, реализующих образовательные программы дошкольного образования</a:t>
            </a: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24D01567-33EA-43B2-85E6-FC0424695E6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61176" y="3211631"/>
            <a:ext cx="1367024" cy="108658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E4082532-AC22-4056-B2E4-D7C9D2B76BB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561175" y="5159760"/>
            <a:ext cx="1318330" cy="125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609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6CACB1CF-B32E-4DC0-B841-53197ECD4F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grayscl/>
          </a:blip>
          <a:stretch>
            <a:fillRect/>
          </a:stretch>
        </p:blipFill>
        <p:spPr>
          <a:xfrm>
            <a:off x="953387" y="462937"/>
            <a:ext cx="3470619" cy="73415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1156FC7-0AA2-4CEC-88AC-858FD601B119}"/>
              </a:ext>
            </a:extLst>
          </p:cNvPr>
          <p:cNvSpPr txBox="1"/>
          <p:nvPr/>
        </p:nvSpPr>
        <p:spPr>
          <a:xfrm>
            <a:off x="1074720" y="2075592"/>
            <a:ext cx="11624002" cy="4749204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pPr algn="ctr"/>
            <a:r>
              <a:rPr lang="ru-RU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организаций (стажировочных площадок) </a:t>
            </a:r>
          </a:p>
          <a:p>
            <a:pPr algn="ctr"/>
            <a:r>
              <a:rPr lang="ru-RU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«Детский сад – маршруты развития»</a:t>
            </a:r>
          </a:p>
          <a:p>
            <a:endParaRPr lang="ru-RU" sz="3500" b="1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Предоставление из федерального бюджета грантов в форме субсидий юридическим лицам и индивидуальным предпринимателям в целях создания системы организаций, выполняющих организационно-методическое сопровождение деятельности организаций, реализующих образовательные программы дошкольного образования, включая обновление инфраструктуры, и прошедших повышение квалификации по компетенциям, необходимым для работы с детьми дошкольного возраста, педагогических работников (в том числе воспитателей, управленческого персонала) организаций, реализующих образовательные программы дошкольного образования в рамках реализации федерального проекта «Современная школа» национального проекта «Образование»</a:t>
            </a:r>
            <a:endParaRPr lang="ru-RU" sz="2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7742F2D-7E28-42C7-8160-AC41207EC60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71528" y="17358"/>
            <a:ext cx="2962004" cy="12080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3AD607A-F8DA-7708-FC58-6709F38A8D25}"/>
              </a:ext>
            </a:extLst>
          </p:cNvPr>
          <p:cNvSpPr txBox="1"/>
          <p:nvPr/>
        </p:nvSpPr>
        <p:spPr>
          <a:xfrm>
            <a:off x="1452949" y="1248275"/>
            <a:ext cx="11187704" cy="644606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ru-RU" sz="3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Проектные инструменты реализации Концепции</a:t>
            </a:r>
          </a:p>
        </p:txBody>
      </p:sp>
    </p:spTree>
    <p:extLst>
      <p:ext uri="{BB962C8B-B14F-4D97-AF65-F5344CB8AC3E}">
        <p14:creationId xmlns:p14="http://schemas.microsoft.com/office/powerpoint/2010/main" val="3383094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6CACB1CF-B32E-4DC0-B841-53197ECD4F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grayscl/>
          </a:blip>
          <a:stretch>
            <a:fillRect/>
          </a:stretch>
        </p:blipFill>
        <p:spPr>
          <a:xfrm>
            <a:off x="953387" y="453604"/>
            <a:ext cx="3470619" cy="734150"/>
          </a:xfrm>
          <a:prstGeom prst="rect">
            <a:avLst/>
          </a:prstGeom>
        </p:spPr>
      </p:pic>
      <p:sp>
        <p:nvSpPr>
          <p:cNvPr id="19" name="Google Shape;68;p14">
            <a:extLst>
              <a:ext uri="{FF2B5EF4-FFF2-40B4-BE49-F238E27FC236}">
                <a16:creationId xmlns="" xmlns:a16="http://schemas.microsoft.com/office/drawing/2014/main" id="{A7C0AAAD-0B36-CC94-D07D-48DF3B104BC5}"/>
              </a:ext>
            </a:extLst>
          </p:cNvPr>
          <p:cNvSpPr txBox="1"/>
          <p:nvPr/>
        </p:nvSpPr>
        <p:spPr>
          <a:xfrm>
            <a:off x="1647768" y="2406044"/>
            <a:ext cx="5477990" cy="825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370" tIns="134370" rIns="134370" bIns="134370" anchor="t" anchorCtr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стратегическое управление дошкольной образовательной организации</a:t>
            </a:r>
          </a:p>
        </p:txBody>
      </p:sp>
      <p:sp>
        <p:nvSpPr>
          <p:cNvPr id="20" name="Google Shape;68;p14">
            <a:extLst>
              <a:ext uri="{FF2B5EF4-FFF2-40B4-BE49-F238E27FC236}">
                <a16:creationId xmlns="" xmlns:a16="http://schemas.microsoft.com/office/drawing/2014/main" id="{D969097D-BFE5-563C-54C0-F640C47B7B39}"/>
              </a:ext>
            </a:extLst>
          </p:cNvPr>
          <p:cNvSpPr txBox="1"/>
          <p:nvPr/>
        </p:nvSpPr>
        <p:spPr>
          <a:xfrm>
            <a:off x="1647767" y="3198946"/>
            <a:ext cx="5597500" cy="1102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370" tIns="134370" rIns="134370" bIns="134370" anchor="t" anchorCtr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региональная специфика реализации образовательной программы дошкольного образования</a:t>
            </a:r>
          </a:p>
        </p:txBody>
      </p:sp>
      <p:sp>
        <p:nvSpPr>
          <p:cNvPr id="21" name="Google Shape;68;p14">
            <a:extLst>
              <a:ext uri="{FF2B5EF4-FFF2-40B4-BE49-F238E27FC236}">
                <a16:creationId xmlns="" xmlns:a16="http://schemas.microsoft.com/office/drawing/2014/main" id="{26EF2686-4C42-4553-785E-2DFA6CA9E63C}"/>
              </a:ext>
            </a:extLst>
          </p:cNvPr>
          <p:cNvSpPr txBox="1"/>
          <p:nvPr/>
        </p:nvSpPr>
        <p:spPr>
          <a:xfrm>
            <a:off x="1647767" y="4263262"/>
            <a:ext cx="5474671" cy="825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370" tIns="134370" rIns="134370" bIns="134370" anchor="t" anchorCtr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опережающие исследовательские программы детского развития</a:t>
            </a:r>
          </a:p>
        </p:txBody>
      </p:sp>
      <p:sp>
        <p:nvSpPr>
          <p:cNvPr id="22" name="Google Shape;68;p14">
            <a:extLst>
              <a:ext uri="{FF2B5EF4-FFF2-40B4-BE49-F238E27FC236}">
                <a16:creationId xmlns="" xmlns:a16="http://schemas.microsoft.com/office/drawing/2014/main" id="{26B5105D-3458-72A2-9F52-CFE8B0E5B5B7}"/>
              </a:ext>
            </a:extLst>
          </p:cNvPr>
          <p:cNvSpPr txBox="1"/>
          <p:nvPr/>
        </p:nvSpPr>
        <p:spPr>
          <a:xfrm>
            <a:off x="1647768" y="5056163"/>
            <a:ext cx="5474672" cy="137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370" tIns="134370" rIns="134370" bIns="134370" anchor="t" anchorCtr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оценка качества дошкольного образования в организации, реализующей программы дошкольного образования </a:t>
            </a:r>
          </a:p>
        </p:txBody>
      </p:sp>
      <p:sp>
        <p:nvSpPr>
          <p:cNvPr id="23" name="Google Shape;68;p14">
            <a:extLst>
              <a:ext uri="{FF2B5EF4-FFF2-40B4-BE49-F238E27FC236}">
                <a16:creationId xmlns="" xmlns:a16="http://schemas.microsoft.com/office/drawing/2014/main" id="{682BA0C3-5532-F559-2EAB-03C62C5D607F}"/>
              </a:ext>
            </a:extLst>
          </p:cNvPr>
          <p:cNvSpPr txBox="1"/>
          <p:nvPr/>
        </p:nvSpPr>
        <p:spPr>
          <a:xfrm>
            <a:off x="1647768" y="6120479"/>
            <a:ext cx="5474672" cy="1102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370" tIns="134370" rIns="134370" bIns="134370" anchor="t" anchorCtr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реализация развивающего взаимодействия </a:t>
            </a:r>
          </a:p>
          <a:p>
            <a:r>
              <a:rPr lang="ru-RU" sz="18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педагог-родитель-ребенок</a:t>
            </a:r>
          </a:p>
        </p:txBody>
      </p:sp>
      <p:sp>
        <p:nvSpPr>
          <p:cNvPr id="24" name="Google Shape;68;p14">
            <a:extLst>
              <a:ext uri="{FF2B5EF4-FFF2-40B4-BE49-F238E27FC236}">
                <a16:creationId xmlns="" xmlns:a16="http://schemas.microsoft.com/office/drawing/2014/main" id="{3BB9C01B-B709-5BE4-4AF1-EE4DC675EEF7}"/>
              </a:ext>
            </a:extLst>
          </p:cNvPr>
          <p:cNvSpPr txBox="1"/>
          <p:nvPr/>
        </p:nvSpPr>
        <p:spPr>
          <a:xfrm>
            <a:off x="8427765" y="5719084"/>
            <a:ext cx="4768527" cy="1102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370" tIns="134370" rIns="134370" bIns="134370" anchor="t" anchorCtr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экспертная деятельность (программные элементы и продукты, включая цифровые)</a:t>
            </a:r>
          </a:p>
        </p:txBody>
      </p:sp>
      <p:sp>
        <p:nvSpPr>
          <p:cNvPr id="26" name="Google Shape;68;p14">
            <a:extLst>
              <a:ext uri="{FF2B5EF4-FFF2-40B4-BE49-F238E27FC236}">
                <a16:creationId xmlns="" xmlns:a16="http://schemas.microsoft.com/office/drawing/2014/main" id="{5094CBC4-41C1-A54E-DCF6-E32004BC20C9}"/>
              </a:ext>
            </a:extLst>
          </p:cNvPr>
          <p:cNvSpPr txBox="1"/>
          <p:nvPr/>
        </p:nvSpPr>
        <p:spPr>
          <a:xfrm>
            <a:off x="8430492" y="4303128"/>
            <a:ext cx="4690454" cy="1102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370" tIns="134370" rIns="134370" bIns="134370" anchor="t" anchorCtr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психолого-педагогическое сопровождение детей с особыми образовательными потребностями</a:t>
            </a:r>
          </a:p>
        </p:txBody>
      </p:sp>
      <p:sp>
        <p:nvSpPr>
          <p:cNvPr id="27" name="Google Shape;68;p14">
            <a:extLst>
              <a:ext uri="{FF2B5EF4-FFF2-40B4-BE49-F238E27FC236}">
                <a16:creationId xmlns="" xmlns:a16="http://schemas.microsoft.com/office/drawing/2014/main" id="{C4AA4885-E4A1-195A-E9B0-2A2F546C36C0}"/>
              </a:ext>
            </a:extLst>
          </p:cNvPr>
          <p:cNvSpPr txBox="1"/>
          <p:nvPr/>
        </p:nvSpPr>
        <p:spPr>
          <a:xfrm>
            <a:off x="8430494" y="3289253"/>
            <a:ext cx="4690452" cy="825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370" tIns="134370" rIns="134370" bIns="134370" anchor="t" anchorCtr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организационно-методическое сопровождение педагогов</a:t>
            </a:r>
          </a:p>
        </p:txBody>
      </p:sp>
      <p:sp>
        <p:nvSpPr>
          <p:cNvPr id="28" name="Google Shape;68;p14">
            <a:extLst>
              <a:ext uri="{FF2B5EF4-FFF2-40B4-BE49-F238E27FC236}">
                <a16:creationId xmlns="" xmlns:a16="http://schemas.microsoft.com/office/drawing/2014/main" id="{4C8DDA86-4286-94B0-CD42-28FBBD164D6E}"/>
              </a:ext>
            </a:extLst>
          </p:cNvPr>
          <p:cNvSpPr txBox="1"/>
          <p:nvPr/>
        </p:nvSpPr>
        <p:spPr>
          <a:xfrm>
            <a:off x="8427765" y="2406044"/>
            <a:ext cx="4693180" cy="825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370" tIns="134370" rIns="134370" bIns="134370" anchor="t" anchorCtr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проектирование и организация образовательной среды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25A62C9E-47B8-B69F-94AD-83996AF770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1390" y="2441829"/>
            <a:ext cx="593299" cy="59328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E8E4938E-1FAD-13AC-4295-BD8BB273FC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5110" y="3362086"/>
            <a:ext cx="605862" cy="60584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609D99C6-5326-1C2C-F059-9F6AE8F0D8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3180" y="5289588"/>
            <a:ext cx="609721" cy="609705"/>
          </a:xfrm>
          <a:prstGeom prst="rect">
            <a:avLst/>
          </a:prstGeom>
        </p:spPr>
      </p:pic>
      <p:pic>
        <p:nvPicPr>
          <p:cNvPr id="32" name="Picture 10" descr="page45image3248111344">
            <a:extLst>
              <a:ext uri="{FF2B5EF4-FFF2-40B4-BE49-F238E27FC236}">
                <a16:creationId xmlns="" xmlns:a16="http://schemas.microsoft.com/office/drawing/2014/main" id="{698A4F6A-6236-006E-8264-3001E030E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886" y="4332614"/>
            <a:ext cx="592307" cy="59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1C8C9199-A456-86B7-0F9B-F5AD901F53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5982" y="6414337"/>
            <a:ext cx="544118" cy="54410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71176C32-6DD7-68EA-BC6B-70261F79B8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1944" y="2415172"/>
            <a:ext cx="741081" cy="741062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="" xmlns:a16="http://schemas.microsoft.com/office/drawing/2014/main" id="{0DEE9B6E-B6BE-DE25-4718-79259886523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88423" y="3448385"/>
            <a:ext cx="828123" cy="823474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="" xmlns:a16="http://schemas.microsoft.com/office/drawing/2014/main" id="{FBF0CEFE-194A-81CE-4FA0-78C90BC9D18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25686" y="5818636"/>
            <a:ext cx="662791" cy="662773"/>
          </a:xfrm>
          <a:prstGeom prst="rect">
            <a:avLst/>
          </a:prstGeom>
        </p:spPr>
      </p:pic>
      <p:pic>
        <p:nvPicPr>
          <p:cNvPr id="40" name="Picture 7" descr="page7image56419056">
            <a:extLst>
              <a:ext uri="{FF2B5EF4-FFF2-40B4-BE49-F238E27FC236}">
                <a16:creationId xmlns="" xmlns:a16="http://schemas.microsoft.com/office/drawing/2014/main" id="{91B3A885-3BD3-2F00-141F-562ECC5D6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089" y="4684003"/>
            <a:ext cx="662791" cy="662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Google Shape;67;p14">
            <a:extLst>
              <a:ext uri="{FF2B5EF4-FFF2-40B4-BE49-F238E27FC236}">
                <a16:creationId xmlns="" xmlns:a16="http://schemas.microsoft.com/office/drawing/2014/main" id="{6AB8A019-BFED-A301-0678-A4F98BC3CE1A}"/>
              </a:ext>
            </a:extLst>
          </p:cNvPr>
          <p:cNvSpPr txBox="1"/>
          <p:nvPr/>
        </p:nvSpPr>
        <p:spPr>
          <a:xfrm>
            <a:off x="1405100" y="1151992"/>
            <a:ext cx="10254151" cy="814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370" tIns="134370" rIns="134370" bIns="134370" anchor="t" anchorCtr="0">
            <a:spAutoFit/>
          </a:bodyPr>
          <a:lstStyle/>
          <a:p>
            <a:r>
              <a:rPr lang="ru-RU" sz="35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«Детский сад – маршруты развития»</a:t>
            </a:r>
          </a:p>
        </p:txBody>
      </p:sp>
      <p:sp>
        <p:nvSpPr>
          <p:cNvPr id="42" name="Google Shape;67;p14">
            <a:extLst>
              <a:ext uri="{FF2B5EF4-FFF2-40B4-BE49-F238E27FC236}">
                <a16:creationId xmlns="" xmlns:a16="http://schemas.microsoft.com/office/drawing/2014/main" id="{FDEEEB74-94B1-F701-D4E9-20B1F93CCEDB}"/>
              </a:ext>
            </a:extLst>
          </p:cNvPr>
          <p:cNvSpPr txBox="1"/>
          <p:nvPr/>
        </p:nvSpPr>
        <p:spPr>
          <a:xfrm>
            <a:off x="1647768" y="1764318"/>
            <a:ext cx="8385399" cy="678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370" tIns="134370" rIns="134370" bIns="134370" anchor="t" anchorCtr="0">
            <a:spAutoFit/>
          </a:bodyPr>
          <a:lstStyle/>
          <a:p>
            <a:r>
              <a:rPr lang="ru-RU" sz="2600" dirty="0">
                <a:solidFill>
                  <a:schemeClr val="bg1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Направления маршрутизации: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0D6B8704-227B-487F-8058-192F750AA9CA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471528" y="17358"/>
            <a:ext cx="2962004" cy="120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9955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1811</TotalTime>
  <Words>1469</Words>
  <Application>Microsoft Office PowerPoint</Application>
  <PresentationFormat>Произвольный</PresentationFormat>
  <Paragraphs>188</Paragraphs>
  <Slides>14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Tahoma</vt:lpstr>
      <vt:lpstr>Calibri</vt:lpstr>
      <vt:lpstr>Montserrat Medium</vt:lpstr>
      <vt:lpstr>Montserrat</vt:lpstr>
      <vt:lpstr>Times New Roman</vt:lpstr>
      <vt:lpstr>Wingdings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ПК26</cp:lastModifiedBy>
  <cp:revision>186</cp:revision>
  <dcterms:created xsi:type="dcterms:W3CDTF">2006-08-16T00:00:00Z</dcterms:created>
  <dcterms:modified xsi:type="dcterms:W3CDTF">2023-06-06T06:39:05Z</dcterms:modified>
  <dc:identifier>DAEwuR-fI4k</dc:identifier>
</cp:coreProperties>
</file>